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76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3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91A4-E950-4A09-A405-F910B6E5D1DC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E563-04E5-4C7F-BCC1-86D15B26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8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91A4-E950-4A09-A405-F910B6E5D1DC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E563-04E5-4C7F-BCC1-86D15B26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0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91A4-E950-4A09-A405-F910B6E5D1DC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E563-04E5-4C7F-BCC1-86D15B26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6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91A4-E950-4A09-A405-F910B6E5D1DC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E563-04E5-4C7F-BCC1-86D15B26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58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91A4-E950-4A09-A405-F910B6E5D1DC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E563-04E5-4C7F-BCC1-86D15B26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0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91A4-E950-4A09-A405-F910B6E5D1DC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E563-04E5-4C7F-BCC1-86D15B26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0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91A4-E950-4A09-A405-F910B6E5D1DC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E563-04E5-4C7F-BCC1-86D15B26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0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91A4-E950-4A09-A405-F910B6E5D1DC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E563-04E5-4C7F-BCC1-86D15B26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4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91A4-E950-4A09-A405-F910B6E5D1DC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E563-04E5-4C7F-BCC1-86D15B26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6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91A4-E950-4A09-A405-F910B6E5D1DC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E563-04E5-4C7F-BCC1-86D15B26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4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91A4-E950-4A09-A405-F910B6E5D1DC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E563-04E5-4C7F-BCC1-86D15B26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D91A4-E950-4A09-A405-F910B6E5D1DC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DE563-04E5-4C7F-BCC1-86D15B26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4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cores.gov.in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264" y="573723"/>
            <a:ext cx="11351622" cy="2387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 PROTECTION: GRIEVANCES AND THEIR REMOVAL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6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7383"/>
            <a:ext cx="10515600" cy="77692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 INVESTORS GRIEVANCES AGAINST STOCK BROKER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1064306"/>
            <a:ext cx="10515600" cy="498379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complaint is lodged with the stock exchange authorities,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forward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to the investor service cell which refers the complaint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concerned broker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asks him to settle the complaint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a reply 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7 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 reply is received or the received reply is not satisfactory the matter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placed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the 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Investors Grievance Redressal 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Committee (IGRC)</a:t>
            </a:r>
            <a:r>
              <a:rPr lang="en-US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 exchange.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committee hears both, the complainant, the broker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efforts 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the solve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failing which, it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referred for 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arbitration 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 a quasi judicial process</a:t>
            </a:r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sole arbitrator is appointed if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for less than 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Rs. 25 lakhs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 claims above Rs. 25 lakhs, a penal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arbitrators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appointed.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aggrieved party can file an appeal against the award given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arbitrator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court.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69233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 </a:t>
            </a:r>
            <a:r>
              <a:rPr lang="en-US" sz="3600" b="1" dirty="0" smtClean="0"/>
              <a:t>2.</a:t>
            </a:r>
            <a:r>
              <a:rPr lang="en-US" b="1" dirty="0" smtClean="0"/>
              <a:t> </a:t>
            </a:r>
            <a:r>
              <a:rPr lang="en-US" sz="3600" b="1" dirty="0" smtClean="0"/>
              <a:t>REDRESSAL OF GRIEVANCES THROUGH   SEBI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1101250" cy="5577840"/>
          </a:xfrm>
        </p:spPr>
        <p:txBody>
          <a:bodyPr>
            <a:normAutofit fontScale="40000" lnSpcReduction="20000"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SEBI has a dedicated department viz., </a:t>
            </a:r>
            <a:r>
              <a:rPr lang="en-US" sz="6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Investor Assistance and Education </a:t>
            </a:r>
            <a:r>
              <a:rPr lang="en-US" sz="6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(OIAE)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receive investor grievances and to provide assistance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investors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way of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education.</a:t>
            </a: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Complaints arising out of activities that are </a:t>
            </a:r>
            <a:r>
              <a:rPr lang="en-US" sz="60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covered under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SEBI Act, 1992; Securities Contract Regulation Act, 1956; Depositories Act, 1996 and Rules and Regulations made there under and provisions that are covered under Section 55A of Companies Act, 1956 are handled by SEBI.</a:t>
            </a: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Grievances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pertaining to stock brokers and depository participants are taken up </a:t>
            </a:r>
            <a:r>
              <a:rPr lang="en-US" sz="6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sz="6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respective stock </a:t>
            </a:r>
            <a:r>
              <a:rPr lang="en-US" sz="60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 and </a:t>
            </a:r>
            <a:r>
              <a:rPr lang="en-US" sz="6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depository for redressal</a:t>
            </a:r>
            <a:r>
              <a:rPr lang="en-US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monitored by SEBI through periodic reports obtained from them</a:t>
            </a:r>
            <a:r>
              <a:rPr lang="en-US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Grievances pertaining to other intermediaries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taken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with them directly for redressal and are continuously monitored by SEBI. 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Grievances against listed company are taken up with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respective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listed company and are continuously monitored. The company is required to respond in prescribed format in the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of </a:t>
            </a:r>
            <a:r>
              <a:rPr lang="en-US" sz="60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Taken Report (ATR).</a:t>
            </a:r>
            <a:r>
              <a:rPr lang="en-US" sz="60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0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Upon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receipt of ATR, the status of grievances is updated.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2742" y="221026"/>
            <a:ext cx="9144000" cy="70643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SCORES (SEBI online complaint redressal system)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519" y="1254034"/>
            <a:ext cx="10620103" cy="6923314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web based </a:t>
            </a:r>
            <a:r>
              <a:rPr lang="en-US" sz="31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centralized grievance </a:t>
            </a:r>
            <a:r>
              <a:rPr lang="en-US" sz="31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redressal </a:t>
            </a:r>
            <a:r>
              <a:rPr lang="en-US" sz="31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SEBI. (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scores.gov.in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SCORES is web enabled and provides online access </a:t>
            </a:r>
            <a:r>
              <a:rPr lang="en-U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x </a:t>
            </a:r>
            <a:r>
              <a:rPr lang="en-US" sz="28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Complaints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reminders thereon can be lodged online at the above website at </a:t>
            </a:r>
            <a:r>
              <a:rPr lang="en-U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anytime from </a:t>
            </a:r>
            <a:r>
              <a:rPr lang="en-US" sz="28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anywhere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is generated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instantaneously acknowledging the receipt of complaint and allotting a unique complaint registration number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complainant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future reference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tracking.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complaint </a:t>
            </a:r>
            <a:r>
              <a:rPr lang="en-U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forwarded online to the entity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concerned for its redressal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entity concerned uploads an </a:t>
            </a:r>
            <a:r>
              <a:rPr lang="en-U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 Taken Report (ATR)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complaint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SEBI peruses the ATR and </a:t>
            </a:r>
            <a:r>
              <a:rPr lang="en-U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closes the complaint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is satisfied that the complaint has been redressed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adequately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concerned investor can view the status of the complaint online from the above website by logging in the </a:t>
            </a:r>
            <a:r>
              <a:rPr lang="en-U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 complaint </a:t>
            </a:r>
            <a:r>
              <a:rPr lang="en-US" sz="28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registration number</a:t>
            </a:r>
            <a:r>
              <a:rPr lang="en-U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6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34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</a:rPr>
              <a:t>GUIDELINES</a:t>
            </a:r>
            <a:endParaRPr lang="en-US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3922"/>
            <a:ext cx="10515600" cy="4351338"/>
          </a:xfrm>
        </p:spPr>
        <p:txBody>
          <a:bodyPr/>
          <a:lstStyle/>
          <a:p>
            <a:r>
              <a:rPr lang="en-US" dirty="0" smtClean="0"/>
              <a:t>SEBI </a:t>
            </a:r>
            <a:r>
              <a:rPr lang="en-US" dirty="0"/>
              <a:t>(Disclosure and Investor Protection) Guidelines, </a:t>
            </a:r>
            <a:r>
              <a:rPr lang="en-US" dirty="0" smtClean="0"/>
              <a:t>2000.</a:t>
            </a:r>
          </a:p>
          <a:p>
            <a:r>
              <a:rPr lang="en-US" dirty="0" smtClean="0"/>
              <a:t>SEBI (Investor Protection and Education Fund) Regulations 2009.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564" y="0"/>
            <a:ext cx="10879183" cy="844777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3. Redressal </a:t>
            </a:r>
            <a:r>
              <a:rPr lang="en-US" sz="3600" b="1" dirty="0"/>
              <a:t>by Company Law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" y="836023"/>
            <a:ext cx="11926389" cy="6152606"/>
          </a:xfrm>
        </p:spPr>
        <p:txBody>
          <a:bodyPr>
            <a:norm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law Board which was constituted in May 1991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entrusted with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powers which were previously exercised by high courts. Every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bench of company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Board is deemed to be a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court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every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 before 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deemed as judicial proceeding.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 protect the interests of investors 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the 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of inspection of records and documents and enforcing attendance 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witnesses.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aggrieved investor can apply to the Company Law Board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investigate the affairs of the company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relief in case of oppression of management and/or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mismanagement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also lodge complaints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delay and non-payment of </a:t>
            </a:r>
            <a:r>
              <a:rPr lang="en-US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 deposits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interest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thereon with the Company Law Board.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Representations about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desired changes in the Companies Act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investors protection can also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made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Company Law Board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2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REDRESSAL OF GRIEVANCES 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COURTS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338"/>
            <a:ext cx="10515600" cy="527562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an investor has tried all other ways of getting his grievance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settled there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other way left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him except to proceed against the company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intermediary by way of </a:t>
            </a:r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and criminal proceedings</a:t>
            </a:r>
            <a:r>
              <a:rPr lang="en-US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 companies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filed in the </a:t>
            </a:r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courts of the states.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high court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special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designated benches about company affairs and all complaints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 companies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breach of Companies Act are heard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aggrieved party can file cases in high courts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to get justice but the process of law is quite time consuming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costly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hence </a:t>
            </a:r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beyond the reach of small investors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2875"/>
            <a:ext cx="10515600" cy="719091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5. REDRESSAL </a:t>
            </a:r>
            <a:r>
              <a:rPr lang="en-US" sz="2800" b="1" dirty="0"/>
              <a:t>OF INVESTORS GRIEVANCES THROUGH 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635" y="119860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investor fails to get his grievance remedied from concerned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 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authorities, he thinks of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bringing bad publicity to the company or to </a:t>
            </a:r>
            <a:r>
              <a:rPr lang="en-US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authorities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listening to him, by reporting the matter to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 form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unfavorable opinion about such company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think that this may happen to them also. So they avoid investing in this company. Such a situation can prove suicidal for the company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bad publicity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concerned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or the stock exchange management or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agency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SEBI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settles his grievance </a:t>
            </a:r>
            <a:r>
              <a:rPr lang="en-US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report back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newspaper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to what they have done about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complaint.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715" y="2063931"/>
            <a:ext cx="10108474" cy="12932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THANK YOU</a:t>
            </a:r>
            <a:endParaRPr lang="en-US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0198" y="6119336"/>
            <a:ext cx="53818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COMMERCESTUDYGUIDE.COM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988" y="168775"/>
            <a:ext cx="9144000" cy="82400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6834" y="1201783"/>
            <a:ext cx="10881360" cy="465037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India investment risks are very high due to </a:t>
            </a:r>
            <a:r>
              <a:rPr lang="en-US" b="1" i="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dishonest practices, frauds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unethical investment culture</a:t>
            </a:r>
            <a:r>
              <a:rPr lang="en-US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Investors experience a sense of </a:t>
            </a:r>
            <a:r>
              <a:rPr lang="en-US" b="1" i="0" u="sng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helplessness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0" u="sng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insecurity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they have hardly any confidence in financial markets.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Investors are cheated by companies, by lead managers, by brokers and by everybody, who is capable of cheating them.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Government, the Company Law Board and the SEBI,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 years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efforts to protect the investors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b="1" i="0" u="sng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Investors protection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a wide term, it encompasses all the measures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designed to protect investors from malpractices of brokers, companies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managers to issue, merchant bankers, registrar to issues etc. The main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complaints are against brokers of stock exchanges, against listed companies 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mutual funds.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USUAL GRIEVANCES OF INVESTORS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470086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 Companies.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 Brokers.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Against depositories.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USUAL GRIEVANCES AGAINST COMPANIES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7910"/>
            <a:ext cx="10515600" cy="470085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 in registering transfer of securities.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Non-payment or delay in payment of dividend.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Non-repayment or delayed repayment of public deposits.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Non-receipt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rights issue offer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Non-receipt of duplicate share certificate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Non-receipt of notice of meeting. </a:t>
            </a:r>
          </a:p>
        </p:txBody>
      </p:sp>
    </p:spTree>
    <p:extLst>
      <p:ext uri="{BB962C8B-B14F-4D97-AF65-F5344CB8AC3E}">
        <p14:creationId xmlns:p14="http://schemas.microsoft.com/office/powerpoint/2010/main" val="34281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USUAL GRIEVANCES AGAINST BROKERS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599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default in payment for securities sold.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Delay or default in delivery of purchased security to the client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Non-Issue of contract note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Charging brokerage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Non-passing of corporate benefits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497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GRIEVANCE AGAINST DEPOSITORY PARTICIPANTS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680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Depository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institution which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as an agent to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securities either in certificated or uncertificated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form, dematerialization of securities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holder. Various banks and other institutions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work. Every depository participant must forward all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dematerialization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materialization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 of his clients to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7 days of the receipt of the request but delays are quite common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Depositories are: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NSDL: National Securities Depositories Limited (1996)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CDSL: Central Depositories Services Limited (1999)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1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 OF REDRESSAL OF INVESTORS GRIEVANCES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2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investor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seek redressal of his grievances from,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agencies: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Grievance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in stock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exchanges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SEBI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 Law Board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Courts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3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b="1" dirty="0" smtClean="0"/>
              <a:t>	</a:t>
            </a:r>
            <a:r>
              <a:rPr lang="en-US" sz="3200" b="1" dirty="0"/>
              <a:t>1</a:t>
            </a:r>
            <a:r>
              <a:rPr lang="en-US" b="1" dirty="0" smtClean="0"/>
              <a:t>. </a:t>
            </a:r>
            <a:r>
              <a:rPr lang="en-US" sz="3200" b="1" dirty="0" smtClean="0"/>
              <a:t>GRIEVANCE CELL IN STOCK EXCHANGES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recognised stock exchanges have established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 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cells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redress the grievances of investors.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have played 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role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settlement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grievances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have infused confidence among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investor.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 approach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investors grievance cells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lodge complaints against companies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members of the stock exchange acting as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brokers.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BSE and NSE too have their grievance cells.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08" y="222069"/>
            <a:ext cx="10515600" cy="76322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GRIEVANCE OF INVESTORS AGAINST COMPANIES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68" y="985294"/>
            <a:ext cx="10515600" cy="593371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After receiving the complaint from investors, these are </a:t>
            </a:r>
            <a:r>
              <a:rPr lang="en-US" sz="2400" u="sng" dirty="0">
                <a:solidFill>
                  <a:srgbClr val="C00000"/>
                </a:solidFill>
              </a:rPr>
              <a:t>forwarded to </a:t>
            </a:r>
            <a:r>
              <a:rPr lang="en-US" sz="2400" u="sng" dirty="0" smtClean="0">
                <a:solidFill>
                  <a:srgbClr val="C00000"/>
                </a:solidFill>
              </a:rPr>
              <a:t>the concerned </a:t>
            </a:r>
            <a:r>
              <a:rPr lang="en-US" sz="2400" u="sng" dirty="0">
                <a:solidFill>
                  <a:srgbClr val="C00000"/>
                </a:solidFill>
              </a:rPr>
              <a:t>company</a:t>
            </a:r>
            <a:r>
              <a:rPr lang="en-US" sz="2400" u="sng" dirty="0"/>
              <a:t> </a:t>
            </a:r>
            <a:r>
              <a:rPr lang="en-US" sz="2400" dirty="0"/>
              <a:t>which is directed to solve the matter </a:t>
            </a:r>
            <a:r>
              <a:rPr lang="en-US" sz="2400" u="sng" dirty="0">
                <a:solidFill>
                  <a:srgbClr val="C00000"/>
                </a:solidFill>
              </a:rPr>
              <a:t>within 15 </a:t>
            </a:r>
            <a:r>
              <a:rPr lang="en-US" sz="2400" u="sng" dirty="0" smtClean="0">
                <a:solidFill>
                  <a:srgbClr val="C00000"/>
                </a:solidFill>
              </a:rPr>
              <a:t>days</a:t>
            </a:r>
            <a:r>
              <a:rPr lang="en-US" sz="2400" dirty="0" smtClean="0"/>
              <a:t>, progress is monitored.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If, in spite </a:t>
            </a:r>
            <a:r>
              <a:rPr lang="en-US" sz="2400" dirty="0"/>
              <a:t>of </a:t>
            </a:r>
            <a:r>
              <a:rPr lang="en-US" sz="2400" dirty="0" smtClean="0"/>
              <a:t>reminder, </a:t>
            </a:r>
            <a:r>
              <a:rPr lang="en-US" sz="2400" dirty="0"/>
              <a:t>the company fails to resolve the </a:t>
            </a:r>
            <a:r>
              <a:rPr lang="en-US" sz="2400" dirty="0" smtClean="0"/>
              <a:t>complaints </a:t>
            </a:r>
            <a:r>
              <a:rPr lang="en-US" sz="2400" dirty="0"/>
              <a:t>and the total number of pending complaints against the </a:t>
            </a:r>
            <a:r>
              <a:rPr lang="en-US" sz="2400" dirty="0" smtClean="0"/>
              <a:t>company exceeds </a:t>
            </a:r>
            <a:r>
              <a:rPr lang="en-US" sz="2400" dirty="0"/>
              <a:t>25 and if these complaints are pending for more than 45 days, </a:t>
            </a:r>
            <a:r>
              <a:rPr lang="en-US" sz="2400" dirty="0" smtClean="0"/>
              <a:t>the </a:t>
            </a:r>
            <a:r>
              <a:rPr lang="en-US" sz="2400" dirty="0"/>
              <a:t>cell issues a </a:t>
            </a:r>
            <a:r>
              <a:rPr lang="en-US" sz="2400" u="sng" dirty="0">
                <a:solidFill>
                  <a:srgbClr val="C00000"/>
                </a:solidFill>
              </a:rPr>
              <a:t>show cause notice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of 7 days to the </a:t>
            </a:r>
            <a:r>
              <a:rPr lang="en-US" sz="2400" dirty="0" smtClean="0"/>
              <a:t>company.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If the company still fails to resolve the complaint within 7 days of </a:t>
            </a:r>
            <a:r>
              <a:rPr lang="en-US" sz="2400" dirty="0" smtClean="0"/>
              <a:t>issue of </a:t>
            </a:r>
            <a:r>
              <a:rPr lang="en-US" sz="2400" dirty="0"/>
              <a:t>show cause notice the scrip of the </a:t>
            </a:r>
            <a:r>
              <a:rPr lang="en-US" sz="2400" u="sng" dirty="0">
                <a:solidFill>
                  <a:srgbClr val="C00000"/>
                </a:solidFill>
              </a:rPr>
              <a:t>company is suspended from </a:t>
            </a:r>
            <a:r>
              <a:rPr lang="en-US" sz="2400" u="sng" dirty="0" smtClean="0">
                <a:solidFill>
                  <a:srgbClr val="C00000"/>
                </a:solidFill>
              </a:rPr>
              <a:t>trading.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 grievance cell can also transfer scrips of defaulting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 to </a:t>
            </a:r>
            <a:r>
              <a:rPr lang="en-US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category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non-resolution of investors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complaints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which have a long history of not resolving investors grievances and have large number of pending complaints are instructed to </a:t>
            </a:r>
            <a:r>
              <a:rPr lang="en-US" sz="24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 special personnel to clear pending complaints on priority basis.</a:t>
            </a:r>
            <a:endParaRPr lang="en-US" sz="24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1275</Words>
  <Application>Microsoft Office PowerPoint</Application>
  <PresentationFormat>Widescreen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INVESTORS PROTECTION: GRIEVANCES AND THEIR REMOVAL</vt:lpstr>
      <vt:lpstr>MEANING</vt:lpstr>
      <vt:lpstr>USUAL GRIEVANCES OF INVESTORS</vt:lpstr>
      <vt:lpstr>USUAL GRIEVANCES AGAINST COMPANIES</vt:lpstr>
      <vt:lpstr>USUAL GRIEVANCES AGAINST BROKERS</vt:lpstr>
      <vt:lpstr>GRIEVANCE AGAINST DEPOSITORY PARTICIPANTS</vt:lpstr>
      <vt:lpstr>METHODS OF REDRESSAL OF INVESTORS GRIEVANCES</vt:lpstr>
      <vt:lpstr> 1. GRIEVANCE CELL IN STOCK EXCHANGES</vt:lpstr>
      <vt:lpstr>1.1 GRIEVANCE OF INVESTORS AGAINST COMPANIES</vt:lpstr>
      <vt:lpstr>1.2 INVESTORS GRIEVANCES AGAINST STOCK BROKER</vt:lpstr>
      <vt:lpstr> 2. REDRESSAL OF GRIEVANCES THROUGH   SEBI</vt:lpstr>
      <vt:lpstr>SCORES (SEBI online complaint redressal system) </vt:lpstr>
      <vt:lpstr>GUIDELINES</vt:lpstr>
      <vt:lpstr>3. Redressal by Company Law Board</vt:lpstr>
      <vt:lpstr>4. REDRESSAL OF GRIEVANCES THROUGH COURTS</vt:lpstr>
      <vt:lpstr>5. REDRESSAL OF INVESTORS GRIEVANCES THROUGH PRESS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INVESTORS PROTECTION: GRIEVANCE AND THEIR REMOVAL</dc:title>
  <dc:creator>Dell</dc:creator>
  <cp:lastModifiedBy>Dell</cp:lastModifiedBy>
  <cp:revision>47</cp:revision>
  <dcterms:created xsi:type="dcterms:W3CDTF">2017-11-10T02:44:42Z</dcterms:created>
  <dcterms:modified xsi:type="dcterms:W3CDTF">2017-11-12T03:00:39Z</dcterms:modified>
</cp:coreProperties>
</file>