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5"/>
  </p:notesMasterIdLst>
  <p:sldIdLst>
    <p:sldId id="256" r:id="rId2"/>
    <p:sldId id="257" r:id="rId3"/>
    <p:sldId id="258" r:id="rId4"/>
    <p:sldId id="259" r:id="rId5"/>
    <p:sldId id="260" r:id="rId6"/>
    <p:sldId id="281" r:id="rId7"/>
    <p:sldId id="284" r:id="rId8"/>
    <p:sldId id="261" r:id="rId9"/>
    <p:sldId id="262" r:id="rId10"/>
    <p:sldId id="263" r:id="rId11"/>
    <p:sldId id="283" r:id="rId12"/>
    <p:sldId id="287" r:id="rId13"/>
    <p:sldId id="265" r:id="rId14"/>
    <p:sldId id="310" r:id="rId15"/>
    <p:sldId id="311" r:id="rId16"/>
    <p:sldId id="264" r:id="rId17"/>
    <p:sldId id="285" r:id="rId18"/>
    <p:sldId id="266" r:id="rId19"/>
    <p:sldId id="267" r:id="rId20"/>
    <p:sldId id="268" r:id="rId21"/>
    <p:sldId id="270" r:id="rId22"/>
    <p:sldId id="269" r:id="rId23"/>
    <p:sldId id="271" r:id="rId24"/>
    <p:sldId id="286" r:id="rId25"/>
    <p:sldId id="294" r:id="rId26"/>
    <p:sldId id="272" r:id="rId27"/>
    <p:sldId id="273" r:id="rId28"/>
    <p:sldId id="274" r:id="rId29"/>
    <p:sldId id="275" r:id="rId30"/>
    <p:sldId id="276" r:id="rId31"/>
    <p:sldId id="277" r:id="rId32"/>
    <p:sldId id="291" r:id="rId33"/>
    <p:sldId id="295" r:id="rId34"/>
    <p:sldId id="292" r:id="rId35"/>
    <p:sldId id="278" r:id="rId36"/>
    <p:sldId id="279" r:id="rId37"/>
    <p:sldId id="280" r:id="rId38"/>
    <p:sldId id="289" r:id="rId39"/>
    <p:sldId id="312" r:id="rId40"/>
    <p:sldId id="299" r:id="rId41"/>
    <p:sldId id="296" r:id="rId42"/>
    <p:sldId id="297" r:id="rId43"/>
    <p:sldId id="298" r:id="rId44"/>
    <p:sldId id="300" r:id="rId45"/>
    <p:sldId id="301" r:id="rId46"/>
    <p:sldId id="302" r:id="rId47"/>
    <p:sldId id="303" r:id="rId48"/>
    <p:sldId id="304" r:id="rId49"/>
    <p:sldId id="305" r:id="rId50"/>
    <p:sldId id="306" r:id="rId51"/>
    <p:sldId id="308" r:id="rId52"/>
    <p:sldId id="309" r:id="rId53"/>
    <p:sldId id="307"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4660"/>
  </p:normalViewPr>
  <p:slideViewPr>
    <p:cSldViewPr snapToGrid="0">
      <p:cViewPr varScale="1">
        <p:scale>
          <a:sx n="73" d="100"/>
          <a:sy n="73" d="100"/>
        </p:scale>
        <p:origin x="5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E96E51-FE6D-40D9-BD54-5DF4C5835E05}" type="datetimeFigureOut">
              <a:rPr lang="en-US" smtClean="0"/>
              <a:t>30-Mar-20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145353-77F6-4BE5-A47E-4A625C4B0B96}" type="slidenum">
              <a:rPr lang="en-US" smtClean="0"/>
              <a:t>‹#›</a:t>
            </a:fld>
            <a:endParaRPr lang="en-US"/>
          </a:p>
        </p:txBody>
      </p:sp>
    </p:spTree>
    <p:extLst>
      <p:ext uri="{BB962C8B-B14F-4D97-AF65-F5344CB8AC3E}">
        <p14:creationId xmlns:p14="http://schemas.microsoft.com/office/powerpoint/2010/main" val="1175087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03487"/>
            <a:ext cx="9144000" cy="1006475"/>
          </a:xfrm>
        </p:spPr>
        <p:txBody>
          <a:bodyPr anchor="b"/>
          <a:lstStyle>
            <a:lvl1pPr algn="ctr">
              <a:defRPr sz="600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963194"/>
            <a:ext cx="9144000" cy="969962"/>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0CA955B-04E7-4731-A569-338ECDD19776}" type="datetime1">
              <a:rPr lang="en-US" smtClean="0"/>
              <a:t>30-Mar-20</a:t>
            </a:fld>
            <a:endParaRPr lang="en-US"/>
          </a:p>
        </p:txBody>
      </p:sp>
      <p:sp>
        <p:nvSpPr>
          <p:cNvPr id="5" name="Footer Placeholder 4"/>
          <p:cNvSpPr>
            <a:spLocks noGrp="1"/>
          </p:cNvSpPr>
          <p:nvPr>
            <p:ph type="ftr" sz="quarter" idx="11"/>
          </p:nvPr>
        </p:nvSpPr>
        <p:spPr/>
        <p:txBody>
          <a:bodyPr/>
          <a:lstStyle/>
          <a:p>
            <a:r>
              <a:rPr lang="en-US" smtClean="0"/>
              <a:t>Commercestudyguide.com</a:t>
            </a:r>
            <a:endParaRPr lang="en-US"/>
          </a:p>
        </p:txBody>
      </p:sp>
      <p:sp>
        <p:nvSpPr>
          <p:cNvPr id="6" name="Slide Number Placeholder 5"/>
          <p:cNvSpPr>
            <a:spLocks noGrp="1"/>
          </p:cNvSpPr>
          <p:nvPr>
            <p:ph type="sldNum" sz="quarter" idx="12"/>
          </p:nvPr>
        </p:nvSpPr>
        <p:spPr/>
        <p:txBody>
          <a:bodyPr/>
          <a:lstStyle/>
          <a:p>
            <a:fld id="{E3613E63-45BE-412D-A333-27E62E05AB75}" type="slidenum">
              <a:rPr lang="en-US" smtClean="0"/>
              <a:t>‹#›</a:t>
            </a:fld>
            <a:endParaRPr lang="en-US"/>
          </a:p>
        </p:txBody>
      </p:sp>
    </p:spTree>
    <p:extLst>
      <p:ext uri="{BB962C8B-B14F-4D97-AF65-F5344CB8AC3E}">
        <p14:creationId xmlns:p14="http://schemas.microsoft.com/office/powerpoint/2010/main" val="103153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F6B45-0B53-4C1B-A579-93F41ECFBBEE}" type="datetime1">
              <a:rPr lang="en-US" smtClean="0"/>
              <a:t>30-Mar-20</a:t>
            </a:fld>
            <a:endParaRPr lang="en-US"/>
          </a:p>
        </p:txBody>
      </p:sp>
      <p:sp>
        <p:nvSpPr>
          <p:cNvPr id="5" name="Footer Placeholder 4"/>
          <p:cNvSpPr>
            <a:spLocks noGrp="1"/>
          </p:cNvSpPr>
          <p:nvPr>
            <p:ph type="ftr" sz="quarter" idx="11"/>
          </p:nvPr>
        </p:nvSpPr>
        <p:spPr/>
        <p:txBody>
          <a:bodyPr/>
          <a:lstStyle/>
          <a:p>
            <a:r>
              <a:rPr lang="en-US" smtClean="0"/>
              <a:t>Commercestudyguide.com</a:t>
            </a:r>
            <a:endParaRPr lang="en-US"/>
          </a:p>
        </p:txBody>
      </p:sp>
      <p:sp>
        <p:nvSpPr>
          <p:cNvPr id="6" name="Slide Number Placeholder 5"/>
          <p:cNvSpPr>
            <a:spLocks noGrp="1"/>
          </p:cNvSpPr>
          <p:nvPr>
            <p:ph type="sldNum" sz="quarter" idx="12"/>
          </p:nvPr>
        </p:nvSpPr>
        <p:spPr/>
        <p:txBody>
          <a:bodyPr/>
          <a:lstStyle/>
          <a:p>
            <a:fld id="{E3613E63-45BE-412D-A333-27E62E05AB75}" type="slidenum">
              <a:rPr lang="en-US" smtClean="0"/>
              <a:t>‹#›</a:t>
            </a:fld>
            <a:endParaRPr lang="en-US"/>
          </a:p>
        </p:txBody>
      </p:sp>
    </p:spTree>
    <p:extLst>
      <p:ext uri="{BB962C8B-B14F-4D97-AF65-F5344CB8AC3E}">
        <p14:creationId xmlns:p14="http://schemas.microsoft.com/office/powerpoint/2010/main" val="31170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B65F08-C27A-441D-9ED0-E05A7D8A1690}" type="datetime1">
              <a:rPr lang="en-US" smtClean="0"/>
              <a:t>30-Mar-20</a:t>
            </a:fld>
            <a:endParaRPr lang="en-US"/>
          </a:p>
        </p:txBody>
      </p:sp>
      <p:sp>
        <p:nvSpPr>
          <p:cNvPr id="5" name="Footer Placeholder 4"/>
          <p:cNvSpPr>
            <a:spLocks noGrp="1"/>
          </p:cNvSpPr>
          <p:nvPr>
            <p:ph type="ftr" sz="quarter" idx="11"/>
          </p:nvPr>
        </p:nvSpPr>
        <p:spPr/>
        <p:txBody>
          <a:bodyPr/>
          <a:lstStyle/>
          <a:p>
            <a:r>
              <a:rPr lang="en-US" smtClean="0"/>
              <a:t>Commercestudyguide.com</a:t>
            </a:r>
            <a:endParaRPr lang="en-US"/>
          </a:p>
        </p:txBody>
      </p:sp>
      <p:sp>
        <p:nvSpPr>
          <p:cNvPr id="6" name="Slide Number Placeholder 5"/>
          <p:cNvSpPr>
            <a:spLocks noGrp="1"/>
          </p:cNvSpPr>
          <p:nvPr>
            <p:ph type="sldNum" sz="quarter" idx="12"/>
          </p:nvPr>
        </p:nvSpPr>
        <p:spPr/>
        <p:txBody>
          <a:bodyPr/>
          <a:lstStyle/>
          <a:p>
            <a:fld id="{E3613E63-45BE-412D-A333-27E62E05AB75}" type="slidenum">
              <a:rPr lang="en-US" smtClean="0"/>
              <a:t>‹#›</a:t>
            </a:fld>
            <a:endParaRPr lang="en-US"/>
          </a:p>
        </p:txBody>
      </p:sp>
    </p:spTree>
    <p:extLst>
      <p:ext uri="{BB962C8B-B14F-4D97-AF65-F5344CB8AC3E}">
        <p14:creationId xmlns:p14="http://schemas.microsoft.com/office/powerpoint/2010/main" val="1345495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68814"/>
            <a:ext cx="10515600" cy="703384"/>
          </a:xfrm>
        </p:spPr>
        <p:txBody>
          <a:bodyPr>
            <a:normAutofit/>
          </a:bodyPr>
          <a:lstStyle>
            <a:lvl1pPr>
              <a:defRPr sz="360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872198"/>
            <a:ext cx="10515600" cy="5985802"/>
          </a:xfrm>
        </p:spPr>
        <p:txBody>
          <a:bodyPr>
            <a:normAutofit/>
          </a:bodyPr>
          <a:lstStyle>
            <a:lvl1pPr>
              <a:defRPr sz="2400">
                <a:latin typeface="Times New Roman" panose="02020603050405020304" pitchFamily="18" charset="0"/>
                <a:cs typeface="Times New Roman" panose="02020603050405020304" pitchFamily="18" charset="0"/>
              </a:defRPr>
            </a:lvl1pPr>
            <a:lvl2pPr>
              <a:defRPr sz="2200">
                <a:latin typeface="Times New Roman" panose="02020603050405020304" pitchFamily="18" charset="0"/>
                <a:cs typeface="Times New Roman" panose="02020603050405020304" pitchFamily="18" charset="0"/>
              </a:defRPr>
            </a:lvl2pPr>
            <a:lvl3pPr>
              <a:defRPr sz="2200">
                <a:latin typeface="Times New Roman" panose="02020603050405020304" pitchFamily="18" charset="0"/>
                <a:cs typeface="Times New Roman" panose="02020603050405020304" pitchFamily="18" charset="0"/>
              </a:defRPr>
            </a:lvl3pPr>
            <a:lvl4pPr>
              <a:defRPr sz="2200">
                <a:latin typeface="Times New Roman" panose="02020603050405020304" pitchFamily="18" charset="0"/>
                <a:cs typeface="Times New Roman" panose="02020603050405020304" pitchFamily="18" charset="0"/>
              </a:defRPr>
            </a:lvl4pPr>
            <a:lvl5pPr>
              <a:defRPr sz="2200">
                <a:latin typeface="Times New Roman" panose="02020603050405020304" pitchFamily="18" charset="0"/>
                <a:cs typeface="Times New Roman" panose="02020603050405020304" pitchFamily="18"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838199" y="6356349"/>
            <a:ext cx="3311769" cy="365125"/>
          </a:xfrm>
        </p:spPr>
        <p:txBody>
          <a:bodyPr/>
          <a:lstStyle>
            <a:lvl1pPr>
              <a:defRPr>
                <a:solidFill>
                  <a:schemeClr val="tx1">
                    <a:lumMod val="95000"/>
                    <a:lumOff val="5000"/>
                  </a:schemeClr>
                </a:solidFill>
                <a:latin typeface="Britannic Bold" panose="020B0903060703020204" pitchFamily="34" charset="0"/>
              </a:defRPr>
            </a:lvl1pPr>
          </a:lstStyle>
          <a:p>
            <a:fld id="{A2924706-E244-4D04-B9E4-1E80A79768CA}" type="datetime1">
              <a:rPr lang="en-US" smtClean="0"/>
              <a:t>30-Mar-20</a:t>
            </a:fld>
            <a:endParaRPr lang="en-US" dirty="0"/>
          </a:p>
        </p:txBody>
      </p:sp>
    </p:spTree>
    <p:extLst>
      <p:ext uri="{BB962C8B-B14F-4D97-AF65-F5344CB8AC3E}">
        <p14:creationId xmlns:p14="http://schemas.microsoft.com/office/powerpoint/2010/main" val="1051462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7C046D-A6F4-4487-9C1A-9BD9E3C76511}" type="datetime1">
              <a:rPr lang="en-US" smtClean="0"/>
              <a:t>30-Mar-20</a:t>
            </a:fld>
            <a:endParaRPr lang="en-US"/>
          </a:p>
        </p:txBody>
      </p:sp>
      <p:sp>
        <p:nvSpPr>
          <p:cNvPr id="5" name="Footer Placeholder 4"/>
          <p:cNvSpPr>
            <a:spLocks noGrp="1"/>
          </p:cNvSpPr>
          <p:nvPr>
            <p:ph type="ftr" sz="quarter" idx="11"/>
          </p:nvPr>
        </p:nvSpPr>
        <p:spPr/>
        <p:txBody>
          <a:bodyPr/>
          <a:lstStyle/>
          <a:p>
            <a:r>
              <a:rPr lang="en-US" smtClean="0"/>
              <a:t>Commercestudyguide.com</a:t>
            </a:r>
            <a:endParaRPr lang="en-US"/>
          </a:p>
        </p:txBody>
      </p:sp>
      <p:sp>
        <p:nvSpPr>
          <p:cNvPr id="6" name="Slide Number Placeholder 5"/>
          <p:cNvSpPr>
            <a:spLocks noGrp="1"/>
          </p:cNvSpPr>
          <p:nvPr>
            <p:ph type="sldNum" sz="quarter" idx="12"/>
          </p:nvPr>
        </p:nvSpPr>
        <p:spPr/>
        <p:txBody>
          <a:bodyPr/>
          <a:lstStyle/>
          <a:p>
            <a:fld id="{E3613E63-45BE-412D-A333-27E62E05AB75}" type="slidenum">
              <a:rPr lang="en-US" smtClean="0"/>
              <a:t>‹#›</a:t>
            </a:fld>
            <a:endParaRPr lang="en-US"/>
          </a:p>
        </p:txBody>
      </p:sp>
    </p:spTree>
    <p:extLst>
      <p:ext uri="{BB962C8B-B14F-4D97-AF65-F5344CB8AC3E}">
        <p14:creationId xmlns:p14="http://schemas.microsoft.com/office/powerpoint/2010/main" val="1519762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B3C292-4733-4934-81E4-9E67B98E5185}" type="datetime1">
              <a:rPr lang="en-US" smtClean="0"/>
              <a:t>30-Mar-20</a:t>
            </a:fld>
            <a:endParaRPr lang="en-US"/>
          </a:p>
        </p:txBody>
      </p:sp>
      <p:sp>
        <p:nvSpPr>
          <p:cNvPr id="6" name="Footer Placeholder 5"/>
          <p:cNvSpPr>
            <a:spLocks noGrp="1"/>
          </p:cNvSpPr>
          <p:nvPr>
            <p:ph type="ftr" sz="quarter" idx="11"/>
          </p:nvPr>
        </p:nvSpPr>
        <p:spPr/>
        <p:txBody>
          <a:bodyPr/>
          <a:lstStyle/>
          <a:p>
            <a:r>
              <a:rPr lang="en-US" smtClean="0"/>
              <a:t>Commercestudyguide.com</a:t>
            </a:r>
            <a:endParaRPr lang="en-US"/>
          </a:p>
        </p:txBody>
      </p:sp>
      <p:sp>
        <p:nvSpPr>
          <p:cNvPr id="7" name="Slide Number Placeholder 6"/>
          <p:cNvSpPr>
            <a:spLocks noGrp="1"/>
          </p:cNvSpPr>
          <p:nvPr>
            <p:ph type="sldNum" sz="quarter" idx="12"/>
          </p:nvPr>
        </p:nvSpPr>
        <p:spPr/>
        <p:txBody>
          <a:bodyPr/>
          <a:lstStyle/>
          <a:p>
            <a:fld id="{E3613E63-45BE-412D-A333-27E62E05AB75}" type="slidenum">
              <a:rPr lang="en-US" smtClean="0"/>
              <a:t>‹#›</a:t>
            </a:fld>
            <a:endParaRPr lang="en-US"/>
          </a:p>
        </p:txBody>
      </p:sp>
    </p:spTree>
    <p:extLst>
      <p:ext uri="{BB962C8B-B14F-4D97-AF65-F5344CB8AC3E}">
        <p14:creationId xmlns:p14="http://schemas.microsoft.com/office/powerpoint/2010/main" val="2980176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87EC94-0F5D-4347-9C16-88E91A32BFA6}" type="datetime1">
              <a:rPr lang="en-US" smtClean="0"/>
              <a:t>30-Mar-20</a:t>
            </a:fld>
            <a:endParaRPr lang="en-US"/>
          </a:p>
        </p:txBody>
      </p:sp>
      <p:sp>
        <p:nvSpPr>
          <p:cNvPr id="8" name="Footer Placeholder 7"/>
          <p:cNvSpPr>
            <a:spLocks noGrp="1"/>
          </p:cNvSpPr>
          <p:nvPr>
            <p:ph type="ftr" sz="quarter" idx="11"/>
          </p:nvPr>
        </p:nvSpPr>
        <p:spPr/>
        <p:txBody>
          <a:bodyPr/>
          <a:lstStyle/>
          <a:p>
            <a:r>
              <a:rPr lang="en-US" smtClean="0"/>
              <a:t>Commercestudyguide.com</a:t>
            </a:r>
            <a:endParaRPr lang="en-US"/>
          </a:p>
        </p:txBody>
      </p:sp>
      <p:sp>
        <p:nvSpPr>
          <p:cNvPr id="9" name="Slide Number Placeholder 8"/>
          <p:cNvSpPr>
            <a:spLocks noGrp="1"/>
          </p:cNvSpPr>
          <p:nvPr>
            <p:ph type="sldNum" sz="quarter" idx="12"/>
          </p:nvPr>
        </p:nvSpPr>
        <p:spPr/>
        <p:txBody>
          <a:bodyPr/>
          <a:lstStyle/>
          <a:p>
            <a:fld id="{E3613E63-45BE-412D-A333-27E62E05AB75}" type="slidenum">
              <a:rPr lang="en-US" smtClean="0"/>
              <a:t>‹#›</a:t>
            </a:fld>
            <a:endParaRPr lang="en-US"/>
          </a:p>
        </p:txBody>
      </p:sp>
    </p:spTree>
    <p:extLst>
      <p:ext uri="{BB962C8B-B14F-4D97-AF65-F5344CB8AC3E}">
        <p14:creationId xmlns:p14="http://schemas.microsoft.com/office/powerpoint/2010/main" val="1118122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F54E5F-1FBB-429F-B753-E0EB6AB2C902}" type="datetime1">
              <a:rPr lang="en-US" smtClean="0"/>
              <a:t>30-Mar-20</a:t>
            </a:fld>
            <a:endParaRPr lang="en-US"/>
          </a:p>
        </p:txBody>
      </p:sp>
      <p:sp>
        <p:nvSpPr>
          <p:cNvPr id="4" name="Footer Placeholder 3"/>
          <p:cNvSpPr>
            <a:spLocks noGrp="1"/>
          </p:cNvSpPr>
          <p:nvPr>
            <p:ph type="ftr" sz="quarter" idx="11"/>
          </p:nvPr>
        </p:nvSpPr>
        <p:spPr/>
        <p:txBody>
          <a:bodyPr/>
          <a:lstStyle/>
          <a:p>
            <a:r>
              <a:rPr lang="en-US" smtClean="0"/>
              <a:t>Commercestudyguide.com</a:t>
            </a:r>
            <a:endParaRPr lang="en-US"/>
          </a:p>
        </p:txBody>
      </p:sp>
      <p:sp>
        <p:nvSpPr>
          <p:cNvPr id="5" name="Slide Number Placeholder 4"/>
          <p:cNvSpPr>
            <a:spLocks noGrp="1"/>
          </p:cNvSpPr>
          <p:nvPr>
            <p:ph type="sldNum" sz="quarter" idx="12"/>
          </p:nvPr>
        </p:nvSpPr>
        <p:spPr/>
        <p:txBody>
          <a:bodyPr/>
          <a:lstStyle/>
          <a:p>
            <a:fld id="{E3613E63-45BE-412D-A333-27E62E05AB75}" type="slidenum">
              <a:rPr lang="en-US" smtClean="0"/>
              <a:t>‹#›</a:t>
            </a:fld>
            <a:endParaRPr lang="en-US"/>
          </a:p>
        </p:txBody>
      </p:sp>
    </p:spTree>
    <p:extLst>
      <p:ext uri="{BB962C8B-B14F-4D97-AF65-F5344CB8AC3E}">
        <p14:creationId xmlns:p14="http://schemas.microsoft.com/office/powerpoint/2010/main" val="1987723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947F90-83F8-4CDE-957A-B2F3B4B06D99}" type="datetime1">
              <a:rPr lang="en-US" smtClean="0"/>
              <a:t>30-Mar-20</a:t>
            </a:fld>
            <a:endParaRPr lang="en-US"/>
          </a:p>
        </p:txBody>
      </p:sp>
      <p:sp>
        <p:nvSpPr>
          <p:cNvPr id="3" name="Footer Placeholder 2"/>
          <p:cNvSpPr>
            <a:spLocks noGrp="1"/>
          </p:cNvSpPr>
          <p:nvPr>
            <p:ph type="ftr" sz="quarter" idx="11"/>
          </p:nvPr>
        </p:nvSpPr>
        <p:spPr/>
        <p:txBody>
          <a:bodyPr/>
          <a:lstStyle/>
          <a:p>
            <a:r>
              <a:rPr lang="en-US" smtClean="0"/>
              <a:t>Commercestudyguide.com</a:t>
            </a:r>
            <a:endParaRPr lang="en-US"/>
          </a:p>
        </p:txBody>
      </p:sp>
      <p:sp>
        <p:nvSpPr>
          <p:cNvPr id="4" name="Slide Number Placeholder 3"/>
          <p:cNvSpPr>
            <a:spLocks noGrp="1"/>
          </p:cNvSpPr>
          <p:nvPr>
            <p:ph type="sldNum" sz="quarter" idx="12"/>
          </p:nvPr>
        </p:nvSpPr>
        <p:spPr/>
        <p:txBody>
          <a:bodyPr/>
          <a:lstStyle/>
          <a:p>
            <a:fld id="{E3613E63-45BE-412D-A333-27E62E05AB75}" type="slidenum">
              <a:rPr lang="en-US" smtClean="0"/>
              <a:t>‹#›</a:t>
            </a:fld>
            <a:endParaRPr lang="en-US"/>
          </a:p>
        </p:txBody>
      </p:sp>
    </p:spTree>
    <p:extLst>
      <p:ext uri="{BB962C8B-B14F-4D97-AF65-F5344CB8AC3E}">
        <p14:creationId xmlns:p14="http://schemas.microsoft.com/office/powerpoint/2010/main" val="254809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B30C05-1F22-49AB-A69C-88311175BA18}" type="datetime1">
              <a:rPr lang="en-US" smtClean="0"/>
              <a:t>30-Mar-20</a:t>
            </a:fld>
            <a:endParaRPr lang="en-US"/>
          </a:p>
        </p:txBody>
      </p:sp>
      <p:sp>
        <p:nvSpPr>
          <p:cNvPr id="6" name="Footer Placeholder 5"/>
          <p:cNvSpPr>
            <a:spLocks noGrp="1"/>
          </p:cNvSpPr>
          <p:nvPr>
            <p:ph type="ftr" sz="quarter" idx="11"/>
          </p:nvPr>
        </p:nvSpPr>
        <p:spPr/>
        <p:txBody>
          <a:bodyPr/>
          <a:lstStyle/>
          <a:p>
            <a:r>
              <a:rPr lang="en-US" smtClean="0"/>
              <a:t>Commercestudyguide.com</a:t>
            </a:r>
            <a:endParaRPr lang="en-US"/>
          </a:p>
        </p:txBody>
      </p:sp>
      <p:sp>
        <p:nvSpPr>
          <p:cNvPr id="7" name="Slide Number Placeholder 6"/>
          <p:cNvSpPr>
            <a:spLocks noGrp="1"/>
          </p:cNvSpPr>
          <p:nvPr>
            <p:ph type="sldNum" sz="quarter" idx="12"/>
          </p:nvPr>
        </p:nvSpPr>
        <p:spPr/>
        <p:txBody>
          <a:bodyPr/>
          <a:lstStyle/>
          <a:p>
            <a:fld id="{E3613E63-45BE-412D-A333-27E62E05AB75}" type="slidenum">
              <a:rPr lang="en-US" smtClean="0"/>
              <a:t>‹#›</a:t>
            </a:fld>
            <a:endParaRPr lang="en-US"/>
          </a:p>
        </p:txBody>
      </p:sp>
    </p:spTree>
    <p:extLst>
      <p:ext uri="{BB962C8B-B14F-4D97-AF65-F5344CB8AC3E}">
        <p14:creationId xmlns:p14="http://schemas.microsoft.com/office/powerpoint/2010/main" val="1549726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C98299-5726-46A5-9ED3-51D4867C37B2}" type="datetime1">
              <a:rPr lang="en-US" smtClean="0"/>
              <a:t>30-Mar-20</a:t>
            </a:fld>
            <a:endParaRPr lang="en-US"/>
          </a:p>
        </p:txBody>
      </p:sp>
      <p:sp>
        <p:nvSpPr>
          <p:cNvPr id="6" name="Footer Placeholder 5"/>
          <p:cNvSpPr>
            <a:spLocks noGrp="1"/>
          </p:cNvSpPr>
          <p:nvPr>
            <p:ph type="ftr" sz="quarter" idx="11"/>
          </p:nvPr>
        </p:nvSpPr>
        <p:spPr/>
        <p:txBody>
          <a:bodyPr/>
          <a:lstStyle/>
          <a:p>
            <a:r>
              <a:rPr lang="en-US" smtClean="0"/>
              <a:t>Commercestudyguide.com</a:t>
            </a:r>
            <a:endParaRPr lang="en-US"/>
          </a:p>
        </p:txBody>
      </p:sp>
      <p:sp>
        <p:nvSpPr>
          <p:cNvPr id="7" name="Slide Number Placeholder 6"/>
          <p:cNvSpPr>
            <a:spLocks noGrp="1"/>
          </p:cNvSpPr>
          <p:nvPr>
            <p:ph type="sldNum" sz="quarter" idx="12"/>
          </p:nvPr>
        </p:nvSpPr>
        <p:spPr/>
        <p:txBody>
          <a:bodyPr/>
          <a:lstStyle/>
          <a:p>
            <a:fld id="{E3613E63-45BE-412D-A333-27E62E05AB75}" type="slidenum">
              <a:rPr lang="en-US" smtClean="0"/>
              <a:t>‹#›</a:t>
            </a:fld>
            <a:endParaRPr lang="en-US"/>
          </a:p>
        </p:txBody>
      </p:sp>
    </p:spTree>
    <p:extLst>
      <p:ext uri="{BB962C8B-B14F-4D97-AF65-F5344CB8AC3E}">
        <p14:creationId xmlns:p14="http://schemas.microsoft.com/office/powerpoint/2010/main" val="147033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42B9C-077D-4A4E-A446-B4F4BB2E56F4}" type="datetime1">
              <a:rPr lang="en-US" smtClean="0"/>
              <a:t>30-Mar-20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Commercestudyguide.com</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13E63-45BE-412D-A333-27E62E05AB75}" type="slidenum">
              <a:rPr lang="en-US" smtClean="0"/>
              <a:t>‹#›</a:t>
            </a:fld>
            <a:endParaRPr lang="en-US"/>
          </a:p>
        </p:txBody>
      </p:sp>
    </p:spTree>
    <p:extLst>
      <p:ext uri="{BB962C8B-B14F-4D97-AF65-F5344CB8AC3E}">
        <p14:creationId xmlns:p14="http://schemas.microsoft.com/office/powerpoint/2010/main" val="893823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commercestudyguide.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2988" y="2503487"/>
            <a:ext cx="9625012" cy="1006475"/>
          </a:xfrm>
        </p:spPr>
        <p:txBody>
          <a:bodyPr/>
          <a:lstStyle/>
          <a:p>
            <a:r>
              <a:rPr lang="en-US" b="1" u="sng" dirty="0" smtClean="0"/>
              <a:t>SELLING PROCESS</a:t>
            </a:r>
            <a:endParaRPr lang="en-US" b="1" u="sng" dirty="0"/>
          </a:p>
        </p:txBody>
      </p:sp>
      <p:sp>
        <p:nvSpPr>
          <p:cNvPr id="3" name="TextBox 2"/>
          <p:cNvSpPr txBox="1"/>
          <p:nvPr/>
        </p:nvSpPr>
        <p:spPr>
          <a:xfrm>
            <a:off x="2171700" y="4429125"/>
            <a:ext cx="2718052" cy="707886"/>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PREPARED BY</a:t>
            </a:r>
          </a:p>
          <a:p>
            <a:r>
              <a:rPr lang="en-US" sz="2000" b="1" dirty="0" smtClean="0">
                <a:latin typeface="Times New Roman" panose="02020603050405020304" pitchFamily="18" charset="0"/>
                <a:cs typeface="Times New Roman" panose="02020603050405020304" pitchFamily="18" charset="0"/>
              </a:rPr>
              <a:t>TORAN LAL VERMA</a:t>
            </a:r>
            <a:endParaRPr lang="en-US" sz="20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4139484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u="sng" dirty="0" smtClean="0"/>
              <a:t>2. PREAPPROACH</a:t>
            </a:r>
            <a:endParaRPr lang="en-US" u="sng" dirty="0"/>
          </a:p>
        </p:txBody>
      </p:sp>
      <p:sp>
        <p:nvSpPr>
          <p:cNvPr id="3" name="Content Placeholder 2"/>
          <p:cNvSpPr>
            <a:spLocks noGrp="1"/>
          </p:cNvSpPr>
          <p:nvPr>
            <p:ph idx="1"/>
          </p:nvPr>
        </p:nvSpPr>
        <p:spPr>
          <a:xfrm>
            <a:off x="838199" y="872198"/>
            <a:ext cx="11034713" cy="5985802"/>
          </a:xfrm>
        </p:spPr>
        <p:txBody>
          <a:bodyPr/>
          <a:lstStyle/>
          <a:p>
            <a:r>
              <a:rPr lang="en-US" dirty="0"/>
              <a:t>The pre-approach step includes all the information gathering activities necessary to learn relevant facts about the prospect</a:t>
            </a:r>
            <a:r>
              <a:rPr lang="en-US" dirty="0" smtClean="0"/>
              <a:t>.</a:t>
            </a:r>
          </a:p>
          <a:p>
            <a:r>
              <a:rPr lang="en-US" dirty="0" smtClean="0"/>
              <a:t> </a:t>
            </a:r>
            <a:r>
              <a:rPr lang="en-US" dirty="0"/>
              <a:t>It is an effort to get details regarding the prospect such as his ability, need, authority, accessibility to buy; </a:t>
            </a:r>
            <a:endParaRPr lang="en-US" dirty="0" smtClean="0"/>
          </a:p>
          <a:p>
            <a:r>
              <a:rPr lang="en-US" dirty="0" smtClean="0"/>
              <a:t>it </a:t>
            </a:r>
            <a:r>
              <a:rPr lang="en-US" dirty="0"/>
              <a:t>is a closer look of prospects, likes and dislikes, tastes, habits, financial status, social esteem, material status, family </a:t>
            </a:r>
            <a:r>
              <a:rPr lang="en-US" dirty="0" smtClean="0"/>
              <a:t>background etc.</a:t>
            </a:r>
            <a:endParaRPr lang="en-US" dirty="0"/>
          </a:p>
        </p:txBody>
      </p:sp>
      <p:sp>
        <p:nvSpPr>
          <p:cNvPr id="4" name="TextBox 3"/>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1837308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474" y="0"/>
            <a:ext cx="10086975" cy="6246018"/>
          </a:xfrm>
        </p:spPr>
      </p:pic>
      <p:sp>
        <p:nvSpPr>
          <p:cNvPr id="3" name="TextBox 2"/>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2950265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03384"/>
          </a:xfrm>
        </p:spPr>
        <p:txBody>
          <a:bodyPr/>
          <a:lstStyle/>
          <a:p>
            <a:r>
              <a:rPr lang="en-US" b="1" u="sng" dirty="0" smtClean="0"/>
              <a:t>A LITTLE SATIRE…</a:t>
            </a:r>
            <a:endParaRPr lang="en-US" b="1" u="sng"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703384"/>
            <a:ext cx="8186738" cy="6045739"/>
          </a:xfrm>
        </p:spPr>
      </p:pic>
      <p:sp>
        <p:nvSpPr>
          <p:cNvPr id="5" name="TextBox 4"/>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159401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IMPORTANCE OF PRE-APPROACH</a:t>
            </a:r>
            <a:r>
              <a:rPr lang="en-US" u="sng" dirty="0" smtClean="0"/>
              <a:t/>
            </a:r>
            <a:br>
              <a:rPr lang="en-US" u="sng" dirty="0" smtClean="0"/>
            </a:br>
            <a:endParaRPr lang="en-US" u="sng" dirty="0"/>
          </a:p>
        </p:txBody>
      </p:sp>
      <p:sp>
        <p:nvSpPr>
          <p:cNvPr id="3" name="Content Placeholder 2"/>
          <p:cNvSpPr>
            <a:spLocks noGrp="1"/>
          </p:cNvSpPr>
          <p:nvPr>
            <p:ph idx="1"/>
          </p:nvPr>
        </p:nvSpPr>
        <p:spPr>
          <a:xfrm>
            <a:off x="838200" y="648929"/>
            <a:ext cx="10977563" cy="6209071"/>
          </a:xfrm>
        </p:spPr>
        <p:txBody>
          <a:bodyPr/>
          <a:lstStyle/>
          <a:p>
            <a:pPr lvl="0" algn="just"/>
            <a:r>
              <a:rPr lang="en-US" u="sng" dirty="0"/>
              <a:t>Pre-approach helps in saving valuable time, effort and energy</a:t>
            </a:r>
            <a:r>
              <a:rPr lang="en-US" dirty="0"/>
              <a:t> of the salesperson in the </a:t>
            </a:r>
            <a:r>
              <a:rPr lang="en-US" dirty="0" smtClean="0"/>
              <a:t>best interest </a:t>
            </a:r>
            <a:r>
              <a:rPr lang="en-US" dirty="0"/>
              <a:t>of the organisation in which he works </a:t>
            </a:r>
          </a:p>
          <a:p>
            <a:pPr lvl="0" algn="just"/>
            <a:r>
              <a:rPr lang="en-US" dirty="0"/>
              <a:t>Pre-approach </a:t>
            </a:r>
            <a:r>
              <a:rPr lang="en-US" u="sng" dirty="0"/>
              <a:t>makes the salesperson more confident and enthusiastic</a:t>
            </a:r>
            <a:r>
              <a:rPr lang="en-US" dirty="0"/>
              <a:t> while meeting </a:t>
            </a:r>
            <a:r>
              <a:rPr lang="en-US" dirty="0" smtClean="0"/>
              <a:t>the prospects </a:t>
            </a:r>
            <a:r>
              <a:rPr lang="en-US" dirty="0"/>
              <a:t>and putting forth the sales proposition before them. The confidence </a:t>
            </a:r>
            <a:r>
              <a:rPr lang="en-US" dirty="0" smtClean="0"/>
              <a:t>and enthusiasm </a:t>
            </a:r>
            <a:r>
              <a:rPr lang="en-US" dirty="0"/>
              <a:t>is the cumulative result of the detailed background information about </a:t>
            </a:r>
            <a:r>
              <a:rPr lang="en-US" dirty="0" smtClean="0"/>
              <a:t>the prospects </a:t>
            </a:r>
            <a:r>
              <a:rPr lang="en-US" dirty="0"/>
              <a:t>collected during pre-approach.</a:t>
            </a:r>
          </a:p>
          <a:p>
            <a:pPr lvl="0" algn="just"/>
            <a:r>
              <a:rPr lang="en-US" dirty="0"/>
              <a:t>Pre-approach enables the salesperson to </a:t>
            </a:r>
            <a:r>
              <a:rPr lang="en-US" u="sng" dirty="0"/>
              <a:t>know beforehand about the needs and</a:t>
            </a:r>
            <a:br>
              <a:rPr lang="en-US" u="sng" dirty="0"/>
            </a:br>
            <a:r>
              <a:rPr lang="en-US" u="sng" dirty="0"/>
              <a:t>requirements of the prospects</a:t>
            </a:r>
            <a:r>
              <a:rPr lang="en-US" dirty="0"/>
              <a:t> in the most detailed manner possible.</a:t>
            </a:r>
          </a:p>
          <a:p>
            <a:pPr lvl="0" algn="just"/>
            <a:r>
              <a:rPr lang="en-US" dirty="0"/>
              <a:t>By pre-approach, the salesperson’s knowledge about the prospects is considerably</a:t>
            </a:r>
            <a:br>
              <a:rPr lang="en-US" dirty="0"/>
            </a:br>
            <a:r>
              <a:rPr lang="en-US" dirty="0"/>
              <a:t>enhanced. As the salesman has prior information about the financial status, likes, </a:t>
            </a:r>
            <a:r>
              <a:rPr lang="en-US" dirty="0" smtClean="0"/>
              <a:t>dislikes, tastes</a:t>
            </a:r>
            <a:r>
              <a:rPr lang="en-US" dirty="0"/>
              <a:t>. </a:t>
            </a:r>
            <a:r>
              <a:rPr lang="en-US" u="sng" dirty="0"/>
              <a:t>he is likely to commit least number of mistakes </a:t>
            </a:r>
            <a:r>
              <a:rPr lang="en-US" dirty="0"/>
              <a:t>at the</a:t>
            </a:r>
            <a:br>
              <a:rPr lang="en-US" dirty="0"/>
            </a:br>
            <a:r>
              <a:rPr lang="en-US" dirty="0"/>
              <a:t>subsequent stages of sales presentation.</a:t>
            </a:r>
          </a:p>
          <a:p>
            <a:pPr algn="just"/>
            <a:endParaRPr lang="en-US" dirty="0"/>
          </a:p>
        </p:txBody>
      </p:sp>
      <p:sp>
        <p:nvSpPr>
          <p:cNvPr id="4" name="TextBox 3"/>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2976427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METHODS OF PRE-APPROACH</a:t>
            </a:r>
            <a:endParaRPr lang="en-US" sz="3200" b="1" dirty="0"/>
          </a:p>
        </p:txBody>
      </p:sp>
      <p:sp>
        <p:nvSpPr>
          <p:cNvPr id="3" name="Content Placeholder 2"/>
          <p:cNvSpPr>
            <a:spLocks noGrp="1"/>
          </p:cNvSpPr>
          <p:nvPr>
            <p:ph idx="1"/>
          </p:nvPr>
        </p:nvSpPr>
        <p:spPr/>
        <p:txBody>
          <a:bodyPr/>
          <a:lstStyle/>
          <a:p>
            <a:pPr marL="457200" lvl="0" indent="-457200" algn="just">
              <a:buFont typeface="+mj-lt"/>
              <a:buAutoNum type="arabicPeriod"/>
            </a:pPr>
            <a:r>
              <a:rPr lang="en-US" b="1" dirty="0"/>
              <a:t>Fellow Salesmen:</a:t>
            </a:r>
            <a:r>
              <a:rPr lang="en-US" dirty="0"/>
              <a:t> Friendly relationship with other salesperson helps to add to the information regarding prospects. Other salespersons may disclose some useful clues about prospects and their wants.</a:t>
            </a:r>
          </a:p>
          <a:p>
            <a:pPr marL="457200" lvl="0" indent="-457200" algn="just">
              <a:buFont typeface="+mj-lt"/>
              <a:buAutoNum type="arabicPeriod"/>
            </a:pPr>
            <a:r>
              <a:rPr lang="en-US" b="1" dirty="0"/>
              <a:t>Customers:</a:t>
            </a:r>
            <a:r>
              <a:rPr lang="en-US" dirty="0"/>
              <a:t> Customers, particularly satisfied customers are most dependable source </a:t>
            </a:r>
            <a:r>
              <a:rPr lang="en-US" dirty="0" smtClean="0"/>
              <a:t>of information</a:t>
            </a:r>
            <a:r>
              <a:rPr lang="en-US" dirty="0"/>
              <a:t>. The satisfied customers readily give the information in terms of the likes and dislikes, income status, family composition and so on.</a:t>
            </a:r>
          </a:p>
          <a:p>
            <a:pPr marL="457200" lvl="0" indent="-457200" algn="just">
              <a:buFont typeface="+mj-lt"/>
              <a:buAutoNum type="arabicPeriod"/>
            </a:pPr>
            <a:r>
              <a:rPr lang="en-US" b="1" dirty="0"/>
              <a:t>Market Survey Reports:</a:t>
            </a:r>
            <a:r>
              <a:rPr lang="en-US" dirty="0"/>
              <a:t> Market surveys are conducted by companies whenever they need data of a particular locality. </a:t>
            </a:r>
          </a:p>
          <a:p>
            <a:pPr marL="457200" lvl="0" indent="-457200" algn="just">
              <a:buFont typeface="+mj-lt"/>
              <a:buAutoNum type="arabicPeriod"/>
            </a:pPr>
            <a:r>
              <a:rPr lang="en-US" b="1" dirty="0"/>
              <a:t>Dealers:</a:t>
            </a:r>
            <a:r>
              <a:rPr lang="en-US" dirty="0"/>
              <a:t> Dealers especially retailers are the last link in the chain of distribution. </a:t>
            </a:r>
            <a:r>
              <a:rPr lang="en-US" dirty="0" smtClean="0"/>
              <a:t>They usually </a:t>
            </a:r>
            <a:r>
              <a:rPr lang="en-US" dirty="0"/>
              <a:t>have close contact with customers. They know their customers totally in terms of temperament, buying behavior, profession, purchasing power, and so on.</a:t>
            </a:r>
          </a:p>
          <a:p>
            <a:pPr marL="457200" lvl="0" indent="-457200" algn="just">
              <a:buFont typeface="+mj-lt"/>
              <a:buAutoNum type="arabicPeriod"/>
            </a:pPr>
            <a:r>
              <a:rPr lang="en-US" b="1" dirty="0"/>
              <a:t>Data Surfing:</a:t>
            </a:r>
            <a:r>
              <a:rPr lang="en-US" dirty="0"/>
              <a:t> A salesperson could also get the data about prospect by surfing through various social media platforms like Facebook, Instagram, twitter etc. </a:t>
            </a:r>
          </a:p>
          <a:p>
            <a:pPr marL="457200" indent="-457200" algn="just">
              <a:buFont typeface="+mj-lt"/>
              <a:buAutoNum type="arabicPeriod"/>
            </a:pPr>
            <a:endParaRPr lang="en-US" dirty="0"/>
          </a:p>
        </p:txBody>
      </p:sp>
      <p:sp>
        <p:nvSpPr>
          <p:cNvPr id="4" name="TextBox 3"/>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3429755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Some sources of prospecting like, bird-dogs, directories and spotters could also be used as source of information in pre-approach. Other sources may be travel agents,</a:t>
            </a:r>
            <a:br>
              <a:rPr lang="en-US" dirty="0"/>
            </a:br>
            <a:r>
              <a:rPr lang="en-US" dirty="0"/>
              <a:t>garment cleaners, jewelers, petrol pump stations, garages and so on. All these sources appear quite petty but they are rich sources of information.</a:t>
            </a:r>
          </a:p>
        </p:txBody>
      </p:sp>
      <p:sp>
        <p:nvSpPr>
          <p:cNvPr id="4" name="TextBox 3"/>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4085926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5976"/>
            <a:ext cx="10515600" cy="703384"/>
          </a:xfrm>
        </p:spPr>
        <p:txBody>
          <a:bodyPr>
            <a:normAutofit fontScale="90000"/>
          </a:bodyPr>
          <a:lstStyle/>
          <a:p>
            <a:pPr lvl="0"/>
            <a:r>
              <a:rPr lang="en-US" b="1" u="sng" dirty="0" smtClean="0"/>
              <a:t>APPROACH</a:t>
            </a:r>
            <a:br>
              <a:rPr lang="en-US" b="1" u="sng" dirty="0" smtClean="0"/>
            </a:br>
            <a:endParaRPr lang="en-US" b="1" u="sng" dirty="0"/>
          </a:p>
        </p:txBody>
      </p:sp>
      <p:sp>
        <p:nvSpPr>
          <p:cNvPr id="3" name="Content Placeholder 2"/>
          <p:cNvSpPr>
            <a:spLocks noGrp="1"/>
          </p:cNvSpPr>
          <p:nvPr>
            <p:ph idx="1"/>
          </p:nvPr>
        </p:nvSpPr>
        <p:spPr>
          <a:xfrm>
            <a:off x="838199" y="872198"/>
            <a:ext cx="10920413" cy="5985802"/>
          </a:xfrm>
        </p:spPr>
        <p:txBody>
          <a:bodyPr/>
          <a:lstStyle/>
          <a:p>
            <a:pPr algn="just"/>
            <a:r>
              <a:rPr lang="en-US" dirty="0"/>
              <a:t>It means coming in to direct contact with the prospects. It involves meeting the prospect for the first time by the salesperson. </a:t>
            </a:r>
            <a:r>
              <a:rPr lang="en-US" u="sng" dirty="0" smtClean="0"/>
              <a:t>salesperson makes face-to-face contact with the prospect to understand him better. </a:t>
            </a:r>
            <a:endParaRPr lang="en-US" u="sng" dirty="0"/>
          </a:p>
          <a:p>
            <a:pPr algn="just"/>
            <a:r>
              <a:rPr lang="en-US" dirty="0"/>
              <a:t>Prospects often judge the quality of a salesman by the way in which the salesperson comes prepared. With this stand</a:t>
            </a:r>
            <a:r>
              <a:rPr lang="en-US" u="sng" dirty="0"/>
              <a:t>, the prospects form their opinion that the salesperson has really something to offer. </a:t>
            </a:r>
            <a:endParaRPr lang="en-US" u="sng" dirty="0" smtClean="0"/>
          </a:p>
          <a:p>
            <a:pPr algn="just"/>
            <a:r>
              <a:rPr lang="en-US" dirty="0"/>
              <a:t>Success follows those salespersons who are in possession of courage, courtesy and also the ability to win confidence. So it is </a:t>
            </a:r>
            <a:r>
              <a:rPr lang="en-US" u="sng" dirty="0"/>
              <a:t>important stage in selling process that the salesperson approaches the prospect confidently and makes a good impact.</a:t>
            </a:r>
          </a:p>
          <a:p>
            <a:pPr algn="just"/>
            <a:endParaRPr lang="en-US" u="sng" dirty="0"/>
          </a:p>
        </p:txBody>
      </p:sp>
      <p:sp>
        <p:nvSpPr>
          <p:cNvPr id="4" name="TextBox 3"/>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1520222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APPROACH: IN ACTION</a:t>
            </a:r>
            <a:endParaRPr lang="en-US" b="1" u="sng"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907256"/>
            <a:ext cx="10515600" cy="5915025"/>
          </a:xfrm>
        </p:spPr>
      </p:pic>
      <p:sp>
        <p:nvSpPr>
          <p:cNvPr id="4" name="TextBox 3"/>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31593376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8839"/>
            <a:ext cx="10515600" cy="703384"/>
          </a:xfrm>
        </p:spPr>
        <p:txBody>
          <a:bodyPr>
            <a:normAutofit fontScale="90000"/>
          </a:bodyPr>
          <a:lstStyle/>
          <a:p>
            <a:r>
              <a:rPr lang="en-US" b="1" u="sng" dirty="0" smtClean="0"/>
              <a:t>IMPORTANCE OF APPROACH</a:t>
            </a:r>
            <a:r>
              <a:rPr lang="en-US" u="sng" dirty="0" smtClean="0"/>
              <a:t> </a:t>
            </a:r>
            <a:br>
              <a:rPr lang="en-US" u="sng" dirty="0" smtClean="0"/>
            </a:br>
            <a:endParaRPr lang="en-US" u="sng" dirty="0"/>
          </a:p>
        </p:txBody>
      </p:sp>
      <p:sp>
        <p:nvSpPr>
          <p:cNvPr id="3" name="Content Placeholder 2"/>
          <p:cNvSpPr>
            <a:spLocks noGrp="1"/>
          </p:cNvSpPr>
          <p:nvPr>
            <p:ph idx="1"/>
          </p:nvPr>
        </p:nvSpPr>
        <p:spPr>
          <a:xfrm>
            <a:off x="838200" y="1072223"/>
            <a:ext cx="10515600" cy="5985802"/>
          </a:xfrm>
        </p:spPr>
        <p:txBody>
          <a:bodyPr/>
          <a:lstStyle/>
          <a:p>
            <a:pPr marL="457200" indent="-457200" algn="just">
              <a:buFont typeface="+mj-lt"/>
              <a:buAutoNum type="arabicPeriod"/>
            </a:pPr>
            <a:r>
              <a:rPr lang="en-US" dirty="0"/>
              <a:t>Approach is one of the important stages in the selling process. It is correct to say that </a:t>
            </a:r>
            <a:r>
              <a:rPr lang="en-US" dirty="0" smtClean="0"/>
              <a:t>a sale </a:t>
            </a:r>
            <a:r>
              <a:rPr lang="en-US" dirty="0"/>
              <a:t>is won or lost during the approach. </a:t>
            </a:r>
            <a:endParaRPr lang="en-US" dirty="0" smtClean="0"/>
          </a:p>
          <a:p>
            <a:pPr marL="457200" indent="-457200" algn="just">
              <a:buFont typeface="+mj-lt"/>
              <a:buAutoNum type="arabicPeriod"/>
            </a:pPr>
            <a:r>
              <a:rPr lang="en-US" dirty="0" smtClean="0"/>
              <a:t>During </a:t>
            </a:r>
            <a:r>
              <a:rPr lang="en-US" dirty="0"/>
              <a:t>the first few minutes of </a:t>
            </a:r>
            <a:r>
              <a:rPr lang="en-US" dirty="0" smtClean="0"/>
              <a:t>the approach</a:t>
            </a:r>
            <a:r>
              <a:rPr lang="en-US" dirty="0"/>
              <a:t>, the prospect decides whether he will buy or not. Similarly, the salesperson is also likely to know whether the prospect is really interested in the product or not. </a:t>
            </a:r>
            <a:endParaRPr lang="en-US" dirty="0" smtClean="0"/>
          </a:p>
          <a:p>
            <a:pPr marL="457200" indent="-457200" algn="just">
              <a:buFont typeface="+mj-lt"/>
              <a:buAutoNum type="arabicPeriod"/>
            </a:pPr>
            <a:r>
              <a:rPr lang="en-US" dirty="0"/>
              <a:t>The importance of the approach varies with the type of selling. For example, while selling cheap and necessary articles, the importance of the approach is comparatively </a:t>
            </a:r>
            <a:r>
              <a:rPr lang="en-US" dirty="0" smtClean="0"/>
              <a:t>less. whereas </a:t>
            </a:r>
            <a:r>
              <a:rPr lang="en-US" dirty="0"/>
              <a:t>for selling costly and luxurious goods and services, the importance of the approach is very high</a:t>
            </a:r>
            <a:r>
              <a:rPr lang="en-US" dirty="0" smtClean="0"/>
              <a:t>. </a:t>
            </a:r>
          </a:p>
          <a:p>
            <a:pPr marL="0" indent="0" algn="just">
              <a:buNone/>
            </a:pPr>
            <a:r>
              <a:rPr lang="en-US" dirty="0"/>
              <a:t>	</a:t>
            </a:r>
          </a:p>
        </p:txBody>
      </p:sp>
      <p:sp>
        <p:nvSpPr>
          <p:cNvPr id="4" name="TextBox 3"/>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3861200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8213" y="1072223"/>
            <a:ext cx="10515600" cy="5985802"/>
          </a:xfrm>
        </p:spPr>
        <p:txBody>
          <a:bodyPr/>
          <a:lstStyle/>
          <a:p>
            <a:pPr marL="457200" lvl="0" indent="-457200" algn="just">
              <a:buFont typeface="+mj-lt"/>
              <a:buAutoNum type="arabicPeriod" startAt="4"/>
            </a:pPr>
            <a:r>
              <a:rPr lang="en-US" dirty="0"/>
              <a:t>Approach is most vital for the success or failure of the firm because it </a:t>
            </a:r>
            <a:r>
              <a:rPr lang="en-US" u="sng" dirty="0"/>
              <a:t>directly </a:t>
            </a:r>
            <a:r>
              <a:rPr lang="en-US" u="sng" dirty="0" smtClean="0"/>
              <a:t>contributes to </a:t>
            </a:r>
            <a:r>
              <a:rPr lang="en-US" u="sng" dirty="0"/>
              <a:t>increased sales or decline in sales.</a:t>
            </a:r>
            <a:endParaRPr lang="en-US" dirty="0"/>
          </a:p>
          <a:p>
            <a:pPr marL="457200" lvl="0" indent="-457200" algn="just">
              <a:buFont typeface="+mj-lt"/>
              <a:buAutoNum type="arabicPeriod" startAt="4"/>
            </a:pPr>
            <a:r>
              <a:rPr lang="en-US" dirty="0"/>
              <a:t>It helps in </a:t>
            </a:r>
            <a:r>
              <a:rPr lang="en-US" u="sng" dirty="0"/>
              <a:t>throwing out competition</a:t>
            </a:r>
            <a:r>
              <a:rPr lang="en-US" dirty="0"/>
              <a:t>.</a:t>
            </a:r>
          </a:p>
          <a:p>
            <a:pPr marL="457200" lvl="0" indent="-457200" algn="just">
              <a:buFont typeface="+mj-lt"/>
              <a:buAutoNum type="arabicPeriod" startAt="4"/>
            </a:pPr>
            <a:r>
              <a:rPr lang="en-US" dirty="0"/>
              <a:t>The approach increases the </a:t>
            </a:r>
            <a:r>
              <a:rPr lang="en-US" u="sng" dirty="0"/>
              <a:t>prospect’s knowledge about the product or service and helps </a:t>
            </a:r>
            <a:r>
              <a:rPr lang="en-US" u="sng" dirty="0" smtClean="0"/>
              <a:t>to take </a:t>
            </a:r>
            <a:r>
              <a:rPr lang="en-US" u="sng" dirty="0"/>
              <a:t>better decision.</a:t>
            </a:r>
            <a:endParaRPr lang="en-US" dirty="0"/>
          </a:p>
          <a:p>
            <a:pPr marL="457200" lvl="0" indent="-457200" algn="just">
              <a:buFont typeface="+mj-lt"/>
              <a:buAutoNum type="arabicPeriod" startAt="4"/>
            </a:pPr>
            <a:r>
              <a:rPr lang="en-US" dirty="0"/>
              <a:t>Modern people are too busy that they have little time to know in detail about the </a:t>
            </a:r>
            <a:r>
              <a:rPr lang="en-US" dirty="0" smtClean="0"/>
              <a:t>products, new </a:t>
            </a:r>
            <a:r>
              <a:rPr lang="en-US" dirty="0"/>
              <a:t>innovations, new features, latest developments. Through approach prospects</a:t>
            </a:r>
            <a:r>
              <a:rPr lang="en-US" u="sng" dirty="0"/>
              <a:t> are able to get all such information from the salesperson</a:t>
            </a:r>
            <a:r>
              <a:rPr lang="en-US" dirty="0"/>
              <a:t>.</a:t>
            </a:r>
          </a:p>
          <a:p>
            <a:endParaRPr lang="en-US" dirty="0"/>
          </a:p>
        </p:txBody>
      </p:sp>
      <p:sp>
        <p:nvSpPr>
          <p:cNvPr id="4" name="TextBox 3"/>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3475654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5" y="485777"/>
            <a:ext cx="10515600" cy="557212"/>
          </a:xfrm>
        </p:spPr>
        <p:txBody>
          <a:bodyPr>
            <a:normAutofit fontScale="90000"/>
          </a:bodyPr>
          <a:lstStyle/>
          <a:p>
            <a:r>
              <a:rPr lang="en-US" b="1" dirty="0"/>
              <a:t>THE SELLING PROCESS</a:t>
            </a:r>
            <a:r>
              <a:rPr lang="en-US" dirty="0"/>
              <a:t/>
            </a:r>
            <a:br>
              <a:rPr lang="en-US" dirty="0"/>
            </a:br>
            <a:endParaRPr lang="en-US" dirty="0"/>
          </a:p>
        </p:txBody>
      </p:sp>
      <p:pic>
        <p:nvPicPr>
          <p:cNvPr id="3" name="Picture 2"/>
          <p:cNvPicPr>
            <a:picLocks noChangeAspect="1"/>
          </p:cNvPicPr>
          <p:nvPr/>
        </p:nvPicPr>
        <p:blipFill>
          <a:blip r:embed="rId2"/>
          <a:stretch>
            <a:fillRect/>
          </a:stretch>
        </p:blipFill>
        <p:spPr>
          <a:xfrm>
            <a:off x="557214" y="900114"/>
            <a:ext cx="10472738" cy="5286374"/>
          </a:xfrm>
          <a:prstGeom prst="rect">
            <a:avLst/>
          </a:prstGeom>
        </p:spPr>
      </p:pic>
      <p:sp>
        <p:nvSpPr>
          <p:cNvPr id="5" name="TextBox 4"/>
          <p:cNvSpPr txBox="1"/>
          <p:nvPr/>
        </p:nvSpPr>
        <p:spPr>
          <a:xfrm>
            <a:off x="557214" y="6186488"/>
            <a:ext cx="8725337" cy="369332"/>
          </a:xfrm>
          <a:prstGeom prst="rect">
            <a:avLst/>
          </a:prstGeom>
          <a:noFill/>
        </p:spPr>
        <p:txBody>
          <a:bodyPr wrap="none" rtlCol="0">
            <a:spAutoFit/>
          </a:bodyPr>
          <a:lstStyle/>
          <a:p>
            <a:r>
              <a:rPr lang="en-US" dirty="0" smtClean="0"/>
              <a:t>Source: https</a:t>
            </a:r>
            <a:r>
              <a:rPr lang="en-US" dirty="0"/>
              <a:t>://www.researchgate.net/figure/Steps-in-the-selling-process_fig1_283292043</a:t>
            </a:r>
          </a:p>
        </p:txBody>
      </p:sp>
      <p:sp>
        <p:nvSpPr>
          <p:cNvPr id="6" name="TextBox 5"/>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149146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1246"/>
            <a:ext cx="10515600" cy="703384"/>
          </a:xfrm>
        </p:spPr>
        <p:txBody>
          <a:bodyPr>
            <a:normAutofit fontScale="90000"/>
          </a:bodyPr>
          <a:lstStyle/>
          <a:p>
            <a:r>
              <a:rPr lang="en-US" b="1" u="sng" dirty="0" smtClean="0"/>
              <a:t>METHODS OF APPROACH</a:t>
            </a:r>
            <a:r>
              <a:rPr lang="en-US" u="sng" dirty="0" smtClean="0"/>
              <a:t/>
            </a:r>
            <a:br>
              <a:rPr lang="en-US" u="sng" dirty="0" smtClean="0"/>
            </a:br>
            <a:endParaRPr lang="en-US" u="sng" dirty="0"/>
          </a:p>
        </p:txBody>
      </p:sp>
      <p:sp>
        <p:nvSpPr>
          <p:cNvPr id="3" name="Content Placeholder 2"/>
          <p:cNvSpPr>
            <a:spLocks noGrp="1"/>
          </p:cNvSpPr>
          <p:nvPr>
            <p:ph idx="1"/>
          </p:nvPr>
        </p:nvSpPr>
        <p:spPr>
          <a:xfrm>
            <a:off x="838200" y="857251"/>
            <a:ext cx="10515600" cy="6215062"/>
          </a:xfrm>
        </p:spPr>
        <p:txBody>
          <a:bodyPr/>
          <a:lstStyle/>
          <a:p>
            <a:pPr marL="457200" lvl="0" indent="-457200" algn="just">
              <a:buFont typeface="+mj-lt"/>
              <a:buAutoNum type="arabicPeriod"/>
            </a:pPr>
            <a:r>
              <a:rPr lang="en-US" b="1" u="sng" dirty="0"/>
              <a:t>Introductory Approach:</a:t>
            </a:r>
            <a:r>
              <a:rPr lang="en-US" u="sng" dirty="0"/>
              <a:t> </a:t>
            </a:r>
            <a:r>
              <a:rPr lang="en-US" dirty="0"/>
              <a:t>The introduction approach is the simplest way to start a sales call. Salesperson describes his name and his company’s name and hands over a business card to the prospect in the introductory approach. </a:t>
            </a:r>
          </a:p>
          <a:p>
            <a:pPr marL="457200" lvl="0" indent="-457200" algn="just">
              <a:buFont typeface="+mj-lt"/>
              <a:buAutoNum type="arabicPeriod"/>
            </a:pPr>
            <a:r>
              <a:rPr lang="en-US" b="1" u="sng" dirty="0"/>
              <a:t>Referral Approach: </a:t>
            </a:r>
            <a:r>
              <a:rPr lang="en-US" dirty="0"/>
              <a:t>Furnishing the name of a satisfied customer or a friend of the </a:t>
            </a:r>
            <a:r>
              <a:rPr lang="en-US" dirty="0" smtClean="0"/>
              <a:t>prospect can </a:t>
            </a:r>
            <a:r>
              <a:rPr lang="en-US" dirty="0"/>
              <a:t>be the beginning of a sales call by salespersons. The reference approach is often effective with prospects who are sociable and expressive because they emphasize on relationships. Successful salespersons always get permission from references prior to using them. </a:t>
            </a:r>
          </a:p>
          <a:p>
            <a:pPr marL="457200" lvl="0" indent="-457200" algn="just">
              <a:buFont typeface="+mj-lt"/>
              <a:buAutoNum type="arabicPeriod"/>
            </a:pPr>
            <a:r>
              <a:rPr lang="en-US" b="1" u="sng" dirty="0"/>
              <a:t>Benefit Approach:</a:t>
            </a:r>
            <a:r>
              <a:rPr lang="en-US" u="sng" dirty="0"/>
              <a:t> </a:t>
            </a:r>
            <a:r>
              <a:rPr lang="en-US" dirty="0"/>
              <a:t>It is be better to open sales call to fill the prospect’s attention on </a:t>
            </a:r>
            <a:r>
              <a:rPr lang="en-US" dirty="0" smtClean="0"/>
              <a:t>a product </a:t>
            </a:r>
            <a:r>
              <a:rPr lang="en-US" dirty="0"/>
              <a:t>benefit.  The salesperson could start the conversation by telling about specific benefit, something the prospect can actually realize of his advantage. This benefit approach is better for those who like to get down to business rather quickly.</a:t>
            </a:r>
          </a:p>
          <a:p>
            <a:pPr algn="just"/>
            <a:endParaRPr lang="en-US" dirty="0"/>
          </a:p>
        </p:txBody>
      </p:sp>
      <p:sp>
        <p:nvSpPr>
          <p:cNvPr id="4" name="TextBox 3"/>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753148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625" y="428625"/>
            <a:ext cx="10515600" cy="6572250"/>
          </a:xfrm>
        </p:spPr>
        <p:txBody>
          <a:bodyPr/>
          <a:lstStyle/>
          <a:p>
            <a:pPr marL="457200" lvl="0" indent="-457200" algn="just">
              <a:buFont typeface="+mj-lt"/>
              <a:buAutoNum type="arabicPeriod" startAt="4"/>
            </a:pPr>
            <a:r>
              <a:rPr lang="en-US" b="1" u="sng" dirty="0"/>
              <a:t>Product Approach:</a:t>
            </a:r>
            <a:r>
              <a:rPr lang="en-US" u="sng" dirty="0"/>
              <a:t> </a:t>
            </a:r>
            <a:r>
              <a:rPr lang="en-US" dirty="0"/>
              <a:t>Product approach means really demonstrating the product features and benefits as soon as the salesperson goes up to the prospect. It is nice to hand over the product to the prospect for his use. This delivery shows deeper involvement. This approach can be better for the prospects who express directly.</a:t>
            </a:r>
          </a:p>
          <a:p>
            <a:pPr marL="457200" lvl="0" indent="-457200" algn="just">
              <a:buFont typeface="+mj-lt"/>
              <a:buAutoNum type="arabicPeriod" startAt="4"/>
            </a:pPr>
            <a:r>
              <a:rPr lang="en-US" b="1" u="sng" dirty="0"/>
              <a:t>Compliment Approach:</a:t>
            </a:r>
            <a:r>
              <a:rPr lang="en-US" u="sng" dirty="0"/>
              <a:t> </a:t>
            </a:r>
            <a:r>
              <a:rPr lang="en-US" dirty="0"/>
              <a:t>everyone like being complemented. Sincere and specific complements by the salesperson influences prospects attention. But too much flattery could be dangerous.</a:t>
            </a:r>
          </a:p>
          <a:p>
            <a:pPr marL="457200" lvl="0" indent="-457200" algn="just">
              <a:buFont typeface="+mj-lt"/>
              <a:buAutoNum type="arabicPeriod" startAt="4"/>
            </a:pPr>
            <a:r>
              <a:rPr lang="en-US" b="1" u="sng" dirty="0"/>
              <a:t>Question Approach: </a:t>
            </a:r>
            <a:r>
              <a:rPr lang="en-US" dirty="0"/>
              <a:t>Starting the conversation with a question is helpful in getting prospects attention. It helps in starting a two-way communication at the very initial stage. The question must be related with the buying motives.</a:t>
            </a:r>
          </a:p>
          <a:p>
            <a:pPr marL="457200" lvl="0" indent="-457200" algn="just">
              <a:buFont typeface="+mj-lt"/>
              <a:buAutoNum type="arabicPeriod" startAt="4"/>
            </a:pPr>
            <a:r>
              <a:rPr lang="en-US" b="1" u="sng" dirty="0"/>
              <a:t>Socratic Approach:</a:t>
            </a:r>
            <a:r>
              <a:rPr lang="en-US" u="sng" dirty="0"/>
              <a:t> </a:t>
            </a:r>
            <a:r>
              <a:rPr lang="en-US" dirty="0"/>
              <a:t>it is an extension of question approach. In this approach customer is asked opinion keeping in view the salespersons product and the buyers need. This approach is helpful as it emphasizes on customer’s needs and it is the consumer who takes </a:t>
            </a:r>
            <a:r>
              <a:rPr lang="en-US" dirty="0" smtClean="0"/>
              <a:t>lead of </a:t>
            </a:r>
            <a:r>
              <a:rPr lang="en-US" dirty="0"/>
              <a:t>the meeting. </a:t>
            </a:r>
          </a:p>
          <a:p>
            <a:pPr marL="457200" indent="-457200" algn="just">
              <a:buFont typeface="+mj-lt"/>
              <a:buAutoNum type="arabicPeriod" startAt="4"/>
            </a:pPr>
            <a:endParaRPr lang="en-US" dirty="0"/>
          </a:p>
        </p:txBody>
      </p:sp>
      <p:sp>
        <p:nvSpPr>
          <p:cNvPr id="4" name="TextBox 3"/>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18341524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lvl="0" indent="-457200" algn="just">
              <a:buFont typeface="+mj-lt"/>
              <a:buAutoNum type="arabicPeriod" startAt="8"/>
            </a:pPr>
            <a:r>
              <a:rPr lang="en-US" b="1" u="sng" dirty="0"/>
              <a:t>Fear Approach:</a:t>
            </a:r>
            <a:r>
              <a:rPr lang="en-US" u="sng" dirty="0"/>
              <a:t> </a:t>
            </a:r>
            <a:r>
              <a:rPr lang="en-US" dirty="0"/>
              <a:t>Fear appeals a lot. Everyone has a fear of one kind or other. A salesman selling insurance policy often start the conversation with some fearful talks related with the old age, sickness, death, theft accidents etc. while starting the conversation with the prospect. </a:t>
            </a:r>
          </a:p>
          <a:p>
            <a:pPr marL="457200" lvl="0" indent="-457200" algn="just">
              <a:buFont typeface="+mj-lt"/>
              <a:buAutoNum type="arabicPeriod" startAt="8"/>
            </a:pPr>
            <a:r>
              <a:rPr lang="en-US" b="1" u="sng" dirty="0"/>
              <a:t>Statement Approach:</a:t>
            </a:r>
            <a:r>
              <a:rPr lang="en-US" u="sng" dirty="0"/>
              <a:t> </a:t>
            </a:r>
            <a:r>
              <a:rPr lang="en-US" dirty="0"/>
              <a:t>A salesman can open his talk with hard facts of achievements </a:t>
            </a:r>
            <a:r>
              <a:rPr lang="en-US" dirty="0" smtClean="0"/>
              <a:t>or benefits </a:t>
            </a:r>
            <a:r>
              <a:rPr lang="en-US" dirty="0"/>
              <a:t>of the product he is offering. This is generally done by putting some strong facts in favor of product to the prospect.</a:t>
            </a:r>
          </a:p>
          <a:p>
            <a:pPr marL="457200" indent="-457200" algn="just">
              <a:buFont typeface="+mj-lt"/>
              <a:buAutoNum type="arabicPeriod" startAt="8"/>
            </a:pPr>
            <a:endParaRPr lang="en-US" dirty="0"/>
          </a:p>
        </p:txBody>
      </p:sp>
      <p:sp>
        <p:nvSpPr>
          <p:cNvPr id="4" name="TextBox 3"/>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9189766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lgn="just">
              <a:buNone/>
            </a:pPr>
            <a:r>
              <a:rPr lang="en-US" sz="2800" b="1" u="sng" dirty="0" smtClean="0"/>
              <a:t>PRESENTATION</a:t>
            </a:r>
          </a:p>
          <a:p>
            <a:pPr marL="0" indent="0" algn="just">
              <a:buNone/>
            </a:pPr>
            <a:r>
              <a:rPr lang="en-US" dirty="0"/>
              <a:t>A good presentation is as important as a good product. The significance of a good presentation of the product can be gauged from the fact that many a time an attractively packed presentation is sufficient to sell the product.</a:t>
            </a:r>
          </a:p>
          <a:p>
            <a:pPr marL="0" indent="0" algn="just">
              <a:buNone/>
            </a:pPr>
            <a:endParaRPr lang="en-US" dirty="0"/>
          </a:p>
          <a:p>
            <a:pPr algn="just"/>
            <a:endParaRPr lang="en-US" dirty="0"/>
          </a:p>
        </p:txBody>
      </p:sp>
      <p:sp>
        <p:nvSpPr>
          <p:cNvPr id="4" name="TextBox 3"/>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39546042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GOOD SALES PRESENTATION IS VERY IMPORTANT</a:t>
            </a:r>
            <a:endParaRPr lang="en-US" b="1" u="sng"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5363" y="872198"/>
            <a:ext cx="10201274" cy="5857215"/>
          </a:xfrm>
        </p:spPr>
      </p:pic>
      <p:sp>
        <p:nvSpPr>
          <p:cNvPr id="5" name="TextBox 4"/>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17492958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5" y="225963"/>
            <a:ext cx="10515600" cy="703384"/>
          </a:xfrm>
        </p:spPr>
        <p:txBody>
          <a:bodyPr/>
          <a:lstStyle/>
          <a:p>
            <a:r>
              <a:rPr lang="en-US" b="1" dirty="0"/>
              <a:t>PRESENTATION AND DEMONSTRATION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5325" y="929347"/>
            <a:ext cx="10972800" cy="5706402"/>
          </a:xfrm>
        </p:spPr>
      </p:pic>
      <p:sp>
        <p:nvSpPr>
          <p:cNvPr id="5" name="TextBox 4"/>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1243367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3127"/>
            <a:ext cx="12277725" cy="703384"/>
          </a:xfrm>
        </p:spPr>
        <p:txBody>
          <a:bodyPr>
            <a:noAutofit/>
          </a:bodyPr>
          <a:lstStyle/>
          <a:p>
            <a:r>
              <a:rPr lang="en-US" sz="2800" b="1" dirty="0" smtClean="0"/>
              <a:t>ESSENTIALS OF A </a:t>
            </a:r>
            <a:r>
              <a:rPr lang="en-US" sz="2800" b="1" dirty="0"/>
              <a:t>GOOD PRESENTATION </a:t>
            </a:r>
            <a:r>
              <a:rPr lang="en-US" sz="2800" dirty="0" smtClean="0"/>
              <a:t/>
            </a:r>
            <a:br>
              <a:rPr lang="en-US" sz="2800" dirty="0" smtClean="0"/>
            </a:br>
            <a:endParaRPr lang="en-US" sz="2800" dirty="0"/>
          </a:p>
        </p:txBody>
      </p:sp>
      <p:sp>
        <p:nvSpPr>
          <p:cNvPr id="3" name="Content Placeholder 2"/>
          <p:cNvSpPr>
            <a:spLocks noGrp="1"/>
          </p:cNvSpPr>
          <p:nvPr>
            <p:ph idx="1"/>
          </p:nvPr>
        </p:nvSpPr>
        <p:spPr/>
        <p:txBody>
          <a:bodyPr>
            <a:normAutofit/>
          </a:bodyPr>
          <a:lstStyle/>
          <a:p>
            <a:pPr marL="457200" lvl="0" indent="-457200" algn="just">
              <a:buFont typeface="+mj-lt"/>
              <a:buAutoNum type="arabicPeriod"/>
            </a:pPr>
            <a:r>
              <a:rPr lang="en-US" dirty="0"/>
              <a:t>P</a:t>
            </a:r>
            <a:r>
              <a:rPr lang="en-US" dirty="0" smtClean="0"/>
              <a:t>resentation </a:t>
            </a:r>
            <a:r>
              <a:rPr lang="en-US" u="sng" dirty="0"/>
              <a:t>must create a good impression in the mind of the customer </a:t>
            </a:r>
            <a:r>
              <a:rPr lang="en-US" dirty="0"/>
              <a:t>that he feels that he is being dealt with care and understanding.</a:t>
            </a:r>
          </a:p>
          <a:p>
            <a:pPr marL="457200" lvl="0" indent="-457200" algn="just">
              <a:buFont typeface="+mj-lt"/>
              <a:buAutoNum type="arabicPeriod"/>
            </a:pPr>
            <a:r>
              <a:rPr lang="en-US" dirty="0"/>
              <a:t>The salesman should </a:t>
            </a:r>
            <a:r>
              <a:rPr lang="en-US" u="sng" dirty="0"/>
              <a:t>explain the product</a:t>
            </a:r>
            <a:r>
              <a:rPr lang="en-US" dirty="0"/>
              <a:t> with its features and price advantage to </a:t>
            </a:r>
            <a:r>
              <a:rPr lang="en-US" dirty="0" smtClean="0"/>
              <a:t>the customer </a:t>
            </a:r>
            <a:r>
              <a:rPr lang="en-US" dirty="0"/>
              <a:t>in simple and easy terms.</a:t>
            </a:r>
          </a:p>
          <a:p>
            <a:pPr marL="457200" lvl="0" indent="-457200" algn="just">
              <a:buFont typeface="+mj-lt"/>
              <a:buAutoNum type="arabicPeriod"/>
            </a:pPr>
            <a:r>
              <a:rPr lang="en-US" dirty="0"/>
              <a:t>The presentation can also be given </a:t>
            </a:r>
            <a:r>
              <a:rPr lang="en-US" u="sng" dirty="0"/>
              <a:t>through models, slides, pictures and videos to</a:t>
            </a:r>
            <a:br>
              <a:rPr lang="en-US" u="sng" dirty="0"/>
            </a:br>
            <a:r>
              <a:rPr lang="en-US" u="sng" dirty="0"/>
              <a:t>make the presentation interesting.</a:t>
            </a:r>
          </a:p>
          <a:p>
            <a:pPr marL="457200" lvl="0" indent="-457200" algn="just">
              <a:buFont typeface="+mj-lt"/>
              <a:buAutoNum type="arabicPeriod"/>
            </a:pPr>
            <a:r>
              <a:rPr lang="en-US" dirty="0"/>
              <a:t>An intelligent </a:t>
            </a:r>
            <a:r>
              <a:rPr lang="en-US" u="sng" dirty="0"/>
              <a:t>salesman </a:t>
            </a:r>
            <a:r>
              <a:rPr lang="en-US" u="sng" dirty="0" smtClean="0"/>
              <a:t>should stress </a:t>
            </a:r>
            <a:r>
              <a:rPr lang="en-US" u="sng" dirty="0"/>
              <a:t>on high points of his offering</a:t>
            </a:r>
            <a:r>
              <a:rPr lang="en-US" dirty="0"/>
              <a:t> rather than </a:t>
            </a:r>
            <a:r>
              <a:rPr lang="en-US" dirty="0" smtClean="0"/>
              <a:t>pointing out </a:t>
            </a:r>
            <a:r>
              <a:rPr lang="en-US" dirty="0"/>
              <a:t>the negatives of the rivals.</a:t>
            </a:r>
          </a:p>
          <a:p>
            <a:pPr marL="457200" lvl="0" indent="-457200" algn="just">
              <a:buFont typeface="+mj-lt"/>
              <a:buAutoNum type="arabicPeriod"/>
            </a:pPr>
            <a:r>
              <a:rPr lang="en-US" dirty="0"/>
              <a:t>It is very important that the customer be shown the kind of quality that he is </a:t>
            </a:r>
            <a:r>
              <a:rPr lang="en-US" dirty="0" smtClean="0"/>
              <a:t>looking for</a:t>
            </a:r>
            <a:r>
              <a:rPr lang="en-US" dirty="0"/>
              <a:t>. </a:t>
            </a:r>
            <a:r>
              <a:rPr lang="en-US" u="sng" dirty="0"/>
              <a:t>Too many varieties will only confuse the customer, while too little does </a:t>
            </a:r>
            <a:r>
              <a:rPr lang="en-US" u="sng" dirty="0" smtClean="0"/>
              <a:t>not help </a:t>
            </a:r>
            <a:r>
              <a:rPr lang="en-US" u="sng" dirty="0"/>
              <a:t>him make a choice.</a:t>
            </a:r>
          </a:p>
          <a:p>
            <a:pPr marL="457200" lvl="0" indent="-457200" algn="just">
              <a:buFont typeface="+mj-lt"/>
              <a:buAutoNum type="arabicPeriod"/>
            </a:pPr>
            <a:r>
              <a:rPr lang="en-US" dirty="0"/>
              <a:t>Half the battle is won, if the salesman is able to </a:t>
            </a:r>
            <a:r>
              <a:rPr lang="en-US" u="sng" dirty="0"/>
              <a:t>make the product appeal </a:t>
            </a:r>
            <a:r>
              <a:rPr lang="en-US" dirty="0"/>
              <a:t>to the</a:t>
            </a:r>
            <a:br>
              <a:rPr lang="en-US" dirty="0"/>
            </a:br>
            <a:r>
              <a:rPr lang="en-US" dirty="0"/>
              <a:t>customer’s senses.</a:t>
            </a:r>
          </a:p>
          <a:p>
            <a:pPr marL="457200" indent="-457200" algn="just">
              <a:buFont typeface="+mj-lt"/>
              <a:buAutoNum type="arabicPeriod"/>
            </a:pPr>
            <a:endParaRPr lang="en-US" dirty="0"/>
          </a:p>
        </p:txBody>
      </p:sp>
      <p:sp>
        <p:nvSpPr>
          <p:cNvPr id="4" name="TextBox 3"/>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5559635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5977"/>
            <a:ext cx="10515600" cy="703384"/>
          </a:xfrm>
        </p:spPr>
        <p:txBody>
          <a:bodyPr>
            <a:noAutofit/>
          </a:bodyPr>
          <a:lstStyle/>
          <a:p>
            <a:r>
              <a:rPr lang="en-US" sz="3200" b="1" u="sng" dirty="0"/>
              <a:t>TYPES OF SALES PRESENTATION</a:t>
            </a:r>
            <a:r>
              <a:rPr lang="en-US" sz="3200" dirty="0"/>
              <a:t/>
            </a:r>
            <a:br>
              <a:rPr lang="en-US" sz="3200" dirty="0"/>
            </a:br>
            <a:endParaRPr lang="en-US" sz="3200" dirty="0"/>
          </a:p>
        </p:txBody>
      </p:sp>
      <p:sp>
        <p:nvSpPr>
          <p:cNvPr id="3" name="Content Placeholder 2"/>
          <p:cNvSpPr>
            <a:spLocks noGrp="1"/>
          </p:cNvSpPr>
          <p:nvPr>
            <p:ph idx="1"/>
          </p:nvPr>
        </p:nvSpPr>
        <p:spPr/>
        <p:txBody>
          <a:bodyPr>
            <a:normAutofit/>
          </a:bodyPr>
          <a:lstStyle/>
          <a:p>
            <a:pPr marL="457200" lvl="0" indent="-457200" algn="just">
              <a:buFont typeface="+mj-lt"/>
              <a:buAutoNum type="arabicPeriod"/>
            </a:pPr>
            <a:r>
              <a:rPr lang="en-US" b="1" u="sng" dirty="0"/>
              <a:t>Canned Presentation:</a:t>
            </a:r>
            <a:r>
              <a:rPr lang="en-US" u="sng" dirty="0"/>
              <a:t> </a:t>
            </a:r>
            <a:r>
              <a:rPr lang="en-US" dirty="0"/>
              <a:t>It is a presentation where the presentation script is</a:t>
            </a:r>
            <a:br>
              <a:rPr lang="en-US" dirty="0"/>
            </a:br>
            <a:r>
              <a:rPr lang="en-US" dirty="0"/>
              <a:t>written after thoroughly understanding the </a:t>
            </a:r>
            <a:r>
              <a:rPr lang="en-US" dirty="0" smtClean="0"/>
              <a:t>product. It </a:t>
            </a:r>
            <a:r>
              <a:rPr lang="en-US" dirty="0"/>
              <a:t>is also tested before finally </a:t>
            </a:r>
            <a:r>
              <a:rPr lang="en-US" dirty="0" smtClean="0"/>
              <a:t>rolling out</a:t>
            </a:r>
            <a:r>
              <a:rPr lang="en-US" dirty="0"/>
              <a:t>. </a:t>
            </a:r>
            <a:r>
              <a:rPr lang="en-US" dirty="0" smtClean="0"/>
              <a:t>This </a:t>
            </a:r>
            <a:r>
              <a:rPr lang="en-US" dirty="0"/>
              <a:t>is most often used in non-technical products </a:t>
            </a:r>
            <a:r>
              <a:rPr lang="en-US" dirty="0" smtClean="0"/>
              <a:t>like pharmaceuticals</a:t>
            </a:r>
            <a:r>
              <a:rPr lang="en-US" dirty="0"/>
              <a:t>, telephonic selling and door to door selling of products.</a:t>
            </a:r>
          </a:p>
          <a:p>
            <a:pPr marL="457200" lvl="0" indent="-457200" algn="just">
              <a:buFont typeface="+mj-lt"/>
              <a:buAutoNum type="arabicPeriod"/>
            </a:pPr>
            <a:r>
              <a:rPr lang="en-US" b="1" dirty="0"/>
              <a:t>Planned Presentation:</a:t>
            </a:r>
            <a:r>
              <a:rPr lang="en-US" dirty="0"/>
              <a:t> The organization provides a basic format or procedure for making the presentation and the individual sales person then writes the script which includes description and illustrations.</a:t>
            </a:r>
          </a:p>
          <a:p>
            <a:pPr marL="457200" lvl="0" indent="-457200" algn="just">
              <a:buFont typeface="+mj-lt"/>
              <a:buAutoNum type="arabicPeriod"/>
            </a:pPr>
            <a:r>
              <a:rPr lang="en-US" b="1" dirty="0"/>
              <a:t>Audio-Visual Presentations:</a:t>
            </a:r>
            <a:r>
              <a:rPr lang="en-US" dirty="0"/>
              <a:t> The presentations are made with the help of</a:t>
            </a:r>
            <a:br>
              <a:rPr lang="en-US" dirty="0"/>
            </a:br>
            <a:r>
              <a:rPr lang="en-US" dirty="0"/>
              <a:t>audio visual aids like charts, slides, video films, computer based presentations </a:t>
            </a:r>
            <a:r>
              <a:rPr lang="en-US" dirty="0" smtClean="0"/>
              <a:t>which depict </a:t>
            </a:r>
            <a:r>
              <a:rPr lang="en-US" dirty="0"/>
              <a:t>the actual use of the product. They are widely used by advertising firms, software companies.</a:t>
            </a:r>
          </a:p>
          <a:p>
            <a:pPr marL="457200" lvl="0" indent="-457200" algn="just">
              <a:buFont typeface="+mj-lt"/>
              <a:buAutoNum type="arabicPeriod"/>
            </a:pPr>
            <a:r>
              <a:rPr lang="en-US" b="1" dirty="0"/>
              <a:t>Problem Solving Presentation</a:t>
            </a:r>
            <a:r>
              <a:rPr lang="en-US" dirty="0"/>
              <a:t>: This type of presentation includes two stages. The first stag is to understand the needs of the individual prospect and the second includes offering a solution. Commonly used in the insurance sector where based on the requirements or needs of the prospect a specific policy is suggested.</a:t>
            </a:r>
          </a:p>
          <a:p>
            <a:pPr marL="0" indent="0" algn="just">
              <a:buNone/>
            </a:pPr>
            <a:endParaRPr lang="en-US" dirty="0"/>
          </a:p>
        </p:txBody>
      </p:sp>
      <p:sp>
        <p:nvSpPr>
          <p:cNvPr id="4" name="TextBox 3"/>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18589555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DEMONSTRATION</a:t>
            </a:r>
            <a:r>
              <a:rPr lang="en-US" dirty="0"/>
              <a:t/>
            </a:r>
            <a:br>
              <a:rPr lang="en-US" dirty="0"/>
            </a:br>
            <a:endParaRPr lang="en-US" dirty="0"/>
          </a:p>
        </p:txBody>
      </p:sp>
      <p:sp>
        <p:nvSpPr>
          <p:cNvPr id="3" name="Content Placeholder 2"/>
          <p:cNvSpPr>
            <a:spLocks noGrp="1"/>
          </p:cNvSpPr>
          <p:nvPr>
            <p:ph idx="1"/>
          </p:nvPr>
        </p:nvSpPr>
        <p:spPr/>
        <p:txBody>
          <a:bodyPr/>
          <a:lstStyle/>
          <a:p>
            <a:pPr marL="0" indent="0" algn="just">
              <a:buNone/>
            </a:pPr>
            <a:r>
              <a:rPr lang="en-US" dirty="0"/>
              <a:t>Demonstration is an exercise to prove the characteristics of the product. It highlights various attributes of the product such as utility, performance, service and quality. Demonstration happens mostly when the product is tangible.</a:t>
            </a:r>
          </a:p>
          <a:p>
            <a:pPr marL="0" indent="0" algn="just">
              <a:buNone/>
            </a:pPr>
            <a:r>
              <a:rPr lang="en-US" dirty="0"/>
              <a:t>During a sales presentation, the salesman describes the product to the prospect</a:t>
            </a:r>
            <a:br>
              <a:rPr lang="en-US" dirty="0"/>
            </a:br>
            <a:r>
              <a:rPr lang="en-US" dirty="0"/>
              <a:t>but it is only during the demonstration that the customer gets an opportunity to verify the facts about the product. Hence, demonstration is imperative and essential for a prospect to make a buying </a:t>
            </a:r>
            <a:r>
              <a:rPr lang="en-US" dirty="0" smtClean="0"/>
              <a:t>decision.</a:t>
            </a:r>
            <a:endParaRPr lang="en-US" dirty="0"/>
          </a:p>
        </p:txBody>
      </p:sp>
      <p:sp>
        <p:nvSpPr>
          <p:cNvPr id="4" name="TextBox 3"/>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3531791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297402"/>
            <a:ext cx="10515600" cy="703384"/>
          </a:xfrm>
        </p:spPr>
        <p:txBody>
          <a:bodyPr>
            <a:normAutofit fontScale="90000"/>
          </a:bodyPr>
          <a:lstStyle/>
          <a:p>
            <a:r>
              <a:rPr lang="en-US" b="1" u="sng" dirty="0" smtClean="0"/>
              <a:t>SIGNIFICANCE OF DEMONSTRATION</a:t>
            </a:r>
            <a:r>
              <a:rPr lang="en-US" u="sng" dirty="0" smtClean="0"/>
              <a:t/>
            </a:r>
            <a:br>
              <a:rPr lang="en-US" u="sng" dirty="0" smtClean="0"/>
            </a:br>
            <a:endParaRPr lang="en-US" u="sng" dirty="0"/>
          </a:p>
        </p:txBody>
      </p:sp>
      <p:sp>
        <p:nvSpPr>
          <p:cNvPr id="3" name="Content Placeholder 2"/>
          <p:cNvSpPr>
            <a:spLocks noGrp="1"/>
          </p:cNvSpPr>
          <p:nvPr>
            <p:ph idx="1"/>
          </p:nvPr>
        </p:nvSpPr>
        <p:spPr/>
        <p:txBody>
          <a:bodyPr>
            <a:normAutofit fontScale="92500"/>
          </a:bodyPr>
          <a:lstStyle/>
          <a:p>
            <a:pPr marL="457200" lvl="0" indent="-457200" algn="just">
              <a:buFont typeface="+mj-lt"/>
              <a:buAutoNum type="arabicPeriod"/>
            </a:pPr>
            <a:r>
              <a:rPr lang="en-US" dirty="0"/>
              <a:t>Demonstration gives the salesman a </a:t>
            </a:r>
            <a:r>
              <a:rPr lang="en-US" u="sng" dirty="0"/>
              <a:t>chance to show specific features of the product</a:t>
            </a:r>
            <a:r>
              <a:rPr lang="en-US" dirty="0"/>
              <a:t/>
            </a:r>
            <a:br>
              <a:rPr lang="en-US" dirty="0"/>
            </a:br>
            <a:r>
              <a:rPr lang="en-US" dirty="0"/>
              <a:t>or service more clearly, For example, in case of a vegetable chopper, demonstration is</a:t>
            </a:r>
            <a:br>
              <a:rPr lang="en-US" dirty="0"/>
            </a:br>
            <a:r>
              <a:rPr lang="en-US" dirty="0"/>
              <a:t>more effective than the description.</a:t>
            </a:r>
          </a:p>
          <a:p>
            <a:pPr marL="457200" lvl="0" indent="-457200" algn="just">
              <a:buFont typeface="+mj-lt"/>
              <a:buAutoNum type="arabicPeriod"/>
            </a:pPr>
            <a:r>
              <a:rPr lang="en-US" dirty="0"/>
              <a:t>It </a:t>
            </a:r>
            <a:r>
              <a:rPr lang="en-US" u="sng" dirty="0"/>
              <a:t>creates a lasting impression in the minds of the prospective customers</a:t>
            </a:r>
            <a:r>
              <a:rPr lang="en-US" dirty="0"/>
              <a:t> as they see</a:t>
            </a:r>
            <a:br>
              <a:rPr lang="en-US" dirty="0"/>
            </a:br>
            <a:r>
              <a:rPr lang="en-US" dirty="0"/>
              <a:t>the functions of the product or handle them personally.</a:t>
            </a:r>
          </a:p>
          <a:p>
            <a:pPr marL="457200" lvl="0" indent="-457200" algn="just">
              <a:buFont typeface="+mj-lt"/>
              <a:buAutoNum type="arabicPeriod"/>
            </a:pPr>
            <a:r>
              <a:rPr lang="en-US" dirty="0"/>
              <a:t>The </a:t>
            </a:r>
            <a:r>
              <a:rPr lang="en-US" u="sng" dirty="0"/>
              <a:t>salesman can provide proof for the claim </a:t>
            </a:r>
            <a:r>
              <a:rPr lang="en-US" dirty="0"/>
              <a:t>through a series of tests, experiments and operations. Thus, increasing the confidence of the prospective buyers.</a:t>
            </a:r>
          </a:p>
          <a:p>
            <a:pPr marL="457200" lvl="0" indent="-457200" algn="just">
              <a:buFont typeface="+mj-lt"/>
              <a:buAutoNum type="arabicPeriod"/>
            </a:pPr>
            <a:r>
              <a:rPr lang="en-US" dirty="0"/>
              <a:t>By proper demonstration, </a:t>
            </a:r>
            <a:r>
              <a:rPr lang="en-US" u="sng" dirty="0"/>
              <a:t>the customer’s sense of curiosity about the product is</a:t>
            </a:r>
            <a:br>
              <a:rPr lang="en-US" u="sng" dirty="0"/>
            </a:br>
            <a:r>
              <a:rPr lang="en-US" u="sng" dirty="0"/>
              <a:t>considerably satisfied.</a:t>
            </a:r>
            <a:endParaRPr lang="en-US" dirty="0"/>
          </a:p>
          <a:p>
            <a:pPr marL="457200" lvl="0" indent="-457200" algn="just">
              <a:buFont typeface="+mj-lt"/>
              <a:buAutoNum type="arabicPeriod"/>
            </a:pPr>
            <a:r>
              <a:rPr lang="en-US" dirty="0"/>
              <a:t>It helps in focusing attention of customers on the </a:t>
            </a:r>
            <a:r>
              <a:rPr lang="en-US" u="sng" dirty="0"/>
              <a:t>satisfaction and utility that they will</a:t>
            </a:r>
            <a:br>
              <a:rPr lang="en-US" u="sng" dirty="0"/>
            </a:br>
            <a:r>
              <a:rPr lang="en-US" u="sng" dirty="0"/>
              <a:t>be deriving out of the ownership of such products.</a:t>
            </a:r>
            <a:endParaRPr lang="en-US" dirty="0"/>
          </a:p>
          <a:p>
            <a:pPr marL="457200" lvl="0" indent="-457200" algn="just">
              <a:buFont typeface="+mj-lt"/>
              <a:buAutoNum type="arabicPeriod"/>
            </a:pPr>
            <a:r>
              <a:rPr lang="en-US" dirty="0"/>
              <a:t>it also provides a </a:t>
            </a:r>
            <a:r>
              <a:rPr lang="en-US" u="sng" dirty="0"/>
              <a:t>chance to the prospects for making comparisons</a:t>
            </a:r>
            <a:r>
              <a:rPr lang="en-US" dirty="0"/>
              <a:t> with the competitor</a:t>
            </a:r>
            <a:br>
              <a:rPr lang="en-US" dirty="0"/>
            </a:br>
            <a:r>
              <a:rPr lang="en-US" dirty="0"/>
              <a:t>products.</a:t>
            </a:r>
          </a:p>
          <a:p>
            <a:pPr algn="just"/>
            <a:endParaRPr lang="en-US" dirty="0"/>
          </a:p>
        </p:txBody>
      </p:sp>
      <p:sp>
        <p:nvSpPr>
          <p:cNvPr id="4" name="TextBox 3"/>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3461290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2888"/>
            <a:ext cx="10515600" cy="785811"/>
          </a:xfrm>
        </p:spPr>
        <p:txBody>
          <a:bodyPr>
            <a:normAutofit fontScale="90000"/>
          </a:bodyPr>
          <a:lstStyle/>
          <a:p>
            <a:pPr lvl="0"/>
            <a:r>
              <a:rPr lang="en-US" b="1" u="sng" dirty="0">
                <a:solidFill>
                  <a:schemeClr val="tx1">
                    <a:lumMod val="95000"/>
                    <a:lumOff val="5000"/>
                  </a:schemeClr>
                </a:solidFill>
              </a:rPr>
              <a:t>1. </a:t>
            </a:r>
            <a:r>
              <a:rPr lang="en-US" b="1" u="sng" dirty="0" smtClean="0">
                <a:solidFill>
                  <a:schemeClr val="tx1">
                    <a:lumMod val="95000"/>
                    <a:lumOff val="5000"/>
                  </a:schemeClr>
                </a:solidFill>
              </a:rPr>
              <a:t>PROSPECTING AND QUALIFYING</a:t>
            </a:r>
            <a:r>
              <a:rPr lang="en-US" b="1" u="sng" dirty="0" smtClean="0"/>
              <a:t/>
            </a:r>
            <a:br>
              <a:rPr lang="en-US" b="1" u="sng" dirty="0" smtClean="0"/>
            </a:br>
            <a:endParaRPr lang="en-US" b="1" u="sng" dirty="0"/>
          </a:p>
        </p:txBody>
      </p:sp>
      <p:sp>
        <p:nvSpPr>
          <p:cNvPr id="3" name="Content Placeholder 2"/>
          <p:cNvSpPr>
            <a:spLocks noGrp="1"/>
          </p:cNvSpPr>
          <p:nvPr>
            <p:ph idx="1"/>
          </p:nvPr>
        </p:nvSpPr>
        <p:spPr>
          <a:xfrm>
            <a:off x="838199" y="800100"/>
            <a:ext cx="11077575" cy="5535386"/>
          </a:xfrm>
        </p:spPr>
        <p:txBody>
          <a:bodyPr/>
          <a:lstStyle/>
          <a:p>
            <a:pPr marL="0" indent="0">
              <a:buNone/>
            </a:pPr>
            <a:r>
              <a:rPr lang="en-US" sz="2800" b="1" u="sng" dirty="0" smtClean="0"/>
              <a:t>PROSPECTING</a:t>
            </a:r>
            <a:endParaRPr lang="en-US" sz="2000" b="1" u="sng" dirty="0" smtClean="0"/>
          </a:p>
          <a:p>
            <a:pPr marL="457200" indent="-457200">
              <a:buFont typeface="+mj-lt"/>
              <a:buAutoNum type="arabicPeriod"/>
            </a:pPr>
            <a:r>
              <a:rPr lang="en-US" dirty="0" smtClean="0"/>
              <a:t>A </a:t>
            </a:r>
            <a:r>
              <a:rPr lang="en-US" dirty="0"/>
              <a:t>prospect is a potential buyer.</a:t>
            </a:r>
          </a:p>
          <a:p>
            <a:pPr marL="457200" indent="-457200">
              <a:buFont typeface="+mj-lt"/>
              <a:buAutoNum type="arabicPeriod"/>
            </a:pPr>
            <a:r>
              <a:rPr lang="en-US" dirty="0"/>
              <a:t>Prospecting is the first stage of the selling process. </a:t>
            </a:r>
            <a:endParaRPr lang="en-US" dirty="0" smtClean="0"/>
          </a:p>
          <a:p>
            <a:pPr marL="457200" indent="-457200">
              <a:buFont typeface="+mj-lt"/>
              <a:buAutoNum type="arabicPeriod"/>
            </a:pPr>
            <a:r>
              <a:rPr lang="en-US" dirty="0"/>
              <a:t>Prospecting is the lifeblood of sales because </a:t>
            </a:r>
            <a:r>
              <a:rPr lang="en-US" dirty="0" smtClean="0"/>
              <a:t>it identifies </a:t>
            </a:r>
            <a:r>
              <a:rPr lang="en-US" dirty="0"/>
              <a:t>potential customers</a:t>
            </a:r>
            <a:r>
              <a:rPr lang="en-US" dirty="0" smtClean="0"/>
              <a:t>.</a:t>
            </a:r>
          </a:p>
          <a:p>
            <a:pPr marL="457200" indent="-457200">
              <a:buFont typeface="+mj-lt"/>
              <a:buAutoNum type="arabicPeriod"/>
            </a:pPr>
            <a:r>
              <a:rPr lang="en-US" dirty="0" smtClean="0"/>
              <a:t>A </a:t>
            </a:r>
            <a:r>
              <a:rPr lang="en-US" dirty="0"/>
              <a:t>steadily growing list of qualified prospects is important for reaching the sales targets.</a:t>
            </a:r>
            <a:r>
              <a:rPr lang="en-US" dirty="0" smtClean="0">
                <a:effectLst/>
              </a:rPr>
              <a:t> </a:t>
            </a:r>
          </a:p>
          <a:p>
            <a:pPr marL="457200" indent="-457200">
              <a:buFont typeface="+mj-lt"/>
              <a:buAutoNum type="arabicPeriod"/>
            </a:pPr>
            <a:r>
              <a:rPr lang="en-US" dirty="0" smtClean="0"/>
              <a:t>According </a:t>
            </a:r>
            <a:r>
              <a:rPr lang="en-US" dirty="0"/>
              <a:t>to </a:t>
            </a:r>
            <a:r>
              <a:rPr lang="en-US" dirty="0" err="1" smtClean="0"/>
              <a:t>Futrell</a:t>
            </a:r>
            <a:endParaRPr lang="en-US" dirty="0"/>
          </a:p>
          <a:p>
            <a:pPr marL="0" indent="0">
              <a:buNone/>
            </a:pPr>
            <a:r>
              <a:rPr lang="en-US" dirty="0" smtClean="0"/>
              <a:t>	“</a:t>
            </a:r>
            <a:r>
              <a:rPr lang="en-US" dirty="0"/>
              <a:t>A prospect is a qualified person or organisation that has the potential to buy </a:t>
            </a:r>
            <a:r>
              <a:rPr lang="en-US" dirty="0" smtClean="0"/>
              <a:t>	the </a:t>
            </a:r>
            <a:r>
              <a:rPr lang="en-US" dirty="0"/>
              <a:t>good or service, provided he has the money to buy, authority to buy, and </a:t>
            </a:r>
            <a:r>
              <a:rPr lang="en-US" dirty="0" smtClean="0"/>
              <a:t>	desire </a:t>
            </a:r>
            <a:r>
              <a:rPr lang="en-US" dirty="0"/>
              <a:t>to buy</a:t>
            </a:r>
            <a:r>
              <a:rPr lang="en-US" dirty="0" smtClean="0"/>
              <a:t>.”</a:t>
            </a:r>
            <a:endParaRPr lang="en-US" dirty="0"/>
          </a:p>
          <a:p>
            <a:pPr marL="0" indent="0">
              <a:buNone/>
            </a:pPr>
            <a:endParaRPr lang="en-US" dirty="0"/>
          </a:p>
        </p:txBody>
      </p:sp>
      <p:sp>
        <p:nvSpPr>
          <p:cNvPr id="4" name="TextBox 3"/>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17134467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1463"/>
            <a:ext cx="10515600" cy="729322"/>
          </a:xfrm>
        </p:spPr>
        <p:txBody>
          <a:bodyPr>
            <a:normAutofit fontScale="90000"/>
          </a:bodyPr>
          <a:lstStyle/>
          <a:p>
            <a:r>
              <a:rPr lang="en-US" b="1" u="sng" dirty="0" smtClean="0"/>
              <a:t>ESSENTIAL OF A GOOD DEMONSTRATION</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marL="457200" lvl="0" indent="-457200" algn="just">
              <a:buFont typeface="+mj-lt"/>
              <a:buAutoNum type="arabicPeriod"/>
            </a:pPr>
            <a:r>
              <a:rPr lang="en-US" dirty="0"/>
              <a:t>The demonstration should be </a:t>
            </a:r>
            <a:r>
              <a:rPr lang="en-US" u="sng" dirty="0"/>
              <a:t>easy and clear</a:t>
            </a:r>
            <a:r>
              <a:rPr lang="en-US" dirty="0"/>
              <a:t> to understand.</a:t>
            </a:r>
          </a:p>
          <a:p>
            <a:pPr marL="457200" lvl="0" indent="-457200" algn="just">
              <a:buFont typeface="+mj-lt"/>
              <a:buAutoNum type="arabicPeriod"/>
            </a:pPr>
            <a:r>
              <a:rPr lang="en-US" dirty="0"/>
              <a:t>The demonstration must be in a way that it </a:t>
            </a:r>
            <a:r>
              <a:rPr lang="en-US" u="sng" dirty="0"/>
              <a:t>displaces possible doubts</a:t>
            </a:r>
            <a:r>
              <a:rPr lang="en-US" dirty="0"/>
              <a:t> from the minds of the customers.</a:t>
            </a:r>
          </a:p>
          <a:p>
            <a:pPr marL="457200" lvl="0" indent="-457200" algn="just">
              <a:buFont typeface="+mj-lt"/>
              <a:buAutoNum type="arabicPeriod"/>
            </a:pPr>
            <a:r>
              <a:rPr lang="en-US" dirty="0"/>
              <a:t>Demonstration must be in a manner that </a:t>
            </a:r>
            <a:r>
              <a:rPr lang="en-US" u="sng" dirty="0"/>
              <a:t>provide a chance to the customer to compare</a:t>
            </a:r>
            <a:r>
              <a:rPr lang="en-US" dirty="0"/>
              <a:t> the product with the product of competitors.</a:t>
            </a:r>
          </a:p>
          <a:p>
            <a:pPr algn="just"/>
            <a:endParaRPr lang="en-US" dirty="0"/>
          </a:p>
        </p:txBody>
      </p:sp>
      <p:sp>
        <p:nvSpPr>
          <p:cNvPr id="4" name="TextBox 3"/>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39453264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50" y="325976"/>
            <a:ext cx="10515600" cy="703384"/>
          </a:xfrm>
        </p:spPr>
        <p:txBody>
          <a:bodyPr>
            <a:normAutofit fontScale="90000"/>
          </a:bodyPr>
          <a:lstStyle/>
          <a:p>
            <a:r>
              <a:rPr lang="en-US" b="1" u="sng" dirty="0" smtClean="0"/>
              <a:t>TYPES OF DEMONSTRATION</a:t>
            </a:r>
            <a:r>
              <a:rPr lang="en-US" u="sng" dirty="0" smtClean="0"/>
              <a:t/>
            </a:r>
            <a:br>
              <a:rPr lang="en-US" u="sng" dirty="0" smtClean="0"/>
            </a:br>
            <a:endParaRPr lang="en-US" u="sng" dirty="0"/>
          </a:p>
        </p:txBody>
      </p:sp>
      <p:sp>
        <p:nvSpPr>
          <p:cNvPr id="3" name="Content Placeholder 2"/>
          <p:cNvSpPr>
            <a:spLocks noGrp="1"/>
          </p:cNvSpPr>
          <p:nvPr>
            <p:ph idx="1"/>
          </p:nvPr>
        </p:nvSpPr>
        <p:spPr/>
        <p:txBody>
          <a:bodyPr/>
          <a:lstStyle/>
          <a:p>
            <a:pPr marL="457200" lvl="0" indent="-457200" algn="just">
              <a:buFont typeface="+mj-lt"/>
              <a:buAutoNum type="arabicPeriod"/>
            </a:pPr>
            <a:r>
              <a:rPr lang="en-US" b="1" u="sng" dirty="0"/>
              <a:t>Demonstration in use:</a:t>
            </a:r>
            <a:r>
              <a:rPr lang="en-US" dirty="0"/>
              <a:t> The most effective form of demonstration is to show the product while in use. The salesman can allow the customers to personally examine and use the product. For example, while selling readymade garments, footwear, Jewellery, etc., the salesman may ask the customers to try the product.</a:t>
            </a:r>
          </a:p>
          <a:p>
            <a:pPr marL="457200" lvl="0" indent="-457200" algn="just">
              <a:buFont typeface="+mj-lt"/>
              <a:buAutoNum type="arabicPeriod"/>
            </a:pPr>
            <a:r>
              <a:rPr lang="en-US" b="1" u="sng" dirty="0"/>
              <a:t>Demonstration of Specific Features:</a:t>
            </a:r>
            <a:r>
              <a:rPr lang="en-US" dirty="0"/>
              <a:t>  special features and additional advantages </a:t>
            </a:r>
            <a:r>
              <a:rPr lang="en-US" dirty="0" smtClean="0"/>
              <a:t>can be </a:t>
            </a:r>
            <a:r>
              <a:rPr lang="en-US" dirty="0"/>
              <a:t>demonstrated. For example, un-breakability, leak-proof, waterproof, fire-resistant, shock absorbent etc. </a:t>
            </a:r>
          </a:p>
        </p:txBody>
      </p:sp>
      <p:sp>
        <p:nvSpPr>
          <p:cNvPr id="4" name="TextBox 3"/>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26602051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TextBox 2"/>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26238100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0"/>
          </a:xfrm>
        </p:spPr>
      </p:pic>
    </p:spTree>
    <p:extLst>
      <p:ext uri="{BB962C8B-B14F-4D97-AF65-F5344CB8AC3E}">
        <p14:creationId xmlns:p14="http://schemas.microsoft.com/office/powerpoint/2010/main" val="801012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014200" cy="7162800"/>
          </a:xfrm>
        </p:spPr>
      </p:pic>
    </p:spTree>
    <p:extLst>
      <p:ext uri="{BB962C8B-B14F-4D97-AF65-F5344CB8AC3E}">
        <p14:creationId xmlns:p14="http://schemas.microsoft.com/office/powerpoint/2010/main" val="23208469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u="sng" dirty="0"/>
              <a:t>OBJECTION HANDLING</a:t>
            </a:r>
            <a:r>
              <a:rPr lang="en-US" dirty="0"/>
              <a:t/>
            </a:r>
            <a:br>
              <a:rPr lang="en-US" dirty="0"/>
            </a:br>
            <a:endParaRPr lang="en-US" dirty="0"/>
          </a:p>
        </p:txBody>
      </p:sp>
      <p:sp>
        <p:nvSpPr>
          <p:cNvPr id="3" name="Content Placeholder 2"/>
          <p:cNvSpPr>
            <a:spLocks noGrp="1"/>
          </p:cNvSpPr>
          <p:nvPr>
            <p:ph idx="1"/>
          </p:nvPr>
        </p:nvSpPr>
        <p:spPr>
          <a:xfrm>
            <a:off x="838200" y="872198"/>
            <a:ext cx="10515600" cy="5985802"/>
          </a:xfrm>
        </p:spPr>
        <p:txBody>
          <a:bodyPr/>
          <a:lstStyle/>
          <a:p>
            <a:pPr algn="just"/>
            <a:r>
              <a:rPr lang="en-US" dirty="0"/>
              <a:t>Prospects usually show resistance against buying products by pointing out real or imaginary hurdles and by voicing objections. </a:t>
            </a:r>
            <a:endParaRPr lang="en-US" dirty="0" smtClean="0"/>
          </a:p>
          <a:p>
            <a:pPr algn="just"/>
            <a:r>
              <a:rPr lang="en-US" dirty="0" smtClean="0"/>
              <a:t>In </a:t>
            </a:r>
            <a:r>
              <a:rPr lang="en-US" dirty="0"/>
              <a:t>other words, objections are the feelings of disapproval or dissent raised by the prospects. </a:t>
            </a:r>
            <a:endParaRPr lang="en-US" dirty="0" smtClean="0"/>
          </a:p>
          <a:p>
            <a:pPr algn="just"/>
            <a:r>
              <a:rPr lang="en-US" dirty="0" smtClean="0"/>
              <a:t>It </a:t>
            </a:r>
            <a:r>
              <a:rPr lang="en-US" dirty="0"/>
              <a:t>has been rightly pointed out that without handling objections the salesman cannot sell anything to the prospects. </a:t>
            </a:r>
            <a:endParaRPr lang="en-US" dirty="0" smtClean="0"/>
          </a:p>
          <a:p>
            <a:pPr algn="just"/>
            <a:r>
              <a:rPr lang="en-US" dirty="0" smtClean="0"/>
              <a:t>Therefore</a:t>
            </a:r>
            <a:r>
              <a:rPr lang="en-US" dirty="0"/>
              <a:t>, the success of a salesman depends on how well he handles objections efficiently and tactfully. Hence, raising of objections are normal and common from the point of view of the salesman.</a:t>
            </a:r>
          </a:p>
          <a:p>
            <a:pPr marL="0" indent="0" algn="just">
              <a:buNone/>
            </a:pPr>
            <a:endParaRPr lang="en-US" dirty="0"/>
          </a:p>
        </p:txBody>
      </p:sp>
      <p:sp>
        <p:nvSpPr>
          <p:cNvPr id="4" name="TextBox 3"/>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35091420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3114"/>
            <a:ext cx="10515600" cy="703384"/>
          </a:xfrm>
        </p:spPr>
        <p:txBody>
          <a:bodyPr>
            <a:normAutofit fontScale="90000"/>
          </a:bodyPr>
          <a:lstStyle/>
          <a:p>
            <a:r>
              <a:rPr lang="en-US" b="1" u="sng" dirty="0"/>
              <a:t>REASONS FOR OBJECTION</a:t>
            </a:r>
            <a:br>
              <a:rPr lang="en-US" b="1" u="sng" dirty="0"/>
            </a:br>
            <a:endParaRPr lang="en-US" b="1" u="sng" dirty="0"/>
          </a:p>
        </p:txBody>
      </p:sp>
      <p:sp>
        <p:nvSpPr>
          <p:cNvPr id="3" name="Content Placeholder 2"/>
          <p:cNvSpPr>
            <a:spLocks noGrp="1"/>
          </p:cNvSpPr>
          <p:nvPr>
            <p:ph idx="1"/>
          </p:nvPr>
        </p:nvSpPr>
        <p:spPr/>
        <p:txBody>
          <a:bodyPr/>
          <a:lstStyle/>
          <a:p>
            <a:pPr marL="457200" lvl="0" indent="-457200" algn="just">
              <a:buFont typeface="+mj-lt"/>
              <a:buAutoNum type="arabicPeriod"/>
            </a:pPr>
            <a:r>
              <a:rPr lang="en-US" dirty="0"/>
              <a:t>People normally display resistance to new and unfamiliar ideas and goods. </a:t>
            </a:r>
            <a:r>
              <a:rPr lang="en-US" dirty="0" smtClean="0"/>
              <a:t>Therefore, many </a:t>
            </a:r>
            <a:r>
              <a:rPr lang="en-US" dirty="0"/>
              <a:t>consumers raise objections in the normal course.</a:t>
            </a:r>
          </a:p>
          <a:p>
            <a:pPr marL="457200" lvl="0" indent="-457200" algn="just">
              <a:buFont typeface="+mj-lt"/>
              <a:buAutoNum type="arabicPeriod"/>
            </a:pPr>
            <a:r>
              <a:rPr lang="en-US" dirty="0"/>
              <a:t>Certain prospects raise objections as they are not 100% sure about the product or service offered, </a:t>
            </a:r>
            <a:r>
              <a:rPr lang="en-US" dirty="0" smtClean="0"/>
              <a:t>i.e., </a:t>
            </a:r>
            <a:r>
              <a:rPr lang="en-US" dirty="0"/>
              <a:t>they are only partially satisfied and are waiting for more explanation, classifications, additional features about the sales proposition.</a:t>
            </a:r>
          </a:p>
          <a:p>
            <a:pPr marL="457200" lvl="0" indent="-457200" algn="just">
              <a:buFont typeface="+mj-lt"/>
              <a:buAutoNum type="arabicPeriod"/>
            </a:pPr>
            <a:r>
              <a:rPr lang="en-US" dirty="0"/>
              <a:t>Some prospects also raise objections to test the salesman’s knowledge and patience.</a:t>
            </a:r>
          </a:p>
          <a:p>
            <a:pPr marL="457200" lvl="0" indent="-457200" algn="just">
              <a:buFont typeface="+mj-lt"/>
              <a:buAutoNum type="arabicPeriod"/>
            </a:pPr>
            <a:r>
              <a:rPr lang="en-US" dirty="0"/>
              <a:t>Under certain instances the prospects raise objections either to postpone buying </a:t>
            </a:r>
            <a:r>
              <a:rPr lang="en-US" dirty="0" smtClean="0"/>
              <a:t>or because </a:t>
            </a:r>
            <a:r>
              <a:rPr lang="en-US" dirty="0"/>
              <a:t>the prospects lack the required purchasing power.</a:t>
            </a:r>
          </a:p>
          <a:p>
            <a:pPr marL="457200" lvl="0" indent="-457200" algn="just">
              <a:buFont typeface="+mj-lt"/>
              <a:buAutoNum type="arabicPeriod"/>
            </a:pPr>
            <a:r>
              <a:rPr lang="en-US" dirty="0"/>
              <a:t>Prospects raise objections if the salesman is unable to identify their need or if they come across the salesman pressurizing them or using unfair means to sell the product.</a:t>
            </a:r>
          </a:p>
          <a:p>
            <a:pPr marL="457200" lvl="0" indent="-457200" algn="just">
              <a:buFont typeface="+mj-lt"/>
              <a:buAutoNum type="arabicPeriod"/>
            </a:pPr>
            <a:r>
              <a:rPr lang="en-US" dirty="0"/>
              <a:t>Some prospects find objections as a means to avoid salesman.</a:t>
            </a:r>
          </a:p>
          <a:p>
            <a:pPr marL="457200" indent="-457200" algn="just">
              <a:buFont typeface="+mj-lt"/>
              <a:buAutoNum type="arabicPeriod"/>
            </a:pPr>
            <a:endParaRPr lang="en-US" dirty="0"/>
          </a:p>
        </p:txBody>
      </p:sp>
      <p:sp>
        <p:nvSpPr>
          <p:cNvPr id="4" name="TextBox 3"/>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36108462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91850" cy="703384"/>
          </a:xfrm>
        </p:spPr>
        <p:txBody>
          <a:bodyPr>
            <a:normAutofit/>
          </a:bodyPr>
          <a:lstStyle/>
          <a:p>
            <a:r>
              <a:rPr lang="en-US" sz="2400" b="1" dirty="0" smtClean="0"/>
              <a:t>VARIOUS OBJECTIONS AND HANDLING TECHNIQUES</a:t>
            </a:r>
            <a:endParaRPr lang="en-US" sz="2400" b="1"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014" y="485775"/>
            <a:ext cx="12292013" cy="6372225"/>
          </a:xfrm>
        </p:spPr>
      </p:pic>
    </p:spTree>
    <p:extLst>
      <p:ext uri="{BB962C8B-B14F-4D97-AF65-F5344CB8AC3E}">
        <p14:creationId xmlns:p14="http://schemas.microsoft.com/office/powerpoint/2010/main" val="38890776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CLOSING THE SELL</a:t>
            </a:r>
            <a:endParaRPr lang="en-US" b="1" u="sng" dirty="0"/>
          </a:p>
        </p:txBody>
      </p:sp>
      <p:sp>
        <p:nvSpPr>
          <p:cNvPr id="3" name="Content Placeholder 2"/>
          <p:cNvSpPr>
            <a:spLocks noGrp="1"/>
          </p:cNvSpPr>
          <p:nvPr>
            <p:ph idx="1"/>
          </p:nvPr>
        </p:nvSpPr>
        <p:spPr/>
        <p:txBody>
          <a:bodyPr/>
          <a:lstStyle/>
          <a:p>
            <a:r>
              <a:rPr lang="en-US" dirty="0"/>
              <a:t>This is the last stage and the most crucial stage for a salesman. The whole exercise </a:t>
            </a:r>
            <a:r>
              <a:rPr lang="en-US" dirty="0" smtClean="0"/>
              <a:t>becomes useless </a:t>
            </a:r>
            <a:r>
              <a:rPr lang="en-US" dirty="0"/>
              <a:t>if the sale does not take place. </a:t>
            </a:r>
            <a:endParaRPr lang="en-US" dirty="0" smtClean="0"/>
          </a:p>
          <a:p>
            <a:r>
              <a:rPr lang="en-US" dirty="0"/>
              <a:t>The main aim of the close is to convince the prospect </a:t>
            </a:r>
            <a:r>
              <a:rPr lang="en-US" dirty="0" smtClean="0"/>
              <a:t>to sign </a:t>
            </a:r>
            <a:r>
              <a:rPr lang="en-US" dirty="0"/>
              <a:t>the order form or to place an order immediately rather than in the future. </a:t>
            </a:r>
            <a:br>
              <a:rPr lang="en-US" dirty="0"/>
            </a:br>
            <a:r>
              <a:rPr lang="en-US" dirty="0"/>
              <a:t/>
            </a:r>
            <a:br>
              <a:rPr lang="en-US" dirty="0"/>
            </a:br>
            <a:endParaRPr lang="en-US" dirty="0"/>
          </a:p>
        </p:txBody>
      </p:sp>
      <p:sp>
        <p:nvSpPr>
          <p:cNvPr id="4" name="TextBox 3"/>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4875035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012" y="-100014"/>
            <a:ext cx="12292012" cy="6958013"/>
          </a:xfrm>
        </p:spPr>
      </p:pic>
    </p:spTree>
    <p:extLst>
      <p:ext uri="{BB962C8B-B14F-4D97-AF65-F5344CB8AC3E}">
        <p14:creationId xmlns:p14="http://schemas.microsoft.com/office/powerpoint/2010/main" val="39854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7600"/>
            <a:ext cx="10515600" cy="829993"/>
          </a:xfrm>
        </p:spPr>
        <p:txBody>
          <a:bodyPr/>
          <a:lstStyle/>
          <a:p>
            <a:r>
              <a:rPr lang="en-US" b="1" u="sng" dirty="0" smtClean="0"/>
              <a:t>WHO IS A GOOD PROSPECT ?</a:t>
            </a:r>
            <a:endParaRPr lang="en-US" b="1" u="sng" dirty="0"/>
          </a:p>
        </p:txBody>
      </p:sp>
      <p:sp>
        <p:nvSpPr>
          <p:cNvPr id="3" name="Content Placeholder 2"/>
          <p:cNvSpPr>
            <a:spLocks noGrp="1"/>
          </p:cNvSpPr>
          <p:nvPr>
            <p:ph idx="1"/>
          </p:nvPr>
        </p:nvSpPr>
        <p:spPr>
          <a:xfrm>
            <a:off x="838199" y="967593"/>
            <a:ext cx="11034713" cy="5627271"/>
          </a:xfrm>
        </p:spPr>
        <p:txBody>
          <a:bodyPr/>
          <a:lstStyle/>
          <a:p>
            <a:pPr marL="457200" lvl="0" indent="-457200">
              <a:buFont typeface="+mj-lt"/>
              <a:buAutoNum type="arabicPeriod"/>
            </a:pPr>
            <a:r>
              <a:rPr lang="en-US" dirty="0"/>
              <a:t>A good prospect is someone </a:t>
            </a:r>
            <a:r>
              <a:rPr lang="en-US" u="sng" dirty="0"/>
              <a:t>who has a problem that the product can solve </a:t>
            </a:r>
            <a:r>
              <a:rPr lang="en-US" dirty="0"/>
              <a:t>efficiently </a:t>
            </a:r>
            <a:r>
              <a:rPr lang="en-US" dirty="0" smtClean="0"/>
              <a:t>and cost-effectively</a:t>
            </a:r>
            <a:r>
              <a:rPr lang="en-US" dirty="0"/>
              <a:t>.</a:t>
            </a:r>
          </a:p>
          <a:p>
            <a:pPr marL="457200" lvl="0" indent="-457200">
              <a:buFont typeface="+mj-lt"/>
              <a:buAutoNum type="arabicPeriod"/>
            </a:pPr>
            <a:r>
              <a:rPr lang="en-US" dirty="0"/>
              <a:t>A good prospect has a </a:t>
            </a:r>
            <a:r>
              <a:rPr lang="en-US" dirty="0" smtClean="0"/>
              <a:t>goal, purpose or need </a:t>
            </a:r>
            <a:r>
              <a:rPr lang="en-US" dirty="0"/>
              <a:t>that the company’s product can help to </a:t>
            </a:r>
            <a:r>
              <a:rPr lang="en-US" dirty="0" smtClean="0"/>
              <a:t>achieve.</a:t>
            </a:r>
            <a:endParaRPr lang="en-US" dirty="0"/>
          </a:p>
          <a:p>
            <a:pPr marL="457200" lvl="0" indent="-457200">
              <a:buFont typeface="+mj-lt"/>
              <a:buAutoNum type="arabicPeriod"/>
            </a:pPr>
            <a:r>
              <a:rPr lang="en-US" dirty="0"/>
              <a:t>A good prospect has the </a:t>
            </a:r>
            <a:r>
              <a:rPr lang="en-US" u="sng" dirty="0"/>
              <a:t>power to make the buying </a:t>
            </a:r>
            <a:r>
              <a:rPr lang="en-US" u="sng" dirty="0" smtClean="0"/>
              <a:t>decision.</a:t>
            </a:r>
            <a:endParaRPr lang="en-US" u="sng" dirty="0"/>
          </a:p>
          <a:p>
            <a:pPr marL="457200" lvl="0" indent="-457200">
              <a:buFont typeface="+mj-lt"/>
              <a:buAutoNum type="arabicPeriod"/>
            </a:pPr>
            <a:r>
              <a:rPr lang="en-US" dirty="0"/>
              <a:t>A good prospect is someone </a:t>
            </a:r>
            <a:r>
              <a:rPr lang="en-US" u="sng" dirty="0"/>
              <a:t>who likes the salesman, the company, as well as </a:t>
            </a:r>
            <a:r>
              <a:rPr lang="en-US" u="sng" dirty="0" smtClean="0"/>
              <a:t>their product.</a:t>
            </a:r>
            <a:endParaRPr lang="en-US" u="sng" dirty="0"/>
          </a:p>
          <a:p>
            <a:pPr marL="457200" lvl="0" indent="-457200">
              <a:buFont typeface="+mj-lt"/>
              <a:buAutoNum type="arabicPeriod"/>
            </a:pPr>
            <a:r>
              <a:rPr lang="en-US" dirty="0"/>
              <a:t>A good prospect is a </a:t>
            </a:r>
            <a:r>
              <a:rPr lang="en-US" u="sng" dirty="0"/>
              <a:t>center of influence</a:t>
            </a:r>
            <a:r>
              <a:rPr lang="en-US" dirty="0"/>
              <a:t>; someone who can open doors for other</a:t>
            </a:r>
            <a:br>
              <a:rPr lang="en-US" dirty="0"/>
            </a:br>
            <a:r>
              <a:rPr lang="en-US" dirty="0" smtClean="0"/>
              <a:t>prospects.</a:t>
            </a:r>
            <a:endParaRPr lang="en-US" dirty="0"/>
          </a:p>
          <a:p>
            <a:pPr marL="457200" lvl="0" indent="-457200">
              <a:buFont typeface="+mj-lt"/>
              <a:buAutoNum type="arabicPeriod"/>
            </a:pPr>
            <a:r>
              <a:rPr lang="en-US" dirty="0"/>
              <a:t>A good prospect is </a:t>
            </a:r>
            <a:r>
              <a:rPr lang="en-US" u="sng" dirty="0"/>
              <a:t>easy to sell to and </a:t>
            </a:r>
            <a:r>
              <a:rPr lang="en-US" u="sng" dirty="0" smtClean="0"/>
              <a:t>service.</a:t>
            </a:r>
            <a:endParaRPr lang="en-US" u="sng" dirty="0"/>
          </a:p>
          <a:p>
            <a:pPr marL="457200" indent="-457200">
              <a:buFont typeface="+mj-lt"/>
              <a:buAutoNum type="arabicPeriod"/>
            </a:pPr>
            <a:endParaRPr lang="en-US" dirty="0"/>
          </a:p>
        </p:txBody>
      </p:sp>
      <p:sp>
        <p:nvSpPr>
          <p:cNvPr id="4" name="TextBox 3"/>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30355396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30001897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FOLLOW UP OR AFTER SALES SERVICES</a:t>
            </a:r>
            <a:endParaRPr lang="en-US" b="1" u="sng" dirty="0"/>
          </a:p>
        </p:txBody>
      </p:sp>
      <p:sp>
        <p:nvSpPr>
          <p:cNvPr id="3" name="Content Placeholder 2"/>
          <p:cNvSpPr>
            <a:spLocks noGrp="1"/>
          </p:cNvSpPr>
          <p:nvPr>
            <p:ph idx="1"/>
          </p:nvPr>
        </p:nvSpPr>
        <p:spPr/>
        <p:txBody>
          <a:bodyPr/>
          <a:lstStyle/>
          <a:p>
            <a:r>
              <a:rPr lang="en-US" dirty="0"/>
              <a:t>Post-purchase follow up is very important </a:t>
            </a:r>
            <a:r>
              <a:rPr lang="en-US" u="sng" dirty="0">
                <a:effectLst>
                  <a:outerShdw blurRad="38100" dist="38100" dir="2700000" algn="tl">
                    <a:srgbClr val="000000">
                      <a:alpha val="43137"/>
                    </a:srgbClr>
                  </a:outerShdw>
                </a:effectLst>
              </a:rPr>
              <a:t>in building customer confidence and </a:t>
            </a:r>
            <a:r>
              <a:rPr lang="en-US" u="sng" dirty="0" smtClean="0">
                <a:effectLst>
                  <a:outerShdw blurRad="38100" dist="38100" dir="2700000" algn="tl">
                    <a:srgbClr val="000000">
                      <a:alpha val="43137"/>
                    </a:srgbClr>
                  </a:outerShdw>
                </a:effectLst>
              </a:rPr>
              <a:t>long-term relationship </a:t>
            </a:r>
            <a:r>
              <a:rPr lang="en-US" dirty="0"/>
              <a:t>with the company. </a:t>
            </a:r>
            <a:endParaRPr lang="en-US" dirty="0" smtClean="0"/>
          </a:p>
          <a:p>
            <a:r>
              <a:rPr lang="en-US" dirty="0"/>
              <a:t>The moment </a:t>
            </a:r>
            <a:r>
              <a:rPr lang="en-US" dirty="0" smtClean="0"/>
              <a:t>the closes the </a:t>
            </a:r>
            <a:r>
              <a:rPr lang="en-US" dirty="0"/>
              <a:t>sale, he should not think that relationship is closed. Rather a </a:t>
            </a:r>
            <a:r>
              <a:rPr lang="en-US" u="sng" dirty="0">
                <a:effectLst>
                  <a:outerShdw blurRad="38100" dist="38100" dir="2700000" algn="tl">
                    <a:srgbClr val="000000">
                      <a:alpha val="43137"/>
                    </a:srgbClr>
                  </a:outerShdw>
                </a:effectLst>
              </a:rPr>
              <a:t>close is just the beginning </a:t>
            </a:r>
            <a:r>
              <a:rPr lang="en-US" u="sng" dirty="0" smtClean="0">
                <a:effectLst>
                  <a:outerShdw blurRad="38100" dist="38100" dir="2700000" algn="tl">
                    <a:srgbClr val="000000">
                      <a:alpha val="43137"/>
                    </a:srgbClr>
                  </a:outerShdw>
                </a:effectLst>
              </a:rPr>
              <a:t>of such </a:t>
            </a:r>
            <a:r>
              <a:rPr lang="en-US" u="sng" dirty="0">
                <a:effectLst>
                  <a:outerShdw blurRad="38100" dist="38100" dir="2700000" algn="tl">
                    <a:srgbClr val="000000">
                      <a:alpha val="43137"/>
                    </a:srgbClr>
                  </a:outerShdw>
                </a:effectLst>
              </a:rPr>
              <a:t>relationship. </a:t>
            </a:r>
            <a:endParaRPr lang="en-US" u="sng" dirty="0" smtClean="0">
              <a:effectLst>
                <a:outerShdw blurRad="38100" dist="38100" dir="2700000" algn="tl">
                  <a:srgbClr val="000000">
                    <a:alpha val="43137"/>
                  </a:srgbClr>
                </a:outerShdw>
              </a:effectLst>
            </a:endParaRPr>
          </a:p>
          <a:p>
            <a:r>
              <a:rPr lang="en-US" dirty="0"/>
              <a:t>The salesperson contacts customer to </a:t>
            </a:r>
            <a:r>
              <a:rPr lang="en-US" dirty="0">
                <a:effectLst>
                  <a:outerShdw blurRad="38100" dist="38100" dir="2700000" algn="tl">
                    <a:srgbClr val="000000">
                      <a:alpha val="43137"/>
                    </a:srgbClr>
                  </a:outerShdw>
                </a:effectLst>
              </a:rPr>
              <a:t>learn if there are any problems and </a:t>
            </a:r>
            <a:r>
              <a:rPr lang="en-US" u="sng" dirty="0">
                <a:effectLst>
                  <a:outerShdw blurRad="38100" dist="38100" dir="2700000" algn="tl">
                    <a:srgbClr val="000000">
                      <a:alpha val="43137"/>
                    </a:srgbClr>
                  </a:outerShdw>
                </a:effectLst>
              </a:rPr>
              <a:t>answers </a:t>
            </a:r>
            <a:r>
              <a:rPr lang="en-US" u="sng" dirty="0" smtClean="0">
                <a:effectLst>
                  <a:outerShdw blurRad="38100" dist="38100" dir="2700000" algn="tl">
                    <a:srgbClr val="000000">
                      <a:alpha val="43137"/>
                    </a:srgbClr>
                  </a:outerShdw>
                </a:effectLst>
              </a:rPr>
              <a:t>any questions </a:t>
            </a:r>
            <a:r>
              <a:rPr lang="en-US" u="sng" dirty="0">
                <a:effectLst>
                  <a:outerShdw blurRad="38100" dist="38100" dir="2700000" algn="tl">
                    <a:srgbClr val="000000">
                      <a:alpha val="43137"/>
                    </a:srgbClr>
                  </a:outerShdw>
                </a:effectLst>
              </a:rPr>
              <a:t>that the customer does. </a:t>
            </a:r>
            <a:endParaRPr lang="en-US" u="sng" dirty="0" smtClean="0">
              <a:effectLst>
                <a:outerShdw blurRad="38100" dist="38100" dir="2700000" algn="tl">
                  <a:srgbClr val="000000">
                    <a:alpha val="43137"/>
                  </a:srgbClr>
                </a:outerShdw>
              </a:effectLst>
            </a:endParaRPr>
          </a:p>
          <a:p>
            <a:r>
              <a:rPr lang="en-US" dirty="0"/>
              <a:t>He also contacts customers regularly </a:t>
            </a:r>
            <a:r>
              <a:rPr lang="en-US" u="sng" dirty="0">
                <a:effectLst>
                  <a:outerShdw blurRad="38100" dist="38100" dir="2700000" algn="tl">
                    <a:srgbClr val="000000">
                      <a:alpha val="43137"/>
                    </a:srgbClr>
                  </a:outerShdw>
                </a:effectLst>
              </a:rPr>
              <a:t>to ascertain that they are happy </a:t>
            </a:r>
            <a:r>
              <a:rPr lang="en-US" dirty="0"/>
              <a:t>with their </a:t>
            </a:r>
            <a:r>
              <a:rPr lang="en-US" dirty="0" smtClean="0"/>
              <a:t>purchase and </a:t>
            </a:r>
            <a:r>
              <a:rPr lang="en-US" dirty="0"/>
              <a:t>offered services</a:t>
            </a:r>
            <a:r>
              <a:rPr lang="en-US" dirty="0" smtClean="0"/>
              <a:t>.</a:t>
            </a:r>
          </a:p>
          <a:p>
            <a:pPr marL="0" indent="0">
              <a:buNone/>
            </a:pPr>
            <a:r>
              <a:rPr lang="en-US" dirty="0"/>
              <a:t/>
            </a:r>
            <a:br>
              <a:rPr lang="en-US" dirty="0"/>
            </a:br>
            <a:r>
              <a:rPr lang="en-US" dirty="0"/>
              <a:t/>
            </a:r>
            <a:br>
              <a:rPr lang="en-US" dirty="0"/>
            </a:br>
            <a:endParaRPr lang="en-US" dirty="0"/>
          </a:p>
        </p:txBody>
      </p:sp>
      <p:sp>
        <p:nvSpPr>
          <p:cNvPr id="4" name="TextBox 3"/>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152104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450"/>
            <a:ext cx="10515600" cy="872197"/>
          </a:xfrm>
        </p:spPr>
        <p:txBody>
          <a:bodyPr>
            <a:normAutofit/>
          </a:bodyPr>
          <a:lstStyle/>
          <a:p>
            <a:r>
              <a:rPr lang="en-US" sz="2400" b="1" u="sng" dirty="0"/>
              <a:t>STEPS IN AFTER SALES SERVICE TECHNIQUES</a:t>
            </a:r>
            <a:r>
              <a:rPr lang="en-US" sz="2400" u="sng" dirty="0"/>
              <a:t/>
            </a:r>
            <a:br>
              <a:rPr lang="en-US" sz="2400" u="sng" dirty="0"/>
            </a:br>
            <a:endParaRPr lang="en-US" sz="2400" u="sng" dirty="0"/>
          </a:p>
        </p:txBody>
      </p:sp>
      <p:sp>
        <p:nvSpPr>
          <p:cNvPr id="3" name="Content Placeholder 2"/>
          <p:cNvSpPr>
            <a:spLocks noGrp="1"/>
          </p:cNvSpPr>
          <p:nvPr>
            <p:ph idx="1"/>
          </p:nvPr>
        </p:nvSpPr>
        <p:spPr>
          <a:xfrm>
            <a:off x="838200" y="642938"/>
            <a:ext cx="10515600" cy="6086474"/>
          </a:xfrm>
        </p:spPr>
        <p:txBody>
          <a:bodyPr>
            <a:normAutofit fontScale="92500" lnSpcReduction="10000"/>
          </a:bodyPr>
          <a:lstStyle/>
          <a:p>
            <a:pPr marL="457200" lvl="0" indent="-457200" algn="just">
              <a:buFont typeface="+mj-lt"/>
              <a:buAutoNum type="arabicPeriod"/>
            </a:pPr>
            <a:r>
              <a:rPr lang="en-US" b="1" dirty="0"/>
              <a:t>Connect with the customers:</a:t>
            </a:r>
            <a:r>
              <a:rPr lang="en-US" dirty="0"/>
              <a:t> Sales professionals need to remain in touch with the</a:t>
            </a:r>
            <a:br>
              <a:rPr lang="en-US" dirty="0"/>
            </a:br>
            <a:r>
              <a:rPr lang="en-US" dirty="0"/>
              <a:t>customers even after the deal. They should not ignore their calls. They ought to call them once in a while to exchange pleasantries.</a:t>
            </a:r>
          </a:p>
          <a:p>
            <a:pPr marL="457200" lvl="0" indent="-457200" algn="just">
              <a:buFont typeface="+mj-lt"/>
              <a:buAutoNum type="arabicPeriod"/>
            </a:pPr>
            <a:r>
              <a:rPr lang="en-US" b="1" dirty="0"/>
              <a:t>Provide necessary Support:</a:t>
            </a:r>
            <a:r>
              <a:rPr lang="en-US" dirty="0"/>
              <a:t> The sales personnel can help them install, maintain or operate a particular product. For example, Sales professionals selling laptops must ensure windows are configured in the system and customers are able to use the Internet without any difficulty.</a:t>
            </a:r>
          </a:p>
          <a:p>
            <a:pPr marL="457200" lvl="0" indent="-457200" algn="just">
              <a:buFont typeface="+mj-lt"/>
              <a:buAutoNum type="arabicPeriod"/>
            </a:pPr>
            <a:r>
              <a:rPr lang="en-US" b="1" dirty="0"/>
              <a:t>Replacement of the product:</a:t>
            </a:r>
            <a:r>
              <a:rPr lang="en-US" dirty="0"/>
              <a:t> Any product found broken or in a damaged condition must be replaced immediately by the sales professional. Their grievances should be addressed and make them feel comfortable.</a:t>
            </a:r>
          </a:p>
          <a:p>
            <a:pPr marL="457200" lvl="0" indent="-457200" algn="just">
              <a:buFont typeface="+mj-lt"/>
              <a:buAutoNum type="arabicPeriod"/>
            </a:pPr>
            <a:r>
              <a:rPr lang="en-US" b="1" dirty="0"/>
              <a:t>Frequent Feedback:</a:t>
            </a:r>
            <a:r>
              <a:rPr lang="en-US" dirty="0"/>
              <a:t> Feedback of the products and services from the customers should be taken periodically. It helps the organization to know the customers better and incorporate the necessary changes for better customer satisfaction.</a:t>
            </a:r>
          </a:p>
          <a:p>
            <a:pPr marL="457200" lvl="0" indent="-457200" algn="just">
              <a:buFont typeface="+mj-lt"/>
              <a:buAutoNum type="arabicPeriod"/>
            </a:pPr>
            <a:r>
              <a:rPr lang="en-US" b="1" dirty="0"/>
              <a:t>Annual Maintenance Cost:</a:t>
            </a:r>
            <a:r>
              <a:rPr lang="en-US" dirty="0"/>
              <a:t> AMC is an agreement signed between the</a:t>
            </a:r>
            <a:br>
              <a:rPr lang="en-US" dirty="0"/>
            </a:br>
            <a:r>
              <a:rPr lang="en-US" dirty="0"/>
              <a:t>organization and the customer where the organization promises to provide after sales services to the second party for certain duration at nominal costs.</a:t>
            </a:r>
          </a:p>
          <a:p>
            <a:pPr marL="457200" indent="-457200" algn="just">
              <a:buFont typeface="+mj-lt"/>
              <a:buAutoNum type="arabicPeriod"/>
            </a:pPr>
            <a:r>
              <a:rPr lang="en-US" b="1" dirty="0"/>
              <a:t>Exchange Policies:</a:t>
            </a:r>
            <a:r>
              <a:rPr lang="en-US" dirty="0"/>
              <a:t> The exchange policies must be transparent and in </a:t>
            </a:r>
            <a:r>
              <a:rPr lang="en-US" dirty="0" err="1"/>
              <a:t>favour</a:t>
            </a:r>
            <a:r>
              <a:rPr lang="en-US" dirty="0"/>
              <a:t/>
            </a:r>
            <a:br>
              <a:rPr lang="en-US" dirty="0"/>
            </a:br>
            <a:r>
              <a:rPr lang="en-US" dirty="0"/>
              <a:t>of the customer. The customer who comes for an exchange should be given the same treatment as was given to him when he came for the first time.</a:t>
            </a:r>
          </a:p>
        </p:txBody>
      </p:sp>
      <p:sp>
        <p:nvSpPr>
          <p:cNvPr id="4" name="TextBox 3"/>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32702940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8814"/>
            <a:ext cx="10515600" cy="703384"/>
          </a:xfrm>
        </p:spPr>
        <p:txBody>
          <a:bodyPr>
            <a:normAutofit fontScale="90000"/>
          </a:bodyPr>
          <a:lstStyle/>
          <a:p>
            <a:r>
              <a:rPr lang="en-US" b="1" u="sng" dirty="0"/>
              <a:t>IMPORTANCE OF AFTER SALES SERVICE</a:t>
            </a:r>
            <a:r>
              <a:rPr lang="en-US" u="sng" dirty="0"/>
              <a:t/>
            </a:r>
            <a:br>
              <a:rPr lang="en-US" u="sng" dirty="0"/>
            </a:br>
            <a:endParaRPr lang="en-US" u="sng" dirty="0"/>
          </a:p>
        </p:txBody>
      </p:sp>
      <p:sp>
        <p:nvSpPr>
          <p:cNvPr id="3" name="Content Placeholder 2"/>
          <p:cNvSpPr>
            <a:spLocks noGrp="1"/>
          </p:cNvSpPr>
          <p:nvPr>
            <p:ph idx="1"/>
          </p:nvPr>
        </p:nvSpPr>
        <p:spPr>
          <a:xfrm>
            <a:off x="838200" y="672173"/>
            <a:ext cx="10515600" cy="5985802"/>
          </a:xfrm>
        </p:spPr>
        <p:txBody>
          <a:bodyPr>
            <a:normAutofit fontScale="92500" lnSpcReduction="10000"/>
          </a:bodyPr>
          <a:lstStyle/>
          <a:p>
            <a:pPr marL="457200" lvl="0" indent="-457200" algn="just">
              <a:buFont typeface="+mj-lt"/>
              <a:buAutoNum type="arabicPeriod"/>
            </a:pPr>
            <a:r>
              <a:rPr lang="en-US" b="1" dirty="0"/>
              <a:t>Keeps the customers satisfied:</a:t>
            </a:r>
            <a:r>
              <a:rPr lang="en-US" dirty="0"/>
              <a:t> This helps in keeping the customers satisfied. It promotes proper communication of customer’s needs and wants to the product or service provider. This helps the organizations identify what their customers want and expect from them. Thus, they can offer their customers desired products that will satisfy their needs.</a:t>
            </a:r>
          </a:p>
          <a:p>
            <a:pPr marL="457200" lvl="0" indent="-457200" algn="just">
              <a:buFont typeface="+mj-lt"/>
              <a:buAutoNum type="arabicPeriod"/>
            </a:pPr>
            <a:r>
              <a:rPr lang="en-US" b="1" dirty="0"/>
              <a:t>Gaining customer loyalty: </a:t>
            </a:r>
            <a:r>
              <a:rPr lang="en-US" dirty="0"/>
              <a:t>When customers make repeat purchases of products or services from a company, it shows that loyalty towards the organization. This happens when a product or a service delivers consistent value of the money spent by the customers.</a:t>
            </a:r>
          </a:p>
          <a:p>
            <a:pPr marL="457200" lvl="0" indent="-457200" algn="just">
              <a:buFont typeface="+mj-lt"/>
              <a:buAutoNum type="arabicPeriod"/>
            </a:pPr>
            <a:r>
              <a:rPr lang="en-US" b="1" dirty="0"/>
              <a:t>Reduces the cost of luring new customers:</a:t>
            </a:r>
            <a:r>
              <a:rPr lang="en-US" dirty="0"/>
              <a:t> The cost of gaining new customers is far higher than retaining the old ones. Good customer service from a company helps to retain old satisfied customers, thus reducing the cost for attracting new ones.</a:t>
            </a:r>
          </a:p>
          <a:p>
            <a:pPr marL="457200" lvl="0" indent="-457200" algn="just">
              <a:buFont typeface="+mj-lt"/>
              <a:buAutoNum type="arabicPeriod"/>
            </a:pPr>
            <a:r>
              <a:rPr lang="en-US" b="1" dirty="0"/>
              <a:t>Helps to beat competitors:</a:t>
            </a:r>
            <a:r>
              <a:rPr lang="en-US" dirty="0"/>
              <a:t> Organizations that provide excellent after sales services outperform competitors and become leaders in the industry. Even if such a company offers services and products at little higher rates, customers prefer purchasing it from them. As excellent after sales service is one of the most important factors determining sales.</a:t>
            </a:r>
          </a:p>
          <a:p>
            <a:pPr marL="457200" lvl="0" indent="-457200" algn="just">
              <a:buFont typeface="+mj-lt"/>
              <a:buAutoNum type="arabicPeriod"/>
            </a:pPr>
            <a:r>
              <a:rPr lang="en-US" b="1" dirty="0"/>
              <a:t>Helps in receiving feedback:</a:t>
            </a:r>
            <a:r>
              <a:rPr lang="en-US" dirty="0"/>
              <a:t> Customer service representative directly chats to the customers and listens to all the positives and negatives expressed by them. This helps the company to receive invaluable feedback, which they would otherwise never receive.</a:t>
            </a:r>
          </a:p>
        </p:txBody>
      </p:sp>
    </p:spTree>
    <p:extLst>
      <p:ext uri="{BB962C8B-B14F-4D97-AF65-F5344CB8AC3E}">
        <p14:creationId xmlns:p14="http://schemas.microsoft.com/office/powerpoint/2010/main" val="18608880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1689"/>
            <a:ext cx="10515600" cy="703384"/>
          </a:xfrm>
        </p:spPr>
        <p:txBody>
          <a:bodyPr>
            <a:noAutofit/>
          </a:bodyPr>
          <a:lstStyle/>
          <a:p>
            <a:r>
              <a:rPr lang="en-US" b="1" u="sng" dirty="0"/>
              <a:t>AIDA THEORY OF PERSONAL SELLING</a:t>
            </a:r>
            <a:br>
              <a:rPr lang="en-US" b="1" u="sng" dirty="0"/>
            </a:br>
            <a:endParaRPr lang="en-US" b="1" u="sng" dirty="0"/>
          </a:p>
        </p:txBody>
      </p:sp>
      <p:sp>
        <p:nvSpPr>
          <p:cNvPr id="3" name="Content Placeholder 2"/>
          <p:cNvSpPr>
            <a:spLocks noGrp="1"/>
          </p:cNvSpPr>
          <p:nvPr>
            <p:ph idx="1"/>
          </p:nvPr>
        </p:nvSpPr>
        <p:spPr/>
        <p:txBody>
          <a:bodyPr/>
          <a:lstStyle/>
          <a:p>
            <a:pPr algn="just"/>
            <a:r>
              <a:rPr lang="en-US" dirty="0"/>
              <a:t>AIDA theory was developed by American advertising and sales pioneer, Elmo Lewis in 1898</a:t>
            </a:r>
            <a:r>
              <a:rPr lang="en-US" dirty="0" smtClean="0"/>
              <a:t>.</a:t>
            </a:r>
          </a:p>
          <a:p>
            <a:pPr algn="just"/>
            <a:r>
              <a:rPr lang="en-US" dirty="0"/>
              <a:t>He created his AIDA </a:t>
            </a:r>
            <a:r>
              <a:rPr lang="en-US" dirty="0" smtClean="0"/>
              <a:t> </a:t>
            </a:r>
            <a:r>
              <a:rPr lang="en-US" dirty="0"/>
              <a:t>model on customer studies in the US life insurance market to explain </a:t>
            </a:r>
            <a:r>
              <a:rPr lang="en-US" dirty="0" smtClean="0"/>
              <a:t>the mechanisms </a:t>
            </a:r>
            <a:r>
              <a:rPr lang="en-US" dirty="0"/>
              <a:t>of personal selling. </a:t>
            </a:r>
            <a:endParaRPr lang="en-US" dirty="0" smtClean="0"/>
          </a:p>
          <a:p>
            <a:pPr algn="just"/>
            <a:r>
              <a:rPr lang="en-US" dirty="0" smtClean="0"/>
              <a:t>Later </a:t>
            </a:r>
            <a:r>
              <a:rPr lang="en-US" dirty="0"/>
              <a:t>evolutions of the theory have edited the AIDA </a:t>
            </a:r>
            <a:r>
              <a:rPr lang="en-US" dirty="0" smtClean="0"/>
              <a:t>steps and </a:t>
            </a:r>
            <a:r>
              <a:rPr lang="en-US" dirty="0"/>
              <a:t>therefore, another step- satisfaction- has been added</a:t>
            </a:r>
            <a:r>
              <a:rPr lang="en-US" dirty="0" smtClean="0"/>
              <a:t>.</a:t>
            </a:r>
          </a:p>
          <a:p>
            <a:pPr algn="just"/>
            <a:r>
              <a:rPr lang="en-US" dirty="0"/>
              <a:t>This theory is based on the premise that during a sales presentation, the prospect</a:t>
            </a:r>
            <a:br>
              <a:rPr lang="en-US" dirty="0"/>
            </a:br>
            <a:r>
              <a:rPr lang="en-US" dirty="0"/>
              <a:t>consciously goes through five different stages: Awareness/Attention, Interest, </a:t>
            </a:r>
            <a:r>
              <a:rPr lang="en-US" dirty="0" smtClean="0"/>
              <a:t>Desire, Action </a:t>
            </a:r>
            <a:r>
              <a:rPr lang="en-US" dirty="0"/>
              <a:t>and Satisfaction.</a:t>
            </a:r>
          </a:p>
          <a:p>
            <a:pPr marL="0" indent="0" algn="just">
              <a:buNone/>
            </a:pPr>
            <a:endParaRPr lang="en-US" dirty="0"/>
          </a:p>
        </p:txBody>
      </p:sp>
      <p:sp>
        <p:nvSpPr>
          <p:cNvPr id="4" name="TextBox 3"/>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40711820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1" y="0"/>
            <a:ext cx="9329737" cy="6415088"/>
          </a:xfrm>
        </p:spPr>
      </p:pic>
      <p:sp>
        <p:nvSpPr>
          <p:cNvPr id="2" name="TextBox 1"/>
          <p:cNvSpPr txBox="1"/>
          <p:nvPr/>
        </p:nvSpPr>
        <p:spPr>
          <a:xfrm>
            <a:off x="2343150" y="6300788"/>
            <a:ext cx="6711517" cy="369332"/>
          </a:xfrm>
          <a:prstGeom prst="rect">
            <a:avLst/>
          </a:prstGeom>
          <a:noFill/>
        </p:spPr>
        <p:txBody>
          <a:bodyPr wrap="none" rtlCol="0">
            <a:spAutoFit/>
          </a:bodyPr>
          <a:lstStyle/>
          <a:p>
            <a:r>
              <a:rPr lang="en-US" b="1" i="1" dirty="0" smtClean="0"/>
              <a:t>Source: https</a:t>
            </a:r>
            <a:r>
              <a:rPr lang="en-US" b="1" i="1" dirty="0"/>
              <a:t>://www.businesstopia.net/communication/aida-model</a:t>
            </a:r>
          </a:p>
        </p:txBody>
      </p:sp>
      <p:sp>
        <p:nvSpPr>
          <p:cNvPr id="4" name="TextBox 3"/>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35620315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7631"/>
            <a:ext cx="10515600" cy="703384"/>
          </a:xfrm>
        </p:spPr>
        <p:txBody>
          <a:bodyPr>
            <a:normAutofit fontScale="90000"/>
          </a:bodyPr>
          <a:lstStyle/>
          <a:p>
            <a:r>
              <a:rPr lang="en-US" b="1" u="sng" dirty="0" smtClean="0"/>
              <a:t>1. AWARENESS/ATTENTION </a:t>
            </a:r>
            <a:br>
              <a:rPr lang="en-US" b="1" u="sng" dirty="0" smtClean="0"/>
            </a:br>
            <a:endParaRPr lang="en-US" b="1" u="sng" dirty="0"/>
          </a:p>
        </p:txBody>
      </p:sp>
      <p:sp>
        <p:nvSpPr>
          <p:cNvPr id="3" name="Content Placeholder 2"/>
          <p:cNvSpPr>
            <a:spLocks noGrp="1"/>
          </p:cNvSpPr>
          <p:nvPr>
            <p:ph idx="1"/>
          </p:nvPr>
        </p:nvSpPr>
        <p:spPr/>
        <p:txBody>
          <a:bodyPr/>
          <a:lstStyle/>
          <a:p>
            <a:pPr marL="0" indent="0">
              <a:buNone/>
            </a:pPr>
            <a:r>
              <a:rPr lang="en-US" dirty="0"/>
              <a:t>The salesperson should attract the prospect to his presentation before he actually goes into the details of the same</a:t>
            </a:r>
          </a:p>
          <a:p>
            <a:pPr marL="457200" lvl="0" indent="-457200">
              <a:buFont typeface="+mj-lt"/>
              <a:buAutoNum type="arabicPeriod"/>
            </a:pPr>
            <a:r>
              <a:rPr lang="en-US" dirty="0"/>
              <a:t>This is to ensure that the prospect becomes receptive to the presentation.</a:t>
            </a:r>
          </a:p>
          <a:p>
            <a:pPr marL="457200" lvl="0" indent="-457200">
              <a:buFont typeface="+mj-lt"/>
              <a:buAutoNum type="arabicPeriod"/>
            </a:pPr>
            <a:r>
              <a:rPr lang="en-US" dirty="0"/>
              <a:t>Unless the salesperson involves the prospect’s mind in the presentation, his total </a:t>
            </a:r>
            <a:r>
              <a:rPr lang="en-US" dirty="0" smtClean="0"/>
              <a:t>effort may </a:t>
            </a:r>
            <a:r>
              <a:rPr lang="en-US" dirty="0"/>
              <a:t>go unnoticed or unregistered</a:t>
            </a:r>
            <a:r>
              <a:rPr lang="en-US" dirty="0" smtClean="0"/>
              <a:t>.</a:t>
            </a:r>
          </a:p>
          <a:p>
            <a:pPr marL="457200" indent="-457200">
              <a:buFont typeface="+mj-lt"/>
              <a:buAutoNum type="arabicPeriod"/>
            </a:pPr>
            <a:r>
              <a:rPr lang="en-US" dirty="0"/>
              <a:t>Drawing the prospect’s attention is important for dissociating him from other assignments and involving him in the presentation, both physically and mentally, so as to gain maximum from the sales meeting.</a:t>
            </a:r>
          </a:p>
          <a:p>
            <a:pPr marL="0" lvl="0" indent="0">
              <a:buNone/>
            </a:pPr>
            <a:endParaRPr lang="en-US" dirty="0"/>
          </a:p>
          <a:p>
            <a:pPr marL="0" indent="0">
              <a:buNone/>
            </a:pPr>
            <a:endParaRPr lang="en-US" dirty="0"/>
          </a:p>
        </p:txBody>
      </p:sp>
      <p:sp>
        <p:nvSpPr>
          <p:cNvPr id="4" name="TextBox 3"/>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32152400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787" y="340264"/>
            <a:ext cx="10515600" cy="703384"/>
          </a:xfrm>
        </p:spPr>
        <p:txBody>
          <a:bodyPr>
            <a:normAutofit fontScale="90000"/>
          </a:bodyPr>
          <a:lstStyle/>
          <a:p>
            <a:r>
              <a:rPr lang="en-US" b="1" u="sng" dirty="0" smtClean="0"/>
              <a:t>2. INTEREST</a:t>
            </a:r>
            <a:br>
              <a:rPr lang="en-US" b="1" u="sng" dirty="0" smtClean="0"/>
            </a:br>
            <a:endParaRPr lang="en-US" b="1" u="sng" dirty="0"/>
          </a:p>
        </p:txBody>
      </p:sp>
      <p:sp>
        <p:nvSpPr>
          <p:cNvPr id="3" name="Content Placeholder 2"/>
          <p:cNvSpPr>
            <a:spLocks noGrp="1"/>
          </p:cNvSpPr>
          <p:nvPr>
            <p:ph idx="1"/>
          </p:nvPr>
        </p:nvSpPr>
        <p:spPr/>
        <p:txBody>
          <a:bodyPr/>
          <a:lstStyle/>
          <a:p>
            <a:pPr marL="457200" indent="-457200" algn="just">
              <a:buFont typeface="+mj-lt"/>
              <a:buAutoNum type="arabicPeriod"/>
            </a:pPr>
            <a:r>
              <a:rPr lang="en-US" dirty="0"/>
              <a:t>The salesperson should ensure that the prospect remains glued to his presentation throughout its length and that he does not wander away from the same.</a:t>
            </a:r>
          </a:p>
          <a:p>
            <a:pPr marL="457200" indent="-457200" algn="just">
              <a:buFont typeface="+mj-lt"/>
              <a:buAutoNum type="arabicPeriod"/>
            </a:pPr>
            <a:r>
              <a:rPr lang="en-US" dirty="0"/>
              <a:t>The salesperson should </a:t>
            </a:r>
            <a:r>
              <a:rPr lang="en-US" dirty="0" smtClean="0"/>
              <a:t>make </a:t>
            </a:r>
            <a:r>
              <a:rPr lang="en-US" dirty="0"/>
              <a:t>efforts to know the interests, likes, dislikes, attitude </a:t>
            </a:r>
            <a:r>
              <a:rPr lang="en-US" dirty="0" smtClean="0"/>
              <a:t>and motivation </a:t>
            </a:r>
            <a:r>
              <a:rPr lang="en-US" dirty="0"/>
              <a:t>of the prospect and should proceed with the presentation, keeping in view all these factors.</a:t>
            </a:r>
          </a:p>
          <a:p>
            <a:pPr marL="0" indent="0" algn="just">
              <a:buNone/>
            </a:pPr>
            <a:endParaRPr lang="en-US" dirty="0"/>
          </a:p>
          <a:p>
            <a:pPr algn="just"/>
            <a:endParaRPr lang="en-US" dirty="0"/>
          </a:p>
        </p:txBody>
      </p:sp>
      <p:sp>
        <p:nvSpPr>
          <p:cNvPr id="4" name="TextBox 3"/>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16862206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213" y="397414"/>
            <a:ext cx="10515600" cy="703384"/>
          </a:xfrm>
        </p:spPr>
        <p:txBody>
          <a:bodyPr>
            <a:normAutofit fontScale="90000"/>
          </a:bodyPr>
          <a:lstStyle/>
          <a:p>
            <a:r>
              <a:rPr lang="en-US" b="1" u="sng" dirty="0" smtClean="0"/>
              <a:t>3. DESIRE</a:t>
            </a:r>
            <a:br>
              <a:rPr lang="en-US" b="1" u="sng" dirty="0" smtClean="0"/>
            </a:br>
            <a:endParaRPr lang="en-US" b="1" u="sng" dirty="0"/>
          </a:p>
        </p:txBody>
      </p:sp>
      <p:sp>
        <p:nvSpPr>
          <p:cNvPr id="3" name="Content Placeholder 2"/>
          <p:cNvSpPr>
            <a:spLocks noGrp="1"/>
          </p:cNvSpPr>
          <p:nvPr>
            <p:ph idx="1"/>
          </p:nvPr>
        </p:nvSpPr>
        <p:spPr/>
        <p:txBody>
          <a:bodyPr/>
          <a:lstStyle/>
          <a:p>
            <a:pPr marL="457200" indent="-457200">
              <a:buFont typeface="+mj-lt"/>
              <a:buAutoNum type="arabicPeriod"/>
            </a:pPr>
            <a:r>
              <a:rPr lang="en-US" dirty="0"/>
              <a:t>The salesperson should consciously try to bring the prospect into this stage of readiness to the point of buying his product. </a:t>
            </a:r>
          </a:p>
          <a:p>
            <a:pPr marL="457200" indent="-457200">
              <a:buFont typeface="+mj-lt"/>
              <a:buAutoNum type="arabicPeriod"/>
            </a:pPr>
            <a:r>
              <a:rPr lang="en-US" dirty="0"/>
              <a:t>He should concentrate on projecting the benefits of his product to the prospect. </a:t>
            </a:r>
            <a:endParaRPr lang="en-US" dirty="0" smtClean="0"/>
          </a:p>
          <a:p>
            <a:pPr marL="457200" indent="-457200">
              <a:buFont typeface="+mj-lt"/>
              <a:buAutoNum type="arabicPeriod"/>
            </a:pPr>
            <a:r>
              <a:rPr lang="en-US" dirty="0"/>
              <a:t>For example, if the prospect is motivated more by safety need, then an insurance </a:t>
            </a:r>
            <a:r>
              <a:rPr lang="en-US" dirty="0" smtClean="0"/>
              <a:t>salesman can </a:t>
            </a:r>
            <a:r>
              <a:rPr lang="en-US" dirty="0"/>
              <a:t>put stress on the safety benefits provided by the insurance plans he is offering.</a:t>
            </a:r>
          </a:p>
          <a:p>
            <a:pPr marL="457200" indent="-457200">
              <a:buFont typeface="+mj-lt"/>
              <a:buAutoNum type="arabicPeriod"/>
            </a:pPr>
            <a:endParaRPr lang="en-US" dirty="0"/>
          </a:p>
        </p:txBody>
      </p:sp>
      <p:sp>
        <p:nvSpPr>
          <p:cNvPr id="5" name="TextBox 4"/>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37591781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5976"/>
            <a:ext cx="10515600" cy="703384"/>
          </a:xfrm>
        </p:spPr>
        <p:txBody>
          <a:bodyPr>
            <a:normAutofit fontScale="90000"/>
          </a:bodyPr>
          <a:lstStyle/>
          <a:p>
            <a:r>
              <a:rPr lang="en-US" b="1" u="sng" dirty="0" smtClean="0"/>
              <a:t>4. ACTION</a:t>
            </a:r>
            <a:br>
              <a:rPr lang="en-US" b="1" u="sng" dirty="0" smtClean="0"/>
            </a:br>
            <a:endParaRPr lang="en-US" b="1" u="sng" dirty="0"/>
          </a:p>
        </p:txBody>
      </p:sp>
      <p:sp>
        <p:nvSpPr>
          <p:cNvPr id="3" name="Content Placeholder 2"/>
          <p:cNvSpPr>
            <a:spLocks noGrp="1"/>
          </p:cNvSpPr>
          <p:nvPr>
            <p:ph idx="1"/>
          </p:nvPr>
        </p:nvSpPr>
        <p:spPr/>
        <p:txBody>
          <a:bodyPr/>
          <a:lstStyle/>
          <a:p>
            <a:r>
              <a:rPr lang="en-US" dirty="0"/>
              <a:t>Once the salesperson has been successful in taking his prospect through the three stages, as discussed above, he should induce the prospects into actually buying the product.</a:t>
            </a:r>
          </a:p>
          <a:p>
            <a:endParaRPr lang="en-US" dirty="0"/>
          </a:p>
        </p:txBody>
      </p:sp>
      <p:sp>
        <p:nvSpPr>
          <p:cNvPr id="4" name="TextBox 3"/>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4204026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313"/>
            <a:ext cx="10515600" cy="829993"/>
          </a:xfrm>
        </p:spPr>
        <p:txBody>
          <a:bodyPr/>
          <a:lstStyle/>
          <a:p>
            <a:r>
              <a:rPr lang="en-US" b="1" u="sng" dirty="0" smtClean="0"/>
              <a:t>IDENTIFICATION OF PROSPECTS </a:t>
            </a:r>
            <a:endParaRPr lang="en-US" u="sng" dirty="0"/>
          </a:p>
        </p:txBody>
      </p:sp>
      <p:sp>
        <p:nvSpPr>
          <p:cNvPr id="3" name="Content Placeholder 2"/>
          <p:cNvSpPr>
            <a:spLocks noGrp="1"/>
          </p:cNvSpPr>
          <p:nvPr>
            <p:ph idx="1"/>
          </p:nvPr>
        </p:nvSpPr>
        <p:spPr>
          <a:xfrm>
            <a:off x="838199" y="1002890"/>
            <a:ext cx="11091863" cy="5489984"/>
          </a:xfrm>
        </p:spPr>
        <p:txBody>
          <a:bodyPr>
            <a:normAutofit lnSpcReduction="10000"/>
          </a:bodyPr>
          <a:lstStyle/>
          <a:p>
            <a:pPr marL="0" indent="0" algn="just">
              <a:buNone/>
            </a:pPr>
            <a:r>
              <a:rPr lang="en-US" dirty="0"/>
              <a:t>The identification of potential customers is not an easy job, especially for a new sales person. Rejection rate is quite high and immediate payoffs are usually minimal. Following are the methods of identifying prospects</a:t>
            </a:r>
          </a:p>
          <a:p>
            <a:pPr marL="457200" lvl="0" indent="-457200" algn="just">
              <a:buFont typeface="+mj-lt"/>
              <a:buAutoNum type="arabicPeriod"/>
            </a:pPr>
            <a:r>
              <a:rPr lang="en-US" b="1" u="sng" dirty="0"/>
              <a:t>Cold Canvassing:</a:t>
            </a:r>
            <a:r>
              <a:rPr lang="en-US" dirty="0"/>
              <a:t> salesperson goes from door-to-door and tries to impress upon the</a:t>
            </a:r>
            <a:br>
              <a:rPr lang="en-US" dirty="0"/>
            </a:br>
            <a:r>
              <a:rPr lang="en-US" dirty="0"/>
              <a:t>prospects. Cold canvassing means face-to-face interview with the people. At the end of cold call the salesperson must give his visiting card, so that the prospect could call the salesperson. If at the time of cold call a person had shown interest he may be ready to buy.</a:t>
            </a:r>
          </a:p>
          <a:p>
            <a:pPr marL="457200" lvl="0" indent="-457200" algn="just">
              <a:buFont typeface="+mj-lt"/>
              <a:buAutoNum type="arabicPeriod"/>
            </a:pPr>
            <a:r>
              <a:rPr lang="en-US" b="1" u="sng" dirty="0"/>
              <a:t>Present Satisfied Customers:</a:t>
            </a:r>
            <a:r>
              <a:rPr lang="en-US" u="sng" dirty="0"/>
              <a:t> </a:t>
            </a:r>
            <a:r>
              <a:rPr lang="en-US" dirty="0"/>
              <a:t>Customers who are satisfied give the names of those who are interested in similar products, The Insurance Advisor of Birla </a:t>
            </a:r>
            <a:r>
              <a:rPr lang="en-US" dirty="0" err="1"/>
              <a:t>Sunlife</a:t>
            </a:r>
            <a:r>
              <a:rPr lang="en-US" dirty="0"/>
              <a:t> Insurance asks five names of the persons who are known to the customer and are in need of insurance products.</a:t>
            </a:r>
          </a:p>
          <a:p>
            <a:pPr marL="457200" lvl="0" indent="-457200" algn="just">
              <a:buFont typeface="+mj-lt"/>
              <a:buAutoNum type="arabicPeriod"/>
            </a:pPr>
            <a:r>
              <a:rPr lang="en-US" b="1" u="sng" dirty="0"/>
              <a:t>Telephone Directory or Mailing List:</a:t>
            </a:r>
            <a:r>
              <a:rPr lang="en-US" u="sng" dirty="0"/>
              <a:t> </a:t>
            </a:r>
            <a:r>
              <a:rPr lang="en-US" dirty="0"/>
              <a:t>Prospects names can be generated through telephone directory or mailing lists. In India, specialized companies compile lists of individuals and organizations for direct mail advertisers. A sales person may also find that membership directories of trade associations, professional societies, and civic and social organizations are good sources for prospects.</a:t>
            </a:r>
          </a:p>
          <a:p>
            <a:pPr marL="0" indent="0" algn="just">
              <a:buNone/>
            </a:pPr>
            <a:endParaRPr lang="en-US" dirty="0"/>
          </a:p>
        </p:txBody>
      </p:sp>
      <p:sp>
        <p:nvSpPr>
          <p:cNvPr id="4" name="TextBox 3"/>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37375079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213" y="297401"/>
            <a:ext cx="10515600" cy="703384"/>
          </a:xfrm>
        </p:spPr>
        <p:txBody>
          <a:bodyPr>
            <a:normAutofit fontScale="90000"/>
          </a:bodyPr>
          <a:lstStyle/>
          <a:p>
            <a:r>
              <a:rPr lang="en-US" b="1" u="sng" dirty="0" smtClean="0"/>
              <a:t>5. SATISFACTION</a:t>
            </a:r>
            <a:r>
              <a:rPr lang="en-US" b="1" u="sng" dirty="0"/>
              <a:t/>
            </a:r>
            <a:br>
              <a:rPr lang="en-US" b="1" u="sng" dirty="0"/>
            </a:br>
            <a:endParaRPr lang="en-US" b="1" u="sng" dirty="0"/>
          </a:p>
        </p:txBody>
      </p:sp>
      <p:sp>
        <p:nvSpPr>
          <p:cNvPr id="3" name="Content Placeholder 2"/>
          <p:cNvSpPr>
            <a:spLocks noGrp="1"/>
          </p:cNvSpPr>
          <p:nvPr>
            <p:ph idx="1"/>
          </p:nvPr>
        </p:nvSpPr>
        <p:spPr/>
        <p:txBody>
          <a:bodyPr/>
          <a:lstStyle/>
          <a:p>
            <a:pPr algn="just"/>
            <a:r>
              <a:rPr lang="en-US" dirty="0"/>
              <a:t>The salesperson should also ensure that the delivery of the service takes place within </a:t>
            </a:r>
            <a:r>
              <a:rPr lang="en-US" dirty="0" smtClean="0"/>
              <a:t>the time </a:t>
            </a:r>
            <a:r>
              <a:rPr lang="en-US" dirty="0"/>
              <a:t>frame and all other promises are kept, regarding freebies, discounts, etc.</a:t>
            </a:r>
          </a:p>
          <a:p>
            <a:pPr algn="just"/>
            <a:r>
              <a:rPr lang="en-US" dirty="0"/>
              <a:t>Moreover, the salesperson should try to keep in touch with his prospect and should </a:t>
            </a:r>
            <a:r>
              <a:rPr lang="en-US" dirty="0" smtClean="0"/>
              <a:t>keep enquiring </a:t>
            </a:r>
            <a:r>
              <a:rPr lang="en-US" dirty="0"/>
              <a:t>about the experience of the customer with the service.</a:t>
            </a:r>
          </a:p>
          <a:p>
            <a:pPr algn="just"/>
            <a:endParaRPr lang="en-US" dirty="0"/>
          </a:p>
        </p:txBody>
      </p:sp>
      <p:sp>
        <p:nvSpPr>
          <p:cNvPr id="4" name="TextBox 3"/>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4898694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28612" y="0"/>
            <a:ext cx="11687175" cy="6858000"/>
          </a:xfrm>
          <a:prstGeom prst="rect">
            <a:avLst/>
          </a:prstGeom>
        </p:spPr>
      </p:pic>
    </p:spTree>
    <p:extLst>
      <p:ext uri="{BB962C8B-B14F-4D97-AF65-F5344CB8AC3E}">
        <p14:creationId xmlns:p14="http://schemas.microsoft.com/office/powerpoint/2010/main" val="14391114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8113" y="0"/>
            <a:ext cx="12330113" cy="6629400"/>
          </a:xfrm>
          <a:prstGeom prst="rect">
            <a:avLst/>
          </a:prstGeom>
        </p:spPr>
      </p:pic>
    </p:spTree>
    <p:extLst>
      <p:ext uri="{BB962C8B-B14F-4D97-AF65-F5344CB8AC3E}">
        <p14:creationId xmlns:p14="http://schemas.microsoft.com/office/powerpoint/2010/main" val="42052745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1137" y="2797714"/>
            <a:ext cx="10515600" cy="703384"/>
          </a:xfrm>
        </p:spPr>
        <p:txBody>
          <a:bodyPr>
            <a:noAutofit/>
          </a:bodyPr>
          <a:lstStyle/>
          <a:p>
            <a:r>
              <a:rPr lang="en-US" sz="4800" b="1" dirty="0" smtClean="0">
                <a:solidFill>
                  <a:srgbClr val="0070C0"/>
                </a:solidFill>
                <a:hlinkClick r:id="rId2"/>
              </a:rPr>
              <a:t>COMMERCESTUDYGUIDE.COM</a:t>
            </a:r>
            <a:endParaRPr lang="en-US" sz="4800" b="1" dirty="0">
              <a:solidFill>
                <a:srgbClr val="0070C0"/>
              </a:solidFill>
            </a:endParaRPr>
          </a:p>
        </p:txBody>
      </p:sp>
    </p:spTree>
    <p:extLst>
      <p:ext uri="{BB962C8B-B14F-4D97-AF65-F5344CB8AC3E}">
        <p14:creationId xmlns:p14="http://schemas.microsoft.com/office/powerpoint/2010/main" val="3845363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COLD CANVASSING: YOUR VERY OWN HUSSAIN </a:t>
            </a:r>
            <a:endParaRPr lang="en-US" b="1" u="sng"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000786"/>
            <a:ext cx="10544175" cy="5256323"/>
          </a:xfrm>
        </p:spPr>
      </p:pic>
      <p:sp>
        <p:nvSpPr>
          <p:cNvPr id="5" name="TextBox 4"/>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3493122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513" y="168814"/>
            <a:ext cx="10682287" cy="859886"/>
          </a:xfrm>
        </p:spPr>
        <p:txBody>
          <a:bodyPr/>
          <a:lstStyle/>
          <a:p>
            <a:r>
              <a:rPr lang="en-US" b="1" u="sng" dirty="0" smtClean="0"/>
              <a:t>COLD CALLING: CHRIS GARDNER</a:t>
            </a:r>
            <a:endParaRPr lang="en-US" b="1" u="sng"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513" y="1252401"/>
            <a:ext cx="10787062" cy="5457825"/>
          </a:xfrm>
        </p:spPr>
      </p:pic>
      <p:sp>
        <p:nvSpPr>
          <p:cNvPr id="4" name="TextBox 3"/>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1157409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5337" y="542926"/>
            <a:ext cx="11191876" cy="6858000"/>
          </a:xfrm>
        </p:spPr>
        <p:txBody>
          <a:bodyPr/>
          <a:lstStyle/>
          <a:p>
            <a:pPr marL="457200" lvl="0" indent="-457200" algn="just">
              <a:buFont typeface="+mj-lt"/>
              <a:buAutoNum type="arabicPeriod" startAt="4"/>
            </a:pPr>
            <a:r>
              <a:rPr lang="en-US" b="1" u="sng" dirty="0"/>
              <a:t>Spotters:</a:t>
            </a:r>
            <a:r>
              <a:rPr lang="en-US" u="sng" dirty="0"/>
              <a:t> </a:t>
            </a:r>
            <a:r>
              <a:rPr lang="en-US" dirty="0" smtClean="0"/>
              <a:t>A spotter is someone who is trained to look for something. Some </a:t>
            </a:r>
            <a:r>
              <a:rPr lang="en-US" dirty="0"/>
              <a:t>companies use spotters as a source for prospecting potential customers. Spotters are usually ‘sales trainees’ who help sales </a:t>
            </a:r>
            <a:r>
              <a:rPr lang="en-US" dirty="0" smtClean="0"/>
              <a:t>person in </a:t>
            </a:r>
            <a:r>
              <a:rPr lang="en-US" dirty="0"/>
              <a:t>identifying </a:t>
            </a:r>
            <a:r>
              <a:rPr lang="en-US" dirty="0" smtClean="0"/>
              <a:t>prospects.</a:t>
            </a:r>
            <a:endParaRPr lang="en-US" dirty="0"/>
          </a:p>
          <a:p>
            <a:pPr marL="457200" lvl="0" indent="-457200" algn="just">
              <a:buFont typeface="+mj-lt"/>
              <a:buAutoNum type="arabicPeriod" startAt="4"/>
            </a:pPr>
            <a:r>
              <a:rPr lang="en-US" b="1" u="sng" dirty="0"/>
              <a:t>Trade shows and exhibitions:</a:t>
            </a:r>
            <a:r>
              <a:rPr lang="en-US" dirty="0"/>
              <a:t> A cost effective way to make personal contacts and locate prospective buyer is to participate in trade shows and exhibitions. In view of the rising costs of personal selling trade shows have become an increasingly important source of prospecting. India International Trade Fair organized by Trade Fair Authority of India every year provides a good example of usage of trade shows for prospecting</a:t>
            </a:r>
          </a:p>
          <a:p>
            <a:pPr marL="457200" lvl="0" indent="-457200" algn="just">
              <a:buFont typeface="+mj-lt"/>
              <a:buAutoNum type="arabicPeriod" startAt="4"/>
            </a:pPr>
            <a:r>
              <a:rPr lang="en-US" b="1" u="sng" dirty="0"/>
              <a:t>Non-competing sales Force:</a:t>
            </a:r>
            <a:r>
              <a:rPr lang="en-US" u="sng" dirty="0"/>
              <a:t> </a:t>
            </a:r>
            <a:r>
              <a:rPr lang="en-US" dirty="0"/>
              <a:t>Prospects names can be got from salespersons of noncompeting products. A salesperson supplying copiers can tell about computers. One can know by listening or observing the buyer of the products. </a:t>
            </a:r>
          </a:p>
          <a:p>
            <a:pPr marL="457200" indent="-457200" algn="just">
              <a:buFont typeface="+mj-lt"/>
              <a:buAutoNum type="arabicPeriod" startAt="4"/>
            </a:pPr>
            <a:r>
              <a:rPr lang="en-US" b="1" u="sng" dirty="0"/>
              <a:t>Bird-dog Method:</a:t>
            </a:r>
            <a:r>
              <a:rPr lang="en-US" u="sng" dirty="0"/>
              <a:t> </a:t>
            </a:r>
            <a:r>
              <a:rPr lang="en-US" dirty="0"/>
              <a:t>‘Bird dog’ is the nick-name given to the persons who visit the houses at a definite interval. Often, we have electric or water meter readers, gas boys, </a:t>
            </a:r>
            <a:r>
              <a:rPr lang="en-US" dirty="0" smtClean="0"/>
              <a:t>milk </a:t>
            </a:r>
            <a:r>
              <a:rPr lang="en-US" dirty="0"/>
              <a:t>suppliers, news-paper boys, watchmen. </a:t>
            </a:r>
          </a:p>
        </p:txBody>
      </p:sp>
      <p:sp>
        <p:nvSpPr>
          <p:cNvPr id="4" name="TextBox 3"/>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2241319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0506"/>
            <a:ext cx="10515600" cy="703384"/>
          </a:xfrm>
        </p:spPr>
        <p:txBody>
          <a:bodyPr>
            <a:normAutofit fontScale="90000"/>
          </a:bodyPr>
          <a:lstStyle/>
          <a:p>
            <a:r>
              <a:rPr lang="en-US" b="1" u="sng" dirty="0" smtClean="0"/>
              <a:t>QUALIFYING PROSPECTS</a:t>
            </a:r>
            <a:r>
              <a:rPr lang="en-US" u="sng" dirty="0" smtClean="0"/>
              <a:t/>
            </a:r>
            <a:br>
              <a:rPr lang="en-US" u="sng" dirty="0" smtClean="0"/>
            </a:br>
            <a:endParaRPr lang="en-US" u="sng" dirty="0"/>
          </a:p>
        </p:txBody>
      </p:sp>
      <p:sp>
        <p:nvSpPr>
          <p:cNvPr id="3" name="Content Placeholder 2"/>
          <p:cNvSpPr>
            <a:spLocks noGrp="1"/>
          </p:cNvSpPr>
          <p:nvPr>
            <p:ph idx="1"/>
          </p:nvPr>
        </p:nvSpPr>
        <p:spPr>
          <a:xfrm>
            <a:off x="838200" y="872198"/>
            <a:ext cx="11106150" cy="5985802"/>
          </a:xfrm>
        </p:spPr>
        <p:txBody>
          <a:bodyPr/>
          <a:lstStyle/>
          <a:p>
            <a:pPr marL="0" indent="0">
              <a:buNone/>
            </a:pPr>
            <a:r>
              <a:rPr lang="en-US" dirty="0"/>
              <a:t>Once the sales person has identified potential customers, he or she must qualify them to determine, if they are valid prospects. Unless this is done, time and energy is wasted in trying to sell to people who cannot or will not purchase the product or service.</a:t>
            </a:r>
          </a:p>
          <a:p>
            <a:r>
              <a:rPr lang="en-US" b="1" dirty="0"/>
              <a:t>Need</a:t>
            </a:r>
            <a:r>
              <a:rPr lang="en-US" dirty="0"/>
              <a:t>: Does the prospect need the product or service? </a:t>
            </a:r>
          </a:p>
          <a:p>
            <a:pPr lvl="0"/>
            <a:r>
              <a:rPr lang="en-US" b="1" dirty="0" smtClean="0"/>
              <a:t>Money</a:t>
            </a:r>
            <a:r>
              <a:rPr lang="en-US" b="1" dirty="0"/>
              <a:t>:</a:t>
            </a:r>
            <a:r>
              <a:rPr lang="en-US" dirty="0"/>
              <a:t> Does the prospect have the money or resources to purchase a product or service?</a:t>
            </a:r>
          </a:p>
          <a:p>
            <a:pPr lvl="0"/>
            <a:r>
              <a:rPr lang="en-US" b="1" dirty="0"/>
              <a:t>Authority:</a:t>
            </a:r>
            <a:r>
              <a:rPr lang="en-US" dirty="0"/>
              <a:t> Does the prospect have the authority to make commitment?</a:t>
            </a:r>
          </a:p>
          <a:p>
            <a:pPr marL="0" indent="0">
              <a:buNone/>
            </a:pPr>
            <a:endParaRPr lang="en-US" dirty="0"/>
          </a:p>
          <a:p>
            <a:endParaRPr lang="en-US" dirty="0"/>
          </a:p>
        </p:txBody>
      </p:sp>
      <p:sp>
        <p:nvSpPr>
          <p:cNvPr id="4" name="TextBox 3"/>
          <p:cNvSpPr txBox="1"/>
          <p:nvPr/>
        </p:nvSpPr>
        <p:spPr>
          <a:xfrm>
            <a:off x="9321124" y="6361611"/>
            <a:ext cx="2693751" cy="369332"/>
          </a:xfrm>
          <a:prstGeom prst="rect">
            <a:avLst/>
          </a:prstGeom>
          <a:noFill/>
        </p:spPr>
        <p:txBody>
          <a:bodyPr wrap="none" rtlCol="0">
            <a:spAutoFit/>
          </a:bodyPr>
          <a:lstStyle/>
          <a:p>
            <a:r>
              <a:rPr lang="en-US" dirty="0"/>
              <a:t>Commercestudyguide.com</a:t>
            </a:r>
          </a:p>
        </p:txBody>
      </p:sp>
    </p:spTree>
    <p:extLst>
      <p:ext uri="{BB962C8B-B14F-4D97-AF65-F5344CB8AC3E}">
        <p14:creationId xmlns:p14="http://schemas.microsoft.com/office/powerpoint/2010/main" val="326451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9461</TotalTime>
  <Words>3061</Words>
  <Application>Microsoft Office PowerPoint</Application>
  <PresentationFormat>Widescreen</PresentationFormat>
  <Paragraphs>214</Paragraphs>
  <Slides>53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Britannic Bold</vt:lpstr>
      <vt:lpstr>Calibri</vt:lpstr>
      <vt:lpstr>Calibri Light</vt:lpstr>
      <vt:lpstr>Times New Roman</vt:lpstr>
      <vt:lpstr>Office Theme</vt:lpstr>
      <vt:lpstr>SELLING PROCESS</vt:lpstr>
      <vt:lpstr>THE SELLING PROCESS </vt:lpstr>
      <vt:lpstr>1. PROSPECTING AND QUALIFYING </vt:lpstr>
      <vt:lpstr>WHO IS A GOOD PROSPECT ?</vt:lpstr>
      <vt:lpstr>IDENTIFICATION OF PROSPECTS </vt:lpstr>
      <vt:lpstr>COLD CANVASSING: YOUR VERY OWN HUSSAIN </vt:lpstr>
      <vt:lpstr>COLD CALLING: CHRIS GARDNER</vt:lpstr>
      <vt:lpstr>PowerPoint Presentation</vt:lpstr>
      <vt:lpstr>QUALIFYING PROSPECTS </vt:lpstr>
      <vt:lpstr>2. PREAPPROACH</vt:lpstr>
      <vt:lpstr>PowerPoint Presentation</vt:lpstr>
      <vt:lpstr>A LITTLE SATIRE…</vt:lpstr>
      <vt:lpstr>IMPORTANCE OF PRE-APPROACH </vt:lpstr>
      <vt:lpstr>METHODS OF PRE-APPROACH</vt:lpstr>
      <vt:lpstr>PowerPoint Presentation</vt:lpstr>
      <vt:lpstr>APPROACH </vt:lpstr>
      <vt:lpstr>APPROACH: IN ACTION</vt:lpstr>
      <vt:lpstr>IMPORTANCE OF APPROACH  </vt:lpstr>
      <vt:lpstr>PowerPoint Presentation</vt:lpstr>
      <vt:lpstr>METHODS OF APPROACH </vt:lpstr>
      <vt:lpstr>PowerPoint Presentation</vt:lpstr>
      <vt:lpstr>PowerPoint Presentation</vt:lpstr>
      <vt:lpstr> </vt:lpstr>
      <vt:lpstr>GOOD SALES PRESENTATION IS VERY IMPORTANT</vt:lpstr>
      <vt:lpstr>PRESENTATION AND DEMONSTRATION</vt:lpstr>
      <vt:lpstr>ESSENTIALS OF A GOOD PRESENTATION  </vt:lpstr>
      <vt:lpstr>TYPES OF SALES PRESENTATION </vt:lpstr>
      <vt:lpstr>DEMONSTRATION </vt:lpstr>
      <vt:lpstr>SIGNIFICANCE OF DEMONSTRATION </vt:lpstr>
      <vt:lpstr>ESSENTIAL OF A GOOD DEMONSTRATION </vt:lpstr>
      <vt:lpstr>TYPES OF DEMONSTRATION </vt:lpstr>
      <vt:lpstr>PowerPoint Presentation</vt:lpstr>
      <vt:lpstr>PowerPoint Presentation</vt:lpstr>
      <vt:lpstr>PowerPoint Presentation</vt:lpstr>
      <vt:lpstr>OBJECTION HANDLING </vt:lpstr>
      <vt:lpstr>REASONS FOR OBJECTION </vt:lpstr>
      <vt:lpstr>VARIOUS OBJECTIONS AND HANDLING TECHNIQUES</vt:lpstr>
      <vt:lpstr>CLOSING THE SELL</vt:lpstr>
      <vt:lpstr>PowerPoint Presentation</vt:lpstr>
      <vt:lpstr>PowerPoint Presentation</vt:lpstr>
      <vt:lpstr>FOLLOW UP OR AFTER SALES SERVICES</vt:lpstr>
      <vt:lpstr>STEPS IN AFTER SALES SERVICE TECHNIQUES </vt:lpstr>
      <vt:lpstr>IMPORTANCE OF AFTER SALES SERVICE </vt:lpstr>
      <vt:lpstr>AIDA THEORY OF PERSONAL SELLING </vt:lpstr>
      <vt:lpstr>PowerPoint Presentation</vt:lpstr>
      <vt:lpstr>1. AWARENESS/ATTENTION  </vt:lpstr>
      <vt:lpstr>2. INTEREST </vt:lpstr>
      <vt:lpstr>3. DESIRE </vt:lpstr>
      <vt:lpstr>4. ACTION </vt:lpstr>
      <vt:lpstr>5. SATISFACTION </vt:lpstr>
      <vt:lpstr>PowerPoint Presentation</vt:lpstr>
      <vt:lpstr>PowerPoint Presentation</vt:lpstr>
      <vt:lpstr>COMMERCESTUDYGUIDE.COM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Microsoft</cp:lastModifiedBy>
  <cp:revision>100</cp:revision>
  <dcterms:created xsi:type="dcterms:W3CDTF">2019-02-24T18:10:31Z</dcterms:created>
  <dcterms:modified xsi:type="dcterms:W3CDTF">2020-03-30T17:26:30Z</dcterms:modified>
</cp:coreProperties>
</file>