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77" r:id="rId5"/>
    <p:sldId id="278" r:id="rId6"/>
    <p:sldId id="279" r:id="rId7"/>
    <p:sldId id="284" r:id="rId8"/>
    <p:sldId id="287" r:id="rId9"/>
    <p:sldId id="288" r:id="rId10"/>
    <p:sldId id="289" r:id="rId11"/>
    <p:sldId id="291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660"/>
  </p:normalViewPr>
  <p:slideViewPr>
    <p:cSldViewPr>
      <p:cViewPr varScale="1">
        <p:scale>
          <a:sx n="69" d="100"/>
          <a:sy n="69" d="100"/>
        </p:scale>
        <p:origin x="167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63652" y="419100"/>
            <a:ext cx="7287768" cy="1014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947916" y="419100"/>
            <a:ext cx="710183" cy="10149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057400" y="5036820"/>
            <a:ext cx="4267200" cy="664845"/>
          </a:xfrm>
          <a:custGeom>
            <a:avLst/>
            <a:gdLst/>
            <a:ahLst/>
            <a:cxnLst/>
            <a:rect l="l" t="t" r="r" b="b"/>
            <a:pathLst>
              <a:path w="4267200" h="664845">
                <a:moveTo>
                  <a:pt x="2299462" y="498347"/>
                </a:moveTo>
                <a:lnTo>
                  <a:pt x="1967738" y="498347"/>
                </a:lnTo>
                <a:lnTo>
                  <a:pt x="2133600" y="664463"/>
                </a:lnTo>
                <a:lnTo>
                  <a:pt x="2299462" y="498347"/>
                </a:lnTo>
                <a:close/>
              </a:path>
              <a:path w="4267200" h="664845">
                <a:moveTo>
                  <a:pt x="2216530" y="431799"/>
                </a:moveTo>
                <a:lnTo>
                  <a:pt x="2050669" y="431799"/>
                </a:lnTo>
                <a:lnTo>
                  <a:pt x="2050669" y="498347"/>
                </a:lnTo>
                <a:lnTo>
                  <a:pt x="2216530" y="498347"/>
                </a:lnTo>
                <a:lnTo>
                  <a:pt x="2216530" y="431799"/>
                </a:lnTo>
                <a:close/>
              </a:path>
              <a:path w="4267200" h="664845">
                <a:moveTo>
                  <a:pt x="4267200" y="0"/>
                </a:moveTo>
                <a:lnTo>
                  <a:pt x="0" y="0"/>
                </a:lnTo>
                <a:lnTo>
                  <a:pt x="0" y="431799"/>
                </a:lnTo>
                <a:lnTo>
                  <a:pt x="4267200" y="431799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74058" y="5470397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274058" y="55359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27170" y="55359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109465" y="5470397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65531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57400" y="4379976"/>
            <a:ext cx="4267200" cy="662940"/>
          </a:xfrm>
          <a:custGeom>
            <a:avLst/>
            <a:gdLst/>
            <a:ahLst/>
            <a:cxnLst/>
            <a:rect l="l" t="t" r="r" b="b"/>
            <a:pathLst>
              <a:path w="4267200" h="662939">
                <a:moveTo>
                  <a:pt x="2299462" y="497205"/>
                </a:moveTo>
                <a:lnTo>
                  <a:pt x="1967738" y="497205"/>
                </a:lnTo>
                <a:lnTo>
                  <a:pt x="2133600" y="662940"/>
                </a:lnTo>
                <a:lnTo>
                  <a:pt x="2299462" y="497205"/>
                </a:lnTo>
                <a:close/>
              </a:path>
              <a:path w="4267200" h="662939">
                <a:moveTo>
                  <a:pt x="2216530" y="430784"/>
                </a:moveTo>
                <a:lnTo>
                  <a:pt x="2050669" y="430784"/>
                </a:lnTo>
                <a:lnTo>
                  <a:pt x="2050669" y="497205"/>
                </a:lnTo>
                <a:lnTo>
                  <a:pt x="2216530" y="497205"/>
                </a:lnTo>
                <a:lnTo>
                  <a:pt x="2216530" y="430784"/>
                </a:lnTo>
                <a:close/>
              </a:path>
              <a:path w="4267200" h="662939">
                <a:moveTo>
                  <a:pt x="4267200" y="0"/>
                </a:moveTo>
                <a:lnTo>
                  <a:pt x="0" y="0"/>
                </a:lnTo>
                <a:lnTo>
                  <a:pt x="0" y="430784"/>
                </a:lnTo>
                <a:lnTo>
                  <a:pt x="4267200" y="430784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274058" y="4812029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274058" y="48790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027170" y="487908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109465" y="4812029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6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057400" y="3724655"/>
            <a:ext cx="4267200" cy="662940"/>
          </a:xfrm>
          <a:custGeom>
            <a:avLst/>
            <a:gdLst/>
            <a:ahLst/>
            <a:cxnLst/>
            <a:rect l="l" t="t" r="r" b="b"/>
            <a:pathLst>
              <a:path w="4267200" h="662939">
                <a:moveTo>
                  <a:pt x="2299462" y="497205"/>
                </a:moveTo>
                <a:lnTo>
                  <a:pt x="1967738" y="497205"/>
                </a:lnTo>
                <a:lnTo>
                  <a:pt x="2133600" y="662940"/>
                </a:lnTo>
                <a:lnTo>
                  <a:pt x="2299462" y="497205"/>
                </a:lnTo>
                <a:close/>
              </a:path>
              <a:path w="4267200" h="662939">
                <a:moveTo>
                  <a:pt x="2216530" y="430784"/>
                </a:moveTo>
                <a:lnTo>
                  <a:pt x="2050669" y="430784"/>
                </a:lnTo>
                <a:lnTo>
                  <a:pt x="2050669" y="497205"/>
                </a:lnTo>
                <a:lnTo>
                  <a:pt x="2216530" y="497205"/>
                </a:lnTo>
                <a:lnTo>
                  <a:pt x="2216530" y="430784"/>
                </a:lnTo>
                <a:close/>
              </a:path>
              <a:path w="4267200" h="662939">
                <a:moveTo>
                  <a:pt x="4267200" y="0"/>
                </a:moveTo>
                <a:lnTo>
                  <a:pt x="0" y="0"/>
                </a:lnTo>
                <a:lnTo>
                  <a:pt x="0" y="430784"/>
                </a:lnTo>
                <a:lnTo>
                  <a:pt x="4267200" y="430784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274058" y="415518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274058" y="422224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27170" y="422224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09465" y="415518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6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057400" y="3067811"/>
            <a:ext cx="4267200" cy="662940"/>
          </a:xfrm>
          <a:custGeom>
            <a:avLst/>
            <a:gdLst/>
            <a:ahLst/>
            <a:cxnLst/>
            <a:rect l="l" t="t" r="r" b="b"/>
            <a:pathLst>
              <a:path w="4267200" h="662939">
                <a:moveTo>
                  <a:pt x="2299462" y="497204"/>
                </a:moveTo>
                <a:lnTo>
                  <a:pt x="1967738" y="497204"/>
                </a:lnTo>
                <a:lnTo>
                  <a:pt x="2133600" y="662939"/>
                </a:lnTo>
                <a:lnTo>
                  <a:pt x="2299462" y="497204"/>
                </a:lnTo>
                <a:close/>
              </a:path>
              <a:path w="4267200" h="662939">
                <a:moveTo>
                  <a:pt x="2216530" y="430784"/>
                </a:moveTo>
                <a:lnTo>
                  <a:pt x="2050669" y="430784"/>
                </a:lnTo>
                <a:lnTo>
                  <a:pt x="2050669" y="497204"/>
                </a:lnTo>
                <a:lnTo>
                  <a:pt x="2216530" y="497204"/>
                </a:lnTo>
                <a:lnTo>
                  <a:pt x="2216530" y="430784"/>
                </a:lnTo>
                <a:close/>
              </a:path>
              <a:path w="4267200" h="662939">
                <a:moveTo>
                  <a:pt x="4267200" y="0"/>
                </a:moveTo>
                <a:lnTo>
                  <a:pt x="0" y="0"/>
                </a:lnTo>
                <a:lnTo>
                  <a:pt x="0" y="430784"/>
                </a:lnTo>
                <a:lnTo>
                  <a:pt x="4267200" y="430784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274058" y="3498341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274058" y="356539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027170" y="356539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109465" y="3498341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6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057400" y="2409444"/>
            <a:ext cx="4267200" cy="664845"/>
          </a:xfrm>
          <a:custGeom>
            <a:avLst/>
            <a:gdLst/>
            <a:ahLst/>
            <a:cxnLst/>
            <a:rect l="l" t="t" r="r" b="b"/>
            <a:pathLst>
              <a:path w="4267200" h="664844">
                <a:moveTo>
                  <a:pt x="2299462" y="498347"/>
                </a:moveTo>
                <a:lnTo>
                  <a:pt x="1967738" y="498347"/>
                </a:lnTo>
                <a:lnTo>
                  <a:pt x="2133600" y="664463"/>
                </a:lnTo>
                <a:lnTo>
                  <a:pt x="2299462" y="498347"/>
                </a:lnTo>
                <a:close/>
              </a:path>
              <a:path w="4267200" h="664844">
                <a:moveTo>
                  <a:pt x="2216530" y="431800"/>
                </a:moveTo>
                <a:lnTo>
                  <a:pt x="2050669" y="431800"/>
                </a:lnTo>
                <a:lnTo>
                  <a:pt x="2050669" y="498347"/>
                </a:lnTo>
                <a:lnTo>
                  <a:pt x="2216530" y="498347"/>
                </a:lnTo>
                <a:lnTo>
                  <a:pt x="2216530" y="431800"/>
                </a:lnTo>
                <a:close/>
              </a:path>
              <a:path w="4267200" h="664844">
                <a:moveTo>
                  <a:pt x="4267200" y="0"/>
                </a:moveTo>
                <a:lnTo>
                  <a:pt x="0" y="0"/>
                </a:lnTo>
                <a:lnTo>
                  <a:pt x="0" y="431800"/>
                </a:lnTo>
                <a:lnTo>
                  <a:pt x="4267200" y="431800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274058" y="2841498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274058" y="29070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027170" y="290702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109465" y="2841498"/>
            <a:ext cx="0" cy="66040"/>
          </a:xfrm>
          <a:custGeom>
            <a:avLst/>
            <a:gdLst/>
            <a:ahLst/>
            <a:cxnLst/>
            <a:rect l="l" t="t" r="r" b="b"/>
            <a:pathLst>
              <a:path h="66039">
                <a:moveTo>
                  <a:pt x="0" y="65531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057400" y="1752600"/>
            <a:ext cx="4267200" cy="662940"/>
          </a:xfrm>
          <a:custGeom>
            <a:avLst/>
            <a:gdLst/>
            <a:ahLst/>
            <a:cxnLst/>
            <a:rect l="l" t="t" r="r" b="b"/>
            <a:pathLst>
              <a:path w="4267200" h="662939">
                <a:moveTo>
                  <a:pt x="2299462" y="497204"/>
                </a:moveTo>
                <a:lnTo>
                  <a:pt x="1967738" y="497204"/>
                </a:lnTo>
                <a:lnTo>
                  <a:pt x="2133600" y="662939"/>
                </a:lnTo>
                <a:lnTo>
                  <a:pt x="2299462" y="497204"/>
                </a:lnTo>
                <a:close/>
              </a:path>
              <a:path w="4267200" h="662939">
                <a:moveTo>
                  <a:pt x="2216530" y="430784"/>
                </a:moveTo>
                <a:lnTo>
                  <a:pt x="2050669" y="430784"/>
                </a:lnTo>
                <a:lnTo>
                  <a:pt x="2050669" y="497204"/>
                </a:lnTo>
                <a:lnTo>
                  <a:pt x="2216530" y="497204"/>
                </a:lnTo>
                <a:lnTo>
                  <a:pt x="2216530" y="430784"/>
                </a:lnTo>
                <a:close/>
              </a:path>
              <a:path w="4267200" h="662939">
                <a:moveTo>
                  <a:pt x="4267200" y="0"/>
                </a:moveTo>
                <a:lnTo>
                  <a:pt x="0" y="0"/>
                </a:lnTo>
                <a:lnTo>
                  <a:pt x="0" y="430784"/>
                </a:lnTo>
                <a:lnTo>
                  <a:pt x="4267200" y="430784"/>
                </a:lnTo>
                <a:lnTo>
                  <a:pt x="42672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274058" y="218465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274058" y="22517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027170" y="225171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109465" y="2184654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6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4427"/>
            <a:ext cx="89865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3039874"/>
            <a:ext cx="4128135" cy="1564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529558"/>
            <a:ext cx="5309235" cy="290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32139" y="6551583"/>
            <a:ext cx="2216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5A787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26" Type="http://schemas.openxmlformats.org/officeDocument/2006/relationships/image" Target="../media/image76.png"/><Relationship Id="rId3" Type="http://schemas.openxmlformats.org/officeDocument/2006/relationships/image" Target="../media/image53.png"/><Relationship Id="rId21" Type="http://schemas.openxmlformats.org/officeDocument/2006/relationships/image" Target="../media/image71.png"/><Relationship Id="rId34" Type="http://schemas.openxmlformats.org/officeDocument/2006/relationships/image" Target="../media/image84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5" Type="http://schemas.openxmlformats.org/officeDocument/2006/relationships/image" Target="../media/image75.png"/><Relationship Id="rId33" Type="http://schemas.openxmlformats.org/officeDocument/2006/relationships/image" Target="../media/image83.png"/><Relationship Id="rId2" Type="http://schemas.openxmlformats.org/officeDocument/2006/relationships/image" Target="../media/image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29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24" Type="http://schemas.openxmlformats.org/officeDocument/2006/relationships/image" Target="../media/image74.png"/><Relationship Id="rId32" Type="http://schemas.openxmlformats.org/officeDocument/2006/relationships/image" Target="../media/image82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28" Type="http://schemas.openxmlformats.org/officeDocument/2006/relationships/image" Target="../media/image78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31" Type="http://schemas.openxmlformats.org/officeDocument/2006/relationships/image" Target="../media/image81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Relationship Id="rId27" Type="http://schemas.openxmlformats.org/officeDocument/2006/relationships/image" Target="../media/image77.png"/><Relationship Id="rId30" Type="http://schemas.openxmlformats.org/officeDocument/2006/relationships/image" Target="../media/image80.png"/><Relationship Id="rId8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2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29.png"/><Relationship Id="rId5" Type="http://schemas.openxmlformats.org/officeDocument/2006/relationships/image" Target="../media/image124.png"/><Relationship Id="rId10" Type="http://schemas.openxmlformats.org/officeDocument/2006/relationships/image" Target="../media/image128.png"/><Relationship Id="rId4" Type="http://schemas.openxmlformats.org/officeDocument/2006/relationships/image" Target="../media/image123.png"/><Relationship Id="rId9" Type="http://schemas.openxmlformats.org/officeDocument/2006/relationships/image" Target="../media/image1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png"/><Relationship Id="rId4" Type="http://schemas.openxmlformats.org/officeDocument/2006/relationships/image" Target="../media/image13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12" Type="http://schemas.openxmlformats.org/officeDocument/2006/relationships/image" Target="../media/image1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5" Type="http://schemas.openxmlformats.org/officeDocument/2006/relationships/image" Target="../media/image13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55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12" Type="http://schemas.openxmlformats.org/officeDocument/2006/relationships/image" Target="../media/image15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147.png"/><Relationship Id="rId15" Type="http://schemas.openxmlformats.org/officeDocument/2006/relationships/image" Target="../media/image157.png"/><Relationship Id="rId10" Type="http://schemas.openxmlformats.org/officeDocument/2006/relationships/image" Target="../media/image152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Relationship Id="rId14" Type="http://schemas.openxmlformats.org/officeDocument/2006/relationships/image" Target="../media/image15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13" Type="http://schemas.openxmlformats.org/officeDocument/2006/relationships/image" Target="../media/image167.png"/><Relationship Id="rId18" Type="http://schemas.openxmlformats.org/officeDocument/2006/relationships/image" Target="../media/image170.png"/><Relationship Id="rId3" Type="http://schemas.openxmlformats.org/officeDocument/2006/relationships/image" Target="../media/image158.png"/><Relationship Id="rId7" Type="http://schemas.openxmlformats.org/officeDocument/2006/relationships/image" Target="../media/image161.png"/><Relationship Id="rId12" Type="http://schemas.openxmlformats.org/officeDocument/2006/relationships/image" Target="../media/image166.png"/><Relationship Id="rId17" Type="http://schemas.openxmlformats.org/officeDocument/2006/relationships/image" Target="../media/image169.png"/><Relationship Id="rId2" Type="http://schemas.openxmlformats.org/officeDocument/2006/relationships/image" Target="../media/image2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0.png"/><Relationship Id="rId11" Type="http://schemas.openxmlformats.org/officeDocument/2006/relationships/image" Target="../media/image165.png"/><Relationship Id="rId5" Type="http://schemas.openxmlformats.org/officeDocument/2006/relationships/image" Target="../media/image136.png"/><Relationship Id="rId15" Type="http://schemas.openxmlformats.org/officeDocument/2006/relationships/image" Target="../media/image168.png"/><Relationship Id="rId10" Type="http://schemas.openxmlformats.org/officeDocument/2006/relationships/image" Target="../media/image164.png"/><Relationship Id="rId19" Type="http://schemas.openxmlformats.org/officeDocument/2006/relationships/image" Target="../media/image171.png"/><Relationship Id="rId4" Type="http://schemas.openxmlformats.org/officeDocument/2006/relationships/image" Target="../media/image159.png"/><Relationship Id="rId9" Type="http://schemas.openxmlformats.org/officeDocument/2006/relationships/image" Target="../media/image163.png"/><Relationship Id="rId14" Type="http://schemas.openxmlformats.org/officeDocument/2006/relationships/image" Target="../media/image10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119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40" dirty="0">
                <a:solidFill>
                  <a:srgbClr val="C58D00"/>
                </a:solidFill>
                <a:latin typeface="Times New Roman"/>
                <a:cs typeface="Times New Roman"/>
              </a:rPr>
              <a:t>Negotiation </a:t>
            </a:r>
            <a:r>
              <a:rPr sz="2400" b="1" spc="130" dirty="0">
                <a:solidFill>
                  <a:srgbClr val="C58D00"/>
                </a:solidFill>
                <a:latin typeface="Times New Roman"/>
                <a:cs typeface="Times New Roman"/>
              </a:rPr>
              <a:t>Sec-</a:t>
            </a:r>
            <a:r>
              <a:rPr sz="2400" b="1" spc="-6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114" dirty="0">
                <a:solidFill>
                  <a:srgbClr val="C58D00"/>
                </a:solidFill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39" y="2341498"/>
            <a:ext cx="2673350" cy="0"/>
          </a:xfrm>
          <a:custGeom>
            <a:avLst/>
            <a:gdLst/>
            <a:ahLst/>
            <a:cxnLst/>
            <a:rect l="l" t="t" r="r" b="b"/>
            <a:pathLst>
              <a:path w="2673350">
                <a:moveTo>
                  <a:pt x="0" y="0"/>
                </a:moveTo>
                <a:lnTo>
                  <a:pt x="2673096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574928"/>
            <a:ext cx="8987155" cy="209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Negotiation is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transfer </a:t>
            </a:r>
            <a:r>
              <a:rPr sz="1800" spc="-5" dirty="0">
                <a:latin typeface="Arial"/>
                <a:cs typeface="Arial"/>
              </a:rPr>
              <a:t>of an instrument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one </a:t>
            </a:r>
            <a:r>
              <a:rPr sz="1800" dirty="0">
                <a:latin typeface="Arial"/>
                <a:cs typeface="Arial"/>
              </a:rPr>
              <a:t>person to </a:t>
            </a:r>
            <a:r>
              <a:rPr sz="1800" spc="-5" dirty="0">
                <a:latin typeface="Arial"/>
                <a:cs typeface="Arial"/>
              </a:rPr>
              <a:t>another in such a manner  as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express title </a:t>
            </a:r>
            <a:r>
              <a:rPr sz="1800" dirty="0">
                <a:latin typeface="Arial"/>
                <a:cs typeface="Arial"/>
              </a:rPr>
              <a:t>&amp; to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represent the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transferee </a:t>
            </a:r>
            <a:r>
              <a:rPr sz="1800" spc="-5" dirty="0">
                <a:latin typeface="Arial"/>
                <a:cs typeface="Arial"/>
              </a:rPr>
              <a:t>the holder thereof.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simple  words </a:t>
            </a:r>
            <a:r>
              <a:rPr sz="1800" dirty="0">
                <a:latin typeface="Arial"/>
                <a:cs typeface="Arial"/>
              </a:rPr>
              <a:t>Negotiation </a:t>
            </a:r>
            <a:r>
              <a:rPr sz="1800" spc="-10" dirty="0">
                <a:latin typeface="Arial"/>
                <a:cs typeface="Arial"/>
              </a:rPr>
              <a:t>means </a:t>
            </a:r>
            <a:r>
              <a:rPr sz="1800" dirty="0">
                <a:latin typeface="Arial"/>
                <a:cs typeface="Arial"/>
              </a:rPr>
              <a:t>transfer </a:t>
            </a:r>
            <a:r>
              <a:rPr sz="1800" spc="-5" dirty="0">
                <a:latin typeface="Arial"/>
                <a:cs typeface="Arial"/>
              </a:rPr>
              <a:t>of a NI by one person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another </a:t>
            </a:r>
            <a:r>
              <a:rPr sz="1800" spc="5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order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make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transferee the holder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000" b="1" spc="-2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instrument.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Negotiation </a:t>
            </a:r>
            <a:r>
              <a:rPr sz="1800" b="1" spc="-10" dirty="0">
                <a:latin typeface="Arial"/>
                <a:cs typeface="Arial"/>
              </a:rPr>
              <a:t>by </a:t>
            </a:r>
            <a:r>
              <a:rPr sz="1800" b="1" spc="-5" dirty="0">
                <a:latin typeface="Arial"/>
                <a:cs typeface="Arial"/>
              </a:rPr>
              <a:t>delivery- </a:t>
            </a:r>
            <a:r>
              <a:rPr sz="1800" spc="-10" dirty="0">
                <a:latin typeface="Arial"/>
                <a:cs typeface="Arial"/>
              </a:rPr>
              <a:t>Transfer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2000" b="1" i="1" dirty="0">
                <a:solidFill>
                  <a:srgbClr val="00AF50"/>
                </a:solidFill>
                <a:latin typeface="Arial"/>
                <a:cs typeface="Arial"/>
              </a:rPr>
              <a:t>Bearer </a:t>
            </a:r>
            <a:r>
              <a:rPr sz="1800" spc="-5" dirty="0">
                <a:latin typeface="Arial"/>
                <a:cs typeface="Arial"/>
              </a:rPr>
              <a:t>Negotiable Instrument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2000" b="1" i="1" dirty="0">
                <a:solidFill>
                  <a:srgbClr val="00AF50"/>
                </a:solidFill>
                <a:latin typeface="Arial"/>
                <a:cs typeface="Arial"/>
              </a:rPr>
              <a:t>delivery </a:t>
            </a:r>
            <a:r>
              <a:rPr sz="1800" spc="-10" dirty="0">
                <a:latin typeface="Arial"/>
                <a:cs typeface="Arial"/>
              </a:rPr>
              <a:t>which  </a:t>
            </a:r>
            <a:r>
              <a:rPr sz="1800" spc="-5" dirty="0">
                <a:latin typeface="Arial"/>
                <a:cs typeface="Arial"/>
              </a:rPr>
              <a:t>should be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2000" b="1" i="1" spc="-15" dirty="0">
                <a:solidFill>
                  <a:srgbClr val="00AF50"/>
                </a:solidFill>
                <a:latin typeface="Arial"/>
                <a:cs typeface="Arial"/>
              </a:rPr>
              <a:t>Voluntary.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" y="3225419"/>
            <a:ext cx="4726305" cy="0"/>
          </a:xfrm>
          <a:custGeom>
            <a:avLst/>
            <a:gdLst/>
            <a:ahLst/>
            <a:cxnLst/>
            <a:rect l="l" t="t" r="r" b="b"/>
            <a:pathLst>
              <a:path w="4726305">
                <a:moveTo>
                  <a:pt x="0" y="0"/>
                </a:moveTo>
                <a:lnTo>
                  <a:pt x="4725924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739" y="2948178"/>
            <a:ext cx="454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Negotiation</a:t>
            </a:r>
            <a:r>
              <a:rPr sz="1800" b="1" spc="29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by</a:t>
            </a:r>
            <a:r>
              <a:rPr sz="1800" b="1" spc="2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Endorsement</a:t>
            </a:r>
            <a:r>
              <a:rPr sz="1800" b="1" spc="3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&amp;</a:t>
            </a:r>
            <a:r>
              <a:rPr sz="1800" b="1" spc="3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Delivery-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5298" y="2922270"/>
            <a:ext cx="4258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An </a:t>
            </a:r>
            <a:r>
              <a:rPr sz="2000" b="1" i="1" spc="-5" dirty="0">
                <a:solidFill>
                  <a:srgbClr val="00AF50"/>
                </a:solidFill>
                <a:latin typeface="Arial"/>
                <a:cs typeface="Arial"/>
              </a:rPr>
              <a:t>Order </a:t>
            </a:r>
            <a:r>
              <a:rPr sz="1800" spc="-5" dirty="0">
                <a:latin typeface="Arial"/>
                <a:cs typeface="Arial"/>
              </a:rPr>
              <a:t>instrument can 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negotiated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39" y="4084954"/>
            <a:ext cx="3110865" cy="0"/>
          </a:xfrm>
          <a:custGeom>
            <a:avLst/>
            <a:gdLst/>
            <a:ahLst/>
            <a:cxnLst/>
            <a:rect l="l" t="t" r="r" b="b"/>
            <a:pathLst>
              <a:path w="3110865">
                <a:moveTo>
                  <a:pt x="0" y="0"/>
                </a:moveTo>
                <a:lnTo>
                  <a:pt x="3110484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3226765"/>
            <a:ext cx="7289165" cy="1704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only by </a:t>
            </a:r>
            <a:r>
              <a:rPr sz="1800" spc="-15" dirty="0">
                <a:latin typeface="Arial"/>
                <a:cs typeface="Arial"/>
              </a:rPr>
              <a:t>way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2000" b="1" i="1" dirty="0">
                <a:solidFill>
                  <a:srgbClr val="00AF50"/>
                </a:solidFill>
                <a:latin typeface="Arial"/>
                <a:cs typeface="Arial"/>
              </a:rPr>
              <a:t>Endorsement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&amp;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00AF50"/>
                </a:solidFill>
                <a:latin typeface="Arial"/>
                <a:cs typeface="Arial"/>
              </a:rPr>
              <a:t>Delivery.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latin typeface="Arial"/>
                <a:cs typeface="Arial"/>
              </a:rPr>
              <a:t>After </a:t>
            </a:r>
            <a:r>
              <a:rPr sz="1800" b="1" spc="-5" dirty="0">
                <a:latin typeface="Arial"/>
                <a:cs typeface="Arial"/>
              </a:rPr>
              <a:t>Effect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Endorsement-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Property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is transferred </a:t>
            </a:r>
            <a:r>
              <a:rPr sz="1800" dirty="0">
                <a:latin typeface="Arial"/>
                <a:cs typeface="Arial"/>
              </a:rPr>
              <a:t>to the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endorsee</a:t>
            </a:r>
            <a:endParaRPr sz="1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Endorsee get right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negotiate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instrument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ue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instrument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85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15" dirty="0">
                <a:solidFill>
                  <a:srgbClr val="C58D00"/>
                </a:solidFill>
                <a:latin typeface="Times New Roman"/>
                <a:cs typeface="Times New Roman"/>
              </a:rPr>
              <a:t>Acceptance-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</a:t>
            </a:r>
            <a:r>
              <a:rPr sz="2400" b="1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130" dirty="0">
                <a:solidFill>
                  <a:srgbClr val="C58D00"/>
                </a:solidFill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862330"/>
            <a:ext cx="8987790" cy="200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When Drawee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draws a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bill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Drawee delivers it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older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 the bill or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gives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notice of acceptance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5" dirty="0">
                <a:latin typeface="Arial"/>
                <a:cs typeface="Arial"/>
              </a:rPr>
              <a:t>holder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bill then it is </a:t>
            </a:r>
            <a:r>
              <a:rPr sz="1800" dirty="0">
                <a:latin typeface="Arial"/>
                <a:cs typeface="Arial"/>
              </a:rPr>
              <a:t>termed 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Acceptance.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It should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latin typeface="Arial"/>
                <a:cs typeface="Arial"/>
              </a:rPr>
              <a:t>Written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buFont typeface="Wingdings"/>
              <a:buChar char=""/>
              <a:tabLst>
                <a:tab pos="279400" algn="l"/>
              </a:tabLst>
            </a:pPr>
            <a:r>
              <a:rPr sz="1800" spc="-10" dirty="0">
                <a:latin typeface="Arial"/>
                <a:cs typeface="Arial"/>
              </a:rPr>
              <a:t>Signed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latin typeface="Arial"/>
                <a:cs typeface="Arial"/>
              </a:rPr>
              <a:t>Delivery or Intimation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5" dirty="0">
                <a:latin typeface="Arial"/>
                <a:cs typeface="Arial"/>
              </a:rPr>
              <a:t>holder that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bill has been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accepted.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953511"/>
            <a:ext cx="2446019" cy="931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2544" y="2999232"/>
            <a:ext cx="1661160" cy="1045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997707"/>
            <a:ext cx="2375916" cy="7909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997707"/>
            <a:ext cx="2376170" cy="791210"/>
          </a:xfrm>
          <a:custGeom>
            <a:avLst/>
            <a:gdLst/>
            <a:ahLst/>
            <a:cxnLst/>
            <a:rect l="l" t="t" r="r" b="b"/>
            <a:pathLst>
              <a:path w="2376170" h="791210">
                <a:moveTo>
                  <a:pt x="0" y="790956"/>
                </a:moveTo>
                <a:lnTo>
                  <a:pt x="2375916" y="790956"/>
                </a:lnTo>
                <a:lnTo>
                  <a:pt x="2375916" y="0"/>
                </a:lnTo>
                <a:lnTo>
                  <a:pt x="0" y="0"/>
                </a:lnTo>
                <a:lnTo>
                  <a:pt x="0" y="790956"/>
                </a:lnTo>
                <a:close/>
              </a:path>
            </a:pathLst>
          </a:custGeom>
          <a:ln w="9143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32840" y="2930144"/>
            <a:ext cx="1281430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0">
              <a:lnSpc>
                <a:spcPct val="1583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General  Acc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pt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:</a:t>
            </a:r>
          </a:p>
        </p:txBody>
      </p:sp>
      <p:sp>
        <p:nvSpPr>
          <p:cNvPr id="12" name="object 12"/>
          <p:cNvSpPr/>
          <p:nvPr/>
        </p:nvSpPr>
        <p:spPr>
          <a:xfrm>
            <a:off x="2485644" y="2880360"/>
            <a:ext cx="6658356" cy="10043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45435" y="2903220"/>
            <a:ext cx="6798563" cy="11460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55748" y="2924555"/>
            <a:ext cx="6588252" cy="8641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55748" y="2924555"/>
            <a:ext cx="6588759" cy="864235"/>
          </a:xfrm>
          <a:custGeom>
            <a:avLst/>
            <a:gdLst/>
            <a:ahLst/>
            <a:cxnLst/>
            <a:rect l="l" t="t" r="r" b="b"/>
            <a:pathLst>
              <a:path w="6588759" h="864235">
                <a:moveTo>
                  <a:pt x="0" y="864108"/>
                </a:moveTo>
                <a:lnTo>
                  <a:pt x="6588252" y="864108"/>
                </a:lnTo>
                <a:lnTo>
                  <a:pt x="6588252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ln w="9143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43301" y="2997784"/>
            <a:ext cx="6548755" cy="8229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ct val="87700"/>
              </a:lnSpc>
              <a:spcBef>
                <a:spcPts val="375"/>
              </a:spcBef>
              <a:buChar char="•"/>
              <a:tabLst>
                <a:tab pos="164465" algn="l"/>
              </a:tabLst>
            </a:pPr>
            <a:r>
              <a:rPr sz="1900" spc="-10" dirty="0">
                <a:latin typeface="Arial"/>
                <a:cs typeface="Arial"/>
              </a:rPr>
              <a:t>When </a:t>
            </a:r>
            <a:r>
              <a:rPr sz="1900" spc="-5" dirty="0">
                <a:latin typeface="Arial"/>
                <a:cs typeface="Arial"/>
              </a:rPr>
              <a:t>the </a:t>
            </a:r>
            <a:r>
              <a:rPr sz="1900" spc="-10" dirty="0">
                <a:latin typeface="Arial"/>
                <a:cs typeface="Arial"/>
              </a:rPr>
              <a:t>drawee, while accepting </a:t>
            </a:r>
            <a:r>
              <a:rPr sz="1900" spc="-5" dirty="0">
                <a:latin typeface="Arial"/>
                <a:cs typeface="Arial"/>
              </a:rPr>
              <a:t>the bill, </a:t>
            </a:r>
            <a:r>
              <a:rPr sz="1900" b="1" dirty="0">
                <a:solidFill>
                  <a:srgbClr val="FF0000"/>
                </a:solidFill>
                <a:latin typeface="Arial"/>
                <a:cs typeface="Arial"/>
              </a:rPr>
              <a:t>does not 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attach  any condition </a:t>
            </a:r>
            <a:r>
              <a:rPr sz="1900" spc="-5" dirty="0">
                <a:latin typeface="Arial"/>
                <a:cs typeface="Arial"/>
              </a:rPr>
              <a:t>or qualification to it, it is called general  acceptance.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889247"/>
            <a:ext cx="2446019" cy="931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5216" y="3934967"/>
            <a:ext cx="1597152" cy="1478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933444"/>
            <a:ext cx="2375916" cy="7909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933444"/>
            <a:ext cx="2376170" cy="791210"/>
          </a:xfrm>
          <a:custGeom>
            <a:avLst/>
            <a:gdLst/>
            <a:ahLst/>
            <a:cxnLst/>
            <a:rect l="l" t="t" r="r" b="b"/>
            <a:pathLst>
              <a:path w="2376170" h="791210">
                <a:moveTo>
                  <a:pt x="0" y="790955"/>
                </a:moveTo>
                <a:lnTo>
                  <a:pt x="2375916" y="790955"/>
                </a:lnTo>
                <a:lnTo>
                  <a:pt x="2375916" y="0"/>
                </a:lnTo>
                <a:lnTo>
                  <a:pt x="0" y="0"/>
                </a:lnTo>
                <a:lnTo>
                  <a:pt x="0" y="790955"/>
                </a:lnTo>
                <a:close/>
              </a:path>
            </a:pathLst>
          </a:custGeom>
          <a:ln w="9144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75512" y="3866515"/>
            <a:ext cx="1218565" cy="89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6050">
              <a:lnSpc>
                <a:spcPct val="1583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Qualified  Acc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pt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85644" y="3816096"/>
            <a:ext cx="6658356" cy="10043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5435" y="3840479"/>
            <a:ext cx="6498336" cy="8915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5748" y="3860291"/>
            <a:ext cx="6588252" cy="8641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55748" y="3860291"/>
            <a:ext cx="6588759" cy="864235"/>
          </a:xfrm>
          <a:custGeom>
            <a:avLst/>
            <a:gdLst/>
            <a:ahLst/>
            <a:cxnLst/>
            <a:rect l="l" t="t" r="r" b="b"/>
            <a:pathLst>
              <a:path w="6588759" h="864235">
                <a:moveTo>
                  <a:pt x="0" y="864108"/>
                </a:moveTo>
                <a:lnTo>
                  <a:pt x="6588252" y="864108"/>
                </a:lnTo>
                <a:lnTo>
                  <a:pt x="6588252" y="0"/>
                </a:lnTo>
                <a:lnTo>
                  <a:pt x="0" y="0"/>
                </a:lnTo>
                <a:lnTo>
                  <a:pt x="0" y="864108"/>
                </a:lnTo>
                <a:close/>
              </a:path>
            </a:pathLst>
          </a:custGeom>
          <a:ln w="9143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43301" y="3934459"/>
            <a:ext cx="6035040" cy="5689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395"/>
              </a:spcBef>
              <a:buChar char="•"/>
              <a:tabLst>
                <a:tab pos="159385" algn="l"/>
              </a:tabLst>
            </a:pPr>
            <a:r>
              <a:rPr sz="1900" spc="-5" dirty="0">
                <a:latin typeface="Arial"/>
                <a:cs typeface="Arial"/>
              </a:rPr>
              <a:t>The acceptance is qualified </a:t>
            </a:r>
            <a:r>
              <a:rPr sz="1900" spc="-10" dirty="0">
                <a:latin typeface="Arial"/>
                <a:cs typeface="Arial"/>
              </a:rPr>
              <a:t>when </a:t>
            </a:r>
            <a:r>
              <a:rPr sz="1900" spc="-5" dirty="0">
                <a:latin typeface="Arial"/>
                <a:cs typeface="Arial"/>
              </a:rPr>
              <a:t>it is given 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subject to  some conditions </a:t>
            </a:r>
            <a:r>
              <a:rPr sz="1900" spc="-5" dirty="0">
                <a:latin typeface="Arial"/>
                <a:cs typeface="Arial"/>
              </a:rPr>
              <a:t>or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qualifications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78739" y="4893691"/>
            <a:ext cx="8985885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3175">
              <a:lnSpc>
                <a:spcPts val="1945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3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Holder</a:t>
            </a:r>
            <a:r>
              <a:rPr sz="1800" spc="3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3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3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bill</a:t>
            </a:r>
            <a:r>
              <a:rPr sz="1800" spc="3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</a:t>
            </a:r>
            <a:r>
              <a:rPr sz="1800" spc="3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object</a:t>
            </a:r>
            <a:r>
              <a:rPr sz="1800" spc="3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3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3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Qualified</a:t>
            </a:r>
            <a:r>
              <a:rPr sz="1800" spc="3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Acceptance</a:t>
            </a:r>
            <a:r>
              <a:rPr sz="1800" spc="3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resulting</a:t>
            </a:r>
            <a:r>
              <a:rPr sz="1800" spc="3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3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Automatic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Dishonour of Bill due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Non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Acceptance.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he give his consent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Qualified acceptance then </a:t>
            </a:r>
            <a:r>
              <a:rPr sz="1800" dirty="0">
                <a:latin typeface="Arial"/>
                <a:cs typeface="Arial"/>
              </a:rPr>
              <a:t>all </a:t>
            </a:r>
            <a:r>
              <a:rPr sz="1800" spc="-5" dirty="0">
                <a:latin typeface="Arial"/>
                <a:cs typeface="Arial"/>
              </a:rPr>
              <a:t>prior parties </a:t>
            </a:r>
            <a:r>
              <a:rPr sz="180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giving consent </a:t>
            </a:r>
            <a:r>
              <a:rPr sz="1800" spc="-10" dirty="0">
                <a:latin typeface="Arial"/>
                <a:cs typeface="Arial"/>
              </a:rPr>
              <a:t>will 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discharged.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8205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00" dirty="0">
                <a:solidFill>
                  <a:srgbClr val="C58D00"/>
                </a:solidFill>
                <a:latin typeface="Times New Roman"/>
                <a:cs typeface="Times New Roman"/>
              </a:rPr>
              <a:t>Liability </a:t>
            </a:r>
            <a:r>
              <a:rPr sz="2400" b="1" spc="305" dirty="0">
                <a:solidFill>
                  <a:srgbClr val="C58D00"/>
                </a:solidFill>
                <a:latin typeface="Times New Roman"/>
                <a:cs typeface="Times New Roman"/>
              </a:rPr>
              <a:t>in </a:t>
            </a:r>
            <a:r>
              <a:rPr sz="2400" b="1" spc="260" dirty="0">
                <a:solidFill>
                  <a:srgbClr val="C58D00"/>
                </a:solidFill>
                <a:latin typeface="Times New Roman"/>
                <a:cs typeface="Times New Roman"/>
              </a:rPr>
              <a:t>case </a:t>
            </a:r>
            <a:r>
              <a:rPr sz="2400" b="1" spc="195" dirty="0">
                <a:solidFill>
                  <a:srgbClr val="C58D00"/>
                </a:solidFill>
                <a:latin typeface="Times New Roman"/>
                <a:cs typeface="Times New Roman"/>
              </a:rPr>
              <a:t>of </a:t>
            </a:r>
            <a:r>
              <a:rPr sz="2400" b="1" spc="270" dirty="0">
                <a:solidFill>
                  <a:srgbClr val="C58D00"/>
                </a:solidFill>
                <a:latin typeface="Times New Roman"/>
                <a:cs typeface="Times New Roman"/>
              </a:rPr>
              <a:t>Fictitious </a:t>
            </a:r>
            <a:r>
              <a:rPr sz="2400" b="1" spc="495" dirty="0">
                <a:solidFill>
                  <a:srgbClr val="C58D00"/>
                </a:solidFill>
                <a:latin typeface="Times New Roman"/>
                <a:cs typeface="Times New Roman"/>
              </a:rPr>
              <a:t>Name</a:t>
            </a:r>
            <a:r>
              <a:rPr sz="2400" b="1" spc="-33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 </a:t>
            </a:r>
            <a:r>
              <a:rPr sz="2400" b="1" spc="270" dirty="0">
                <a:solidFill>
                  <a:srgbClr val="C58D00"/>
                </a:solidFill>
                <a:latin typeface="Times New Roman"/>
                <a:cs typeface="Times New Roman"/>
              </a:rPr>
              <a:t>42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39" y="1708530"/>
            <a:ext cx="4665345" cy="0"/>
          </a:xfrm>
          <a:custGeom>
            <a:avLst/>
            <a:gdLst/>
            <a:ahLst/>
            <a:cxnLst/>
            <a:rect l="l" t="t" r="r" b="b"/>
            <a:pathLst>
              <a:path w="4665345">
                <a:moveTo>
                  <a:pt x="0" y="0"/>
                </a:moveTo>
                <a:lnTo>
                  <a:pt x="4664964" y="0"/>
                </a:lnTo>
              </a:path>
            </a:pathLst>
          </a:custGeom>
          <a:ln w="27432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-12700" y="790701"/>
            <a:ext cx="9171940" cy="343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An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accepto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 </a:t>
            </a:r>
            <a:r>
              <a:rPr sz="1800" dirty="0">
                <a:latin typeface="Arial"/>
                <a:cs typeface="Arial"/>
              </a:rPr>
              <a:t>Of BOE </a:t>
            </a:r>
            <a:r>
              <a:rPr sz="1800" spc="-15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-15" dirty="0">
                <a:latin typeface="Arial"/>
                <a:cs typeface="Arial"/>
              </a:rPr>
              <a:t>drawn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2000" b="1" u="heavy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FICTITIOUS NAME</a:t>
            </a:r>
            <a:r>
              <a:rPr sz="2000" b="1" spc="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AFEF"/>
                </a:solidFill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Payable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b="1" dirty="0">
                <a:solidFill>
                  <a:srgbClr val="6F2F9F"/>
                </a:solidFill>
                <a:latin typeface="Arial"/>
                <a:cs typeface="Arial"/>
              </a:rPr>
              <a:t>Drawer’s </a:t>
            </a:r>
            <a:r>
              <a:rPr sz="1800" b="1" spc="-5" dirty="0">
                <a:solidFill>
                  <a:srgbClr val="6F2F9F"/>
                </a:solidFill>
                <a:latin typeface="Arial"/>
                <a:cs typeface="Arial"/>
              </a:rPr>
              <a:t>Order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endParaRPr sz="2000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2000" b="1" spc="-5" dirty="0">
                <a:solidFill>
                  <a:srgbClr val="00AF50"/>
                </a:solidFill>
                <a:latin typeface="Arial"/>
                <a:cs typeface="Arial"/>
              </a:rPr>
              <a:t>Relieved </a:t>
            </a:r>
            <a:r>
              <a:rPr sz="2000" b="1" dirty="0">
                <a:solidFill>
                  <a:srgbClr val="00AF50"/>
                </a:solidFill>
                <a:latin typeface="Arial"/>
                <a:cs typeface="Arial"/>
              </a:rPr>
              <a:t>from the </a:t>
            </a:r>
            <a:r>
              <a:rPr sz="2000" b="1" spc="-5" dirty="0">
                <a:solidFill>
                  <a:srgbClr val="00AF50"/>
                </a:solidFill>
                <a:latin typeface="Arial"/>
                <a:cs typeface="Arial"/>
              </a:rPr>
              <a:t>Liability </a:t>
            </a:r>
            <a:r>
              <a:rPr sz="2000" b="1" dirty="0">
                <a:solidFill>
                  <a:srgbClr val="00AF50"/>
                </a:solidFill>
                <a:latin typeface="Arial"/>
                <a:cs typeface="Arial"/>
              </a:rPr>
              <a:t>to any </a:t>
            </a:r>
            <a:r>
              <a:rPr sz="2000" b="1" spc="5" dirty="0">
                <a:solidFill>
                  <a:srgbClr val="00AF50"/>
                </a:solidFill>
                <a:latin typeface="Arial"/>
                <a:cs typeface="Arial"/>
              </a:rPr>
              <a:t>HDC </a:t>
            </a:r>
            <a:r>
              <a:rPr sz="1800" spc="-5" dirty="0">
                <a:latin typeface="Arial"/>
                <a:cs typeface="Arial"/>
              </a:rPr>
              <a:t>by reason that such name 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Fictitious.</a:t>
            </a:r>
            <a:endParaRPr sz="1800" dirty="0">
              <a:latin typeface="Arial"/>
              <a:cs typeface="Arial"/>
            </a:endParaRPr>
          </a:p>
          <a:p>
            <a:pPr marL="104139" marR="99060" algn="just">
              <a:lnSpc>
                <a:spcPct val="100000"/>
              </a:lnSpc>
              <a:spcBef>
                <a:spcPts val="1870"/>
              </a:spcBef>
            </a:pPr>
            <a:r>
              <a:rPr sz="1800" spc="-5" dirty="0">
                <a:latin typeface="Arial"/>
                <a:cs typeface="Arial"/>
              </a:rPr>
              <a:t>Moti moti </a:t>
            </a:r>
            <a:r>
              <a:rPr sz="1800" dirty="0">
                <a:latin typeface="Arial"/>
                <a:cs typeface="Arial"/>
              </a:rPr>
              <a:t>baate </a:t>
            </a:r>
            <a:r>
              <a:rPr sz="1800" spc="-5" dirty="0">
                <a:latin typeface="Arial"/>
                <a:cs typeface="Arial"/>
              </a:rPr>
              <a:t>aisa </a:t>
            </a:r>
            <a:r>
              <a:rPr sz="1800" dirty="0">
                <a:latin typeface="Arial"/>
                <a:cs typeface="Arial"/>
              </a:rPr>
              <a:t>samajha </a:t>
            </a:r>
            <a:r>
              <a:rPr sz="1800" spc="-5" dirty="0">
                <a:latin typeface="Arial"/>
                <a:cs typeface="Arial"/>
              </a:rPr>
              <a:t>jaye ki </a:t>
            </a:r>
            <a:r>
              <a:rPr sz="1800" dirty="0">
                <a:latin typeface="Arial"/>
                <a:cs typeface="Arial"/>
              </a:rPr>
              <a:t>Ram </a:t>
            </a:r>
            <a:r>
              <a:rPr sz="1800" spc="-5" dirty="0">
                <a:latin typeface="Arial"/>
                <a:cs typeface="Arial"/>
              </a:rPr>
              <a:t>ne shyam ke upar bill </a:t>
            </a:r>
            <a:r>
              <a:rPr sz="1800" dirty="0">
                <a:latin typeface="Arial"/>
                <a:cs typeface="Arial"/>
              </a:rPr>
              <a:t>draw </a:t>
            </a:r>
            <a:r>
              <a:rPr sz="1800" spc="-5" dirty="0">
                <a:latin typeface="Arial"/>
                <a:cs typeface="Arial"/>
              </a:rPr>
              <a:t>kiya lkn </a:t>
            </a:r>
            <a:r>
              <a:rPr sz="1800" dirty="0">
                <a:latin typeface="Arial"/>
                <a:cs typeface="Arial"/>
              </a:rPr>
              <a:t>ram </a:t>
            </a:r>
            <a:r>
              <a:rPr sz="1800" spc="-10" dirty="0">
                <a:latin typeface="Arial"/>
                <a:cs typeface="Arial"/>
              </a:rPr>
              <a:t>ne  </a:t>
            </a:r>
            <a:r>
              <a:rPr sz="1800" spc="-5" dirty="0">
                <a:latin typeface="Arial"/>
                <a:cs typeface="Arial"/>
              </a:rPr>
              <a:t>apna naam nhi likh kar </a:t>
            </a:r>
            <a:r>
              <a:rPr sz="1800" dirty="0">
                <a:latin typeface="Arial"/>
                <a:cs typeface="Arial"/>
              </a:rPr>
              <a:t>Sita </a:t>
            </a:r>
            <a:r>
              <a:rPr sz="1800" spc="-10" dirty="0">
                <a:latin typeface="Arial"/>
                <a:cs typeface="Arial"/>
              </a:rPr>
              <a:t>ka </a:t>
            </a:r>
            <a:r>
              <a:rPr sz="1800" spc="-5" dirty="0">
                <a:latin typeface="Arial"/>
                <a:cs typeface="Arial"/>
              </a:rPr>
              <a:t>naam kar diya… </a:t>
            </a:r>
            <a:r>
              <a:rPr sz="1800" spc="-10" dirty="0">
                <a:latin typeface="Arial"/>
                <a:cs typeface="Arial"/>
              </a:rPr>
              <a:t>yeh </a:t>
            </a:r>
            <a:r>
              <a:rPr sz="1800" spc="-5" dirty="0">
                <a:latin typeface="Arial"/>
                <a:cs typeface="Arial"/>
              </a:rPr>
              <a:t>Bill </a:t>
            </a:r>
            <a:r>
              <a:rPr sz="1800" dirty="0">
                <a:latin typeface="Arial"/>
                <a:cs typeface="Arial"/>
              </a:rPr>
              <a:t>Sita </a:t>
            </a:r>
            <a:r>
              <a:rPr sz="1800" spc="-5" dirty="0">
                <a:latin typeface="Arial"/>
                <a:cs typeface="Arial"/>
              </a:rPr>
              <a:t>ke order pe payable tha…  </a:t>
            </a:r>
            <a:r>
              <a:rPr sz="1800" spc="-10" dirty="0">
                <a:latin typeface="Arial"/>
                <a:cs typeface="Arial"/>
              </a:rPr>
              <a:t>Shyam </a:t>
            </a:r>
            <a:r>
              <a:rPr sz="1800" spc="-5" dirty="0">
                <a:latin typeface="Arial"/>
                <a:cs typeface="Arial"/>
              </a:rPr>
              <a:t>ne </a:t>
            </a:r>
            <a:r>
              <a:rPr sz="1800" spc="-10" dirty="0">
                <a:latin typeface="Arial"/>
                <a:cs typeface="Arial"/>
              </a:rPr>
              <a:t>yeh </a:t>
            </a:r>
            <a:r>
              <a:rPr sz="1800" spc="-5" dirty="0">
                <a:latin typeface="Arial"/>
                <a:cs typeface="Arial"/>
              </a:rPr>
              <a:t>bill accept kar </a:t>
            </a:r>
            <a:r>
              <a:rPr sz="1800" spc="-10" dirty="0">
                <a:latin typeface="Arial"/>
                <a:cs typeface="Arial"/>
              </a:rPr>
              <a:t>liya….Ram </a:t>
            </a:r>
            <a:r>
              <a:rPr sz="1800" spc="-5" dirty="0">
                <a:latin typeface="Arial"/>
                <a:cs typeface="Arial"/>
              </a:rPr>
              <a:t>ne </a:t>
            </a:r>
            <a:r>
              <a:rPr sz="1800" spc="-10" dirty="0">
                <a:latin typeface="Arial"/>
                <a:cs typeface="Arial"/>
              </a:rPr>
              <a:t>yeh </a:t>
            </a:r>
            <a:r>
              <a:rPr sz="1800" spc="-5" dirty="0">
                <a:latin typeface="Arial"/>
                <a:cs typeface="Arial"/>
              </a:rPr>
              <a:t>bill Ravan ko Endorse kar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diya….</a:t>
            </a:r>
            <a:endParaRPr sz="1800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Ab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Shyam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apni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laibility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bhaag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nhi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sakta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fact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ki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yeh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bill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sita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farzi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naam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pe</a:t>
            </a:r>
            <a:endParaRPr sz="1800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bana </a:t>
            </a:r>
            <a:r>
              <a:rPr sz="1800" spc="-10" dirty="0">
                <a:latin typeface="Arial"/>
                <a:cs typeface="Arial"/>
              </a:rPr>
              <a:t>hai…kyk </a:t>
            </a:r>
            <a:r>
              <a:rPr sz="1800" spc="-5" dirty="0">
                <a:latin typeface="Arial"/>
                <a:cs typeface="Arial"/>
              </a:rPr>
              <a:t>usne </a:t>
            </a:r>
            <a:r>
              <a:rPr sz="1800" spc="-10" dirty="0">
                <a:latin typeface="Arial"/>
                <a:cs typeface="Arial"/>
              </a:rPr>
              <a:t>yeh </a:t>
            </a:r>
            <a:r>
              <a:rPr sz="1800" spc="-5" dirty="0">
                <a:latin typeface="Arial"/>
                <a:cs typeface="Arial"/>
              </a:rPr>
              <a:t>bill </a:t>
            </a:r>
            <a:r>
              <a:rPr sz="1800" dirty="0">
                <a:latin typeface="Arial"/>
                <a:cs typeface="Arial"/>
              </a:rPr>
              <a:t>accept </a:t>
            </a:r>
            <a:r>
              <a:rPr sz="1800" spc="-10" dirty="0">
                <a:latin typeface="Arial"/>
                <a:cs typeface="Arial"/>
              </a:rPr>
              <a:t>kiya </a:t>
            </a:r>
            <a:r>
              <a:rPr sz="1800" spc="-5" dirty="0">
                <a:latin typeface="Arial"/>
                <a:cs typeface="Arial"/>
              </a:rPr>
              <a:t>hai…aur ravan ko usse </a:t>
            </a:r>
            <a:r>
              <a:rPr sz="1800" dirty="0">
                <a:latin typeface="Arial"/>
                <a:cs typeface="Arial"/>
              </a:rPr>
              <a:t>karz </a:t>
            </a:r>
            <a:r>
              <a:rPr sz="1800" spc="-5" dirty="0">
                <a:latin typeface="Arial"/>
                <a:cs typeface="Arial"/>
              </a:rPr>
              <a:t>chukana</a:t>
            </a:r>
            <a:r>
              <a:rPr sz="1800" spc="20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padega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8800"/>
              </a:lnSpc>
            </a:pPr>
            <a:r>
              <a:rPr sz="1600" b="1" spc="-5" dirty="0">
                <a:latin typeface="Arial"/>
                <a:cs typeface="Arial"/>
              </a:rPr>
              <a:t>Suppose: X uses a fictitious </a:t>
            </a:r>
            <a:r>
              <a:rPr sz="1600" b="1" dirty="0">
                <a:latin typeface="Arial"/>
                <a:cs typeface="Arial"/>
              </a:rPr>
              <a:t>name in </a:t>
            </a:r>
            <a:r>
              <a:rPr sz="1600" b="1" spc="5" dirty="0">
                <a:latin typeface="Arial"/>
                <a:cs typeface="Arial"/>
              </a:rPr>
              <a:t>drawing </a:t>
            </a:r>
            <a:r>
              <a:rPr sz="1600" b="1" spc="-5" dirty="0">
                <a:latin typeface="Arial"/>
                <a:cs typeface="Arial"/>
              </a:rPr>
              <a:t>a </a:t>
            </a:r>
            <a:r>
              <a:rPr sz="1600" b="1" spc="5" dirty="0">
                <a:latin typeface="Arial"/>
                <a:cs typeface="Arial"/>
              </a:rPr>
              <a:t>bill </a:t>
            </a:r>
            <a:r>
              <a:rPr sz="1600" b="1" spc="-5" dirty="0">
                <a:latin typeface="Arial"/>
                <a:cs typeface="Arial"/>
              </a:rPr>
              <a:t>upon </a:t>
            </a:r>
            <a:r>
              <a:rPr sz="1600" b="1" dirty="0">
                <a:latin typeface="Arial"/>
                <a:cs typeface="Arial"/>
              </a:rPr>
              <a:t>Z. </a:t>
            </a:r>
            <a:r>
              <a:rPr sz="1600" b="1" spc="-15" dirty="0">
                <a:latin typeface="Arial"/>
                <a:cs typeface="Arial"/>
              </a:rPr>
              <a:t>Then </a:t>
            </a:r>
            <a:r>
              <a:rPr sz="1600" b="1" spc="-5" dirty="0">
                <a:latin typeface="Arial"/>
                <a:cs typeface="Arial"/>
              </a:rPr>
              <a:t>he endorses </a:t>
            </a:r>
            <a:r>
              <a:rPr sz="1600" b="1" spc="-10" dirty="0">
                <a:latin typeface="Arial"/>
                <a:cs typeface="Arial"/>
              </a:rPr>
              <a:t>the </a:t>
            </a:r>
            <a:r>
              <a:rPr sz="1600" b="1" spc="5" dirty="0">
                <a:latin typeface="Arial"/>
                <a:cs typeface="Arial"/>
              </a:rPr>
              <a:t>bill </a:t>
            </a:r>
            <a:r>
              <a:rPr sz="1600" b="1" dirty="0">
                <a:latin typeface="Arial"/>
                <a:cs typeface="Arial"/>
              </a:rPr>
              <a:t>in the  </a:t>
            </a:r>
            <a:r>
              <a:rPr sz="1600" b="1" spc="-5" dirty="0">
                <a:latin typeface="Arial"/>
                <a:cs typeface="Arial"/>
              </a:rPr>
              <a:t>same fictitious name </a:t>
            </a:r>
            <a:r>
              <a:rPr sz="1600" b="1" spc="-15" dirty="0">
                <a:latin typeface="Arial"/>
                <a:cs typeface="Arial"/>
              </a:rPr>
              <a:t>to </a:t>
            </a:r>
            <a:r>
              <a:rPr sz="1600" b="1" spc="-185" dirty="0">
                <a:latin typeface="Arial"/>
                <a:cs typeface="Arial"/>
              </a:rPr>
              <a:t>Y, </a:t>
            </a:r>
            <a:r>
              <a:rPr sz="1600" b="1" spc="15" dirty="0">
                <a:latin typeface="Arial"/>
                <a:cs typeface="Arial"/>
              </a:rPr>
              <a:t>who </a:t>
            </a:r>
            <a:r>
              <a:rPr sz="1600" b="1" spc="-10" dirty="0">
                <a:latin typeface="Arial"/>
                <a:cs typeface="Arial"/>
              </a:rPr>
              <a:t>presents </a:t>
            </a:r>
            <a:r>
              <a:rPr sz="1600" b="1" spc="-15" dirty="0">
                <a:latin typeface="Arial"/>
                <a:cs typeface="Arial"/>
              </a:rPr>
              <a:t>the </a:t>
            </a:r>
            <a:r>
              <a:rPr sz="1600" b="1" spc="5" dirty="0">
                <a:latin typeface="Arial"/>
                <a:cs typeface="Arial"/>
              </a:rPr>
              <a:t>bill </a:t>
            </a:r>
            <a:r>
              <a:rPr sz="1600" b="1" spc="-15" dirty="0">
                <a:latin typeface="Arial"/>
                <a:cs typeface="Arial"/>
              </a:rPr>
              <a:t>to </a:t>
            </a:r>
            <a:r>
              <a:rPr sz="1600" b="1" spc="-5" dirty="0">
                <a:latin typeface="Arial"/>
                <a:cs typeface="Arial"/>
              </a:rPr>
              <a:t>Z </a:t>
            </a:r>
            <a:r>
              <a:rPr sz="1600" b="1" spc="-15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acceptance. </a:t>
            </a:r>
            <a:r>
              <a:rPr sz="1600" b="1" spc="-15" dirty="0">
                <a:latin typeface="Arial"/>
                <a:cs typeface="Arial"/>
              </a:rPr>
              <a:t>Now </a:t>
            </a:r>
            <a:r>
              <a:rPr sz="1600" b="1" dirty="0">
                <a:latin typeface="Arial"/>
                <a:cs typeface="Arial"/>
              </a:rPr>
              <a:t>if </a:t>
            </a:r>
            <a:r>
              <a:rPr sz="1600" b="1" spc="-5" dirty="0">
                <a:latin typeface="Arial"/>
                <a:cs typeface="Arial"/>
              </a:rPr>
              <a:t>Z </a:t>
            </a:r>
            <a:r>
              <a:rPr sz="1600" b="1" spc="-10" dirty="0">
                <a:latin typeface="Arial"/>
                <a:cs typeface="Arial"/>
              </a:rPr>
              <a:t>accepts the </a:t>
            </a:r>
            <a:r>
              <a:rPr sz="1600" b="1" spc="5" dirty="0">
                <a:latin typeface="Arial"/>
                <a:cs typeface="Arial"/>
              </a:rPr>
              <a:t>bill,  </a:t>
            </a:r>
            <a:r>
              <a:rPr sz="1600" b="1" spc="-5" dirty="0">
                <a:latin typeface="Arial"/>
                <a:cs typeface="Arial"/>
              </a:rPr>
              <a:t>he </a:t>
            </a:r>
            <a:r>
              <a:rPr sz="1600" b="1" spc="15" dirty="0">
                <a:latin typeface="Arial"/>
                <a:cs typeface="Arial"/>
              </a:rPr>
              <a:t>will </a:t>
            </a:r>
            <a:r>
              <a:rPr sz="1600" b="1" spc="-5" dirty="0">
                <a:latin typeface="Arial"/>
                <a:cs typeface="Arial"/>
              </a:rPr>
              <a:t>be </a:t>
            </a:r>
            <a:r>
              <a:rPr sz="1600" b="1" dirty="0">
                <a:latin typeface="Arial"/>
                <a:cs typeface="Arial"/>
              </a:rPr>
              <a:t>liable </a:t>
            </a:r>
            <a:r>
              <a:rPr sz="1600" b="1" spc="-15" dirty="0">
                <a:latin typeface="Arial"/>
                <a:cs typeface="Arial"/>
              </a:rPr>
              <a:t>for </a:t>
            </a:r>
            <a:r>
              <a:rPr sz="1600" b="1" spc="-25" dirty="0">
                <a:latin typeface="Arial"/>
                <a:cs typeface="Arial"/>
              </a:rPr>
              <a:t>payment </a:t>
            </a:r>
            <a:r>
              <a:rPr sz="1600" b="1" dirty="0">
                <a:latin typeface="Arial"/>
                <a:cs typeface="Arial"/>
              </a:rPr>
              <a:t>in </a:t>
            </a:r>
            <a:r>
              <a:rPr sz="1600" b="1" spc="-5" dirty="0">
                <a:latin typeface="Arial"/>
                <a:cs typeface="Arial"/>
              </a:rPr>
              <a:t>spite of </a:t>
            </a:r>
            <a:r>
              <a:rPr sz="1600" b="1" spc="-10" dirty="0">
                <a:latin typeface="Arial"/>
                <a:cs typeface="Arial"/>
              </a:rPr>
              <a:t>fact that </a:t>
            </a:r>
            <a:r>
              <a:rPr sz="1600" b="1" spc="-15" dirty="0">
                <a:latin typeface="Arial"/>
                <a:cs typeface="Arial"/>
              </a:rPr>
              <a:t>the </a:t>
            </a:r>
            <a:r>
              <a:rPr sz="1600" b="1" spc="-5" dirty="0">
                <a:latin typeface="Arial"/>
                <a:cs typeface="Arial"/>
              </a:rPr>
              <a:t>name of </a:t>
            </a:r>
            <a:r>
              <a:rPr sz="1600" b="1" spc="5" dirty="0">
                <a:latin typeface="Arial"/>
                <a:cs typeface="Arial"/>
              </a:rPr>
              <a:t>drawer </a:t>
            </a:r>
            <a:r>
              <a:rPr sz="1600" b="1" dirty="0">
                <a:latin typeface="Arial"/>
                <a:cs typeface="Arial"/>
              </a:rPr>
              <a:t>is</a:t>
            </a:r>
            <a:r>
              <a:rPr sz="1600" b="1" spc="-30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fictitious.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101" y="51815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6876" y="217931"/>
            <a:ext cx="670560" cy="908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64892" y="217931"/>
            <a:ext cx="633983" cy="9083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17548" y="705612"/>
            <a:ext cx="637032" cy="9083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7853" y="2878073"/>
            <a:ext cx="7294245" cy="447040"/>
          </a:xfrm>
          <a:custGeom>
            <a:avLst/>
            <a:gdLst/>
            <a:ahLst/>
            <a:cxnLst/>
            <a:rect l="l" t="t" r="r" b="b"/>
            <a:pathLst>
              <a:path w="7294245" h="447039">
                <a:moveTo>
                  <a:pt x="0" y="446531"/>
                </a:moveTo>
                <a:lnTo>
                  <a:pt x="7293864" y="446531"/>
                </a:lnTo>
                <a:lnTo>
                  <a:pt x="7293864" y="0"/>
                </a:lnTo>
                <a:lnTo>
                  <a:pt x="0" y="0"/>
                </a:lnTo>
                <a:lnTo>
                  <a:pt x="0" y="446531"/>
                </a:lnTo>
                <a:close/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8867" y="5457444"/>
            <a:ext cx="7754111" cy="5882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4232" y="5495544"/>
            <a:ext cx="4126992" cy="5318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8972" y="5501640"/>
            <a:ext cx="7613904" cy="4480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18972" y="5501640"/>
            <a:ext cx="7614284" cy="448309"/>
          </a:xfrm>
          <a:prstGeom prst="rect">
            <a:avLst/>
          </a:prstGeom>
          <a:ln w="9144">
            <a:solidFill>
              <a:srgbClr val="FDB809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690"/>
              </a:spcBef>
            </a:pPr>
            <a:r>
              <a:rPr sz="1500" spc="5" dirty="0">
                <a:latin typeface="Arial"/>
                <a:cs typeface="Arial"/>
              </a:rPr>
              <a:t>that the </a:t>
            </a:r>
            <a:r>
              <a:rPr sz="1500" dirty="0">
                <a:latin typeface="Arial"/>
                <a:cs typeface="Arial"/>
              </a:rPr>
              <a:t>acceptance </a:t>
            </a:r>
            <a:r>
              <a:rPr sz="1500" spc="-5" dirty="0">
                <a:latin typeface="Arial"/>
                <a:cs typeface="Arial"/>
              </a:rPr>
              <a:t>is </a:t>
            </a:r>
            <a:r>
              <a:rPr sz="1500" dirty="0">
                <a:latin typeface="Arial"/>
                <a:cs typeface="Arial"/>
              </a:rPr>
              <a:t>by </a:t>
            </a:r>
            <a:r>
              <a:rPr sz="1500" b="1" spc="-10" dirty="0">
                <a:latin typeface="Arial"/>
                <a:cs typeface="Arial"/>
              </a:rPr>
              <a:t>writing </a:t>
            </a:r>
            <a:r>
              <a:rPr sz="1500" b="1" spc="-5" dirty="0">
                <a:latin typeface="Arial"/>
                <a:cs typeface="Arial"/>
              </a:rPr>
              <a:t>on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28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bill.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9055" y="4785359"/>
            <a:ext cx="7432548" cy="588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4419" y="4823459"/>
            <a:ext cx="6937248" cy="531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9160" y="4829555"/>
            <a:ext cx="7292340" cy="4480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99160" y="4829555"/>
            <a:ext cx="7292340" cy="448309"/>
          </a:xfrm>
          <a:prstGeom prst="rect">
            <a:avLst/>
          </a:prstGeom>
          <a:ln w="9144">
            <a:solidFill>
              <a:srgbClr val="C32C2D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95"/>
              </a:spcBef>
            </a:pPr>
            <a:r>
              <a:rPr sz="1500" spc="5" dirty="0">
                <a:latin typeface="Arial"/>
                <a:cs typeface="Arial"/>
              </a:rPr>
              <a:t>that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acceptance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for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honour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any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party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already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liable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bill,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9055" y="4114800"/>
            <a:ext cx="7335011" cy="5867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4419" y="4152900"/>
            <a:ext cx="5184648" cy="5303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9160" y="4158996"/>
            <a:ext cx="7194804" cy="4465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99160" y="4158996"/>
            <a:ext cx="7195184" cy="447040"/>
          </a:xfrm>
          <a:prstGeom prst="rect">
            <a:avLst/>
          </a:prstGeom>
          <a:ln w="9144">
            <a:solidFill>
              <a:srgbClr val="FDB809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85"/>
              </a:spcBef>
            </a:pPr>
            <a:r>
              <a:rPr sz="1500" spc="-10" dirty="0">
                <a:latin typeface="Arial"/>
                <a:cs typeface="Arial"/>
              </a:rPr>
              <a:t>The </a:t>
            </a:r>
            <a:r>
              <a:rPr sz="1500" b="1" spc="5" dirty="0">
                <a:latin typeface="Arial"/>
                <a:cs typeface="Arial"/>
              </a:rPr>
              <a:t>acceptor </a:t>
            </a:r>
            <a:r>
              <a:rPr sz="1500" b="1" dirty="0">
                <a:latin typeface="Arial"/>
                <a:cs typeface="Arial"/>
              </a:rPr>
              <a:t>for </a:t>
            </a:r>
            <a:r>
              <a:rPr sz="1500" b="1" spc="-5" dirty="0">
                <a:latin typeface="Arial"/>
                <a:cs typeface="Arial"/>
              </a:rPr>
              <a:t>honour is not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lready </a:t>
            </a:r>
            <a:r>
              <a:rPr sz="1500" spc="-5" dirty="0">
                <a:latin typeface="Arial"/>
                <a:cs typeface="Arial"/>
              </a:rPr>
              <a:t>liable </a:t>
            </a:r>
            <a:r>
              <a:rPr sz="1500" dirty="0">
                <a:latin typeface="Arial"/>
                <a:cs typeface="Arial"/>
              </a:rPr>
              <a:t>on the</a:t>
            </a:r>
            <a:r>
              <a:rPr sz="1500" spc="-3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bill,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9055" y="3442715"/>
            <a:ext cx="7432548" cy="5882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4419" y="3480815"/>
            <a:ext cx="5170932" cy="5318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9160" y="3486911"/>
            <a:ext cx="7292340" cy="4480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99160" y="3486911"/>
            <a:ext cx="7292340" cy="448309"/>
          </a:xfrm>
          <a:prstGeom prst="rect">
            <a:avLst/>
          </a:prstGeom>
          <a:ln w="9144">
            <a:solidFill>
              <a:srgbClr val="C32C2D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90"/>
              </a:spcBef>
            </a:pPr>
            <a:r>
              <a:rPr sz="1500" dirty="0">
                <a:latin typeface="Arial"/>
                <a:cs typeface="Arial"/>
              </a:rPr>
              <a:t>Acceptance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been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made</a:t>
            </a:r>
            <a:r>
              <a:rPr sz="1500" b="1" spc="-4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with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consent</a:t>
            </a:r>
            <a:r>
              <a:rPr sz="1500" b="1" spc="-9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of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25" dirty="0">
                <a:latin typeface="Arial"/>
                <a:cs typeface="Arial"/>
              </a:rPr>
              <a:t>holder,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26948" y="2770632"/>
            <a:ext cx="7754111" cy="6096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72311" y="2810255"/>
            <a:ext cx="7330440" cy="5303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7051" y="2814827"/>
            <a:ext cx="7613904" cy="4480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7051" y="2814827"/>
            <a:ext cx="7614284" cy="448309"/>
          </a:xfrm>
          <a:custGeom>
            <a:avLst/>
            <a:gdLst/>
            <a:ahLst/>
            <a:cxnLst/>
            <a:rect l="l" t="t" r="r" b="b"/>
            <a:pathLst>
              <a:path w="7614284" h="448310">
                <a:moveTo>
                  <a:pt x="0" y="448056"/>
                </a:moveTo>
                <a:lnTo>
                  <a:pt x="7613904" y="448056"/>
                </a:lnTo>
                <a:lnTo>
                  <a:pt x="7613904" y="0"/>
                </a:lnTo>
                <a:lnTo>
                  <a:pt x="0" y="0"/>
                </a:lnTo>
                <a:lnTo>
                  <a:pt x="0" y="448056"/>
                </a:lnTo>
                <a:close/>
              </a:path>
            </a:pathLst>
          </a:custGeom>
          <a:ln w="9144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39748" y="2890265"/>
            <a:ext cx="69970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That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bill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been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noted</a:t>
            </a:r>
            <a:r>
              <a:rPr sz="1500" b="1" spc="-4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or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protested</a:t>
            </a:r>
            <a:r>
              <a:rPr sz="1500" b="1" spc="-10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for </a:t>
            </a:r>
            <a:r>
              <a:rPr sz="1500" b="1" spc="-5" dirty="0">
                <a:latin typeface="Arial"/>
                <a:cs typeface="Arial"/>
              </a:rPr>
              <a:t>non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acceptance</a:t>
            </a:r>
            <a:r>
              <a:rPr sz="1500" b="1" spc="-10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or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better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30" dirty="0">
                <a:latin typeface="Arial"/>
                <a:cs typeface="Arial"/>
              </a:rPr>
              <a:t>security,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5160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55" dirty="0">
                <a:solidFill>
                  <a:srgbClr val="C58D00"/>
                </a:solidFill>
                <a:latin typeface="Times New Roman"/>
                <a:cs typeface="Times New Roman"/>
              </a:rPr>
              <a:t>Acceptance </a:t>
            </a:r>
            <a:r>
              <a:rPr sz="2400" b="1" spc="290" dirty="0">
                <a:solidFill>
                  <a:srgbClr val="C58D00"/>
                </a:solidFill>
                <a:latin typeface="Times New Roman"/>
                <a:cs typeface="Times New Roman"/>
              </a:rPr>
              <a:t>For </a:t>
            </a:r>
            <a:r>
              <a:rPr sz="2400" b="1" spc="360" dirty="0">
                <a:solidFill>
                  <a:srgbClr val="C58D00"/>
                </a:solidFill>
                <a:latin typeface="Times New Roman"/>
                <a:cs typeface="Times New Roman"/>
              </a:rPr>
              <a:t>Honour</a:t>
            </a:r>
            <a:r>
              <a:rPr sz="2400" b="1" spc="-26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 </a:t>
            </a:r>
            <a:r>
              <a:rPr sz="2400" b="1" spc="160" dirty="0">
                <a:solidFill>
                  <a:srgbClr val="C58D00"/>
                </a:solidFill>
                <a:latin typeface="Times New Roman"/>
                <a:cs typeface="Times New Roman"/>
              </a:rPr>
              <a:t>108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" y="751331"/>
            <a:ext cx="8686800" cy="1158240"/>
          </a:xfrm>
          <a:custGeom>
            <a:avLst/>
            <a:gdLst/>
            <a:ahLst/>
            <a:cxnLst/>
            <a:rect l="l" t="t" r="r" b="b"/>
            <a:pathLst>
              <a:path w="8686800" h="1158239">
                <a:moveTo>
                  <a:pt x="8477250" y="0"/>
                </a:moveTo>
                <a:lnTo>
                  <a:pt x="209588" y="0"/>
                </a:lnTo>
                <a:lnTo>
                  <a:pt x="159219" y="5587"/>
                </a:lnTo>
                <a:lnTo>
                  <a:pt x="113271" y="21589"/>
                </a:lnTo>
                <a:lnTo>
                  <a:pt x="73190" y="46481"/>
                </a:lnTo>
                <a:lnTo>
                  <a:pt x="40436" y="78993"/>
                </a:lnTo>
                <a:lnTo>
                  <a:pt x="16471" y="117855"/>
                </a:lnTo>
                <a:lnTo>
                  <a:pt x="2743" y="161670"/>
                </a:lnTo>
                <a:lnTo>
                  <a:pt x="0" y="193039"/>
                </a:lnTo>
                <a:lnTo>
                  <a:pt x="0" y="965200"/>
                </a:lnTo>
                <a:lnTo>
                  <a:pt x="10680" y="1026159"/>
                </a:lnTo>
                <a:lnTo>
                  <a:pt x="31394" y="1066927"/>
                </a:lnTo>
                <a:lnTo>
                  <a:pt x="61379" y="1101725"/>
                </a:lnTo>
                <a:lnTo>
                  <a:pt x="99187" y="1129283"/>
                </a:lnTo>
                <a:lnTo>
                  <a:pt x="143344" y="1148460"/>
                </a:lnTo>
                <a:lnTo>
                  <a:pt x="192392" y="1157604"/>
                </a:lnTo>
                <a:lnTo>
                  <a:pt x="209588" y="1158239"/>
                </a:lnTo>
                <a:lnTo>
                  <a:pt x="8477250" y="1158239"/>
                </a:lnTo>
                <a:lnTo>
                  <a:pt x="8527542" y="1152652"/>
                </a:lnTo>
                <a:lnTo>
                  <a:pt x="8573516" y="1136650"/>
                </a:lnTo>
                <a:lnTo>
                  <a:pt x="8613648" y="1111757"/>
                </a:lnTo>
                <a:lnTo>
                  <a:pt x="8646414" y="1079245"/>
                </a:lnTo>
                <a:lnTo>
                  <a:pt x="8670290" y="1040383"/>
                </a:lnTo>
                <a:lnTo>
                  <a:pt x="8684006" y="996441"/>
                </a:lnTo>
                <a:lnTo>
                  <a:pt x="8686800" y="965200"/>
                </a:lnTo>
                <a:lnTo>
                  <a:pt x="8686800" y="193039"/>
                </a:lnTo>
                <a:lnTo>
                  <a:pt x="8680704" y="146684"/>
                </a:lnTo>
                <a:lnTo>
                  <a:pt x="8663432" y="104266"/>
                </a:lnTo>
                <a:lnTo>
                  <a:pt x="8636381" y="67437"/>
                </a:lnTo>
                <a:lnTo>
                  <a:pt x="8600948" y="37210"/>
                </a:lnTo>
                <a:lnTo>
                  <a:pt x="8558784" y="15112"/>
                </a:lnTo>
                <a:lnTo>
                  <a:pt x="8511159" y="2539"/>
                </a:lnTo>
                <a:lnTo>
                  <a:pt x="8477250" y="0"/>
                </a:lnTo>
                <a:close/>
              </a:path>
            </a:pathLst>
          </a:custGeom>
          <a:solidFill>
            <a:srgbClr val="79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273" y="752094"/>
            <a:ext cx="8266430" cy="0"/>
          </a:xfrm>
          <a:custGeom>
            <a:avLst/>
            <a:gdLst/>
            <a:ahLst/>
            <a:cxnLst/>
            <a:rect l="l" t="t" r="r" b="b"/>
            <a:pathLst>
              <a:path w="8266430">
                <a:moveTo>
                  <a:pt x="0" y="0"/>
                </a:moveTo>
                <a:lnTo>
                  <a:pt x="8266176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8273" y="1910333"/>
            <a:ext cx="8266430" cy="0"/>
          </a:xfrm>
          <a:custGeom>
            <a:avLst/>
            <a:gdLst/>
            <a:ahLst/>
            <a:cxnLst/>
            <a:rect l="l" t="t" r="r" b="b"/>
            <a:pathLst>
              <a:path w="8266430">
                <a:moveTo>
                  <a:pt x="8266176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962" y="944117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772668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8267" y="822451"/>
            <a:ext cx="8609965" cy="17024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74650" marR="5080" indent="13970">
              <a:lnSpc>
                <a:spcPct val="86400"/>
              </a:lnSpc>
              <a:spcBef>
                <a:spcPts val="380"/>
              </a:spcBef>
              <a:tabLst>
                <a:tab pos="2760345" algn="l"/>
                <a:tab pos="3971925" algn="l"/>
                <a:tab pos="3997325" algn="l"/>
                <a:tab pos="5861685" algn="l"/>
                <a:tab pos="6097905" algn="l"/>
                <a:tab pos="7334884" algn="l"/>
              </a:tabLst>
            </a:pPr>
            <a:r>
              <a:rPr sz="1700" spc="-5" dirty="0">
                <a:latin typeface="Arial"/>
                <a:cs typeface="Arial"/>
              </a:rPr>
              <a:t>Acceptance </a:t>
            </a:r>
            <a:r>
              <a:rPr sz="1700" spc="-10" dirty="0">
                <a:latin typeface="Arial"/>
                <a:cs typeface="Arial"/>
              </a:rPr>
              <a:t>for honour</a:t>
            </a:r>
            <a:r>
              <a:rPr sz="1700" spc="1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means</a:t>
            </a:r>
            <a:r>
              <a:rPr sz="1700" spc="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	</a:t>
            </a:r>
            <a:r>
              <a:rPr sz="1700" spc="-5" dirty="0">
                <a:latin typeface="Arial"/>
                <a:cs typeface="Arial"/>
              </a:rPr>
              <a:t>acceptance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given	</a:t>
            </a:r>
            <a:r>
              <a:rPr sz="1700" spc="-5" dirty="0">
                <a:latin typeface="Arial"/>
                <a:cs typeface="Arial"/>
              </a:rPr>
              <a:t>by </a:t>
            </a:r>
            <a:r>
              <a:rPr sz="1700" b="1" dirty="0">
                <a:latin typeface="Arial"/>
                <a:cs typeface="Arial"/>
              </a:rPr>
              <a:t>some </a:t>
            </a:r>
            <a:r>
              <a:rPr sz="1700" b="1" spc="-5" dirty="0">
                <a:latin typeface="Arial"/>
                <a:cs typeface="Arial"/>
              </a:rPr>
              <a:t>stranger </a:t>
            </a:r>
            <a:r>
              <a:rPr sz="1700" spc="-10" dirty="0">
                <a:latin typeface="Arial"/>
                <a:cs typeface="Arial"/>
              </a:rPr>
              <a:t>when </a:t>
            </a:r>
            <a:r>
              <a:rPr sz="1700" spc="-15" dirty="0">
                <a:latin typeface="Arial"/>
                <a:cs typeface="Arial"/>
              </a:rPr>
              <a:t>the  </a:t>
            </a:r>
            <a:r>
              <a:rPr sz="1700" b="1" spc="-10" dirty="0">
                <a:latin typeface="Arial"/>
                <a:cs typeface="Arial"/>
              </a:rPr>
              <a:t>original </a:t>
            </a:r>
            <a:r>
              <a:rPr sz="1700" b="1" dirty="0">
                <a:latin typeface="Arial"/>
                <a:cs typeface="Arial"/>
              </a:rPr>
              <a:t>drawee </a:t>
            </a:r>
            <a:r>
              <a:rPr sz="1700" b="1" spc="-5" dirty="0">
                <a:latin typeface="Arial"/>
                <a:cs typeface="Arial"/>
              </a:rPr>
              <a:t>refuses to accept or </a:t>
            </a:r>
            <a:r>
              <a:rPr sz="1700" spc="-5" dirty="0">
                <a:latin typeface="Arial"/>
                <a:cs typeface="Arial"/>
              </a:rPr>
              <a:t>to give </a:t>
            </a:r>
            <a:r>
              <a:rPr sz="1700" b="1" spc="-10" dirty="0">
                <a:latin typeface="Arial"/>
                <a:cs typeface="Arial"/>
              </a:rPr>
              <a:t>better </a:t>
            </a:r>
            <a:r>
              <a:rPr sz="1700" b="1" spc="-5" dirty="0">
                <a:latin typeface="Arial"/>
                <a:cs typeface="Arial"/>
              </a:rPr>
              <a:t>security </a:t>
            </a:r>
            <a:r>
              <a:rPr sz="1700" b="1" spc="5" dirty="0">
                <a:latin typeface="Arial"/>
                <a:cs typeface="Arial"/>
              </a:rPr>
              <a:t>when </a:t>
            </a:r>
            <a:r>
              <a:rPr sz="1700" spc="-10" dirty="0">
                <a:latin typeface="Arial"/>
                <a:cs typeface="Arial"/>
              </a:rPr>
              <a:t>demanded by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-50" dirty="0">
                <a:latin typeface="Arial"/>
                <a:cs typeface="Arial"/>
              </a:rPr>
              <a:t>notary. </a:t>
            </a:r>
            <a:r>
              <a:rPr sz="1700" spc="-5" dirty="0">
                <a:latin typeface="Arial"/>
                <a:cs typeface="Arial"/>
              </a:rPr>
              <a:t>The stranger may accept </a:t>
            </a:r>
            <a:r>
              <a:rPr sz="1700" spc="-10" dirty="0">
                <a:latin typeface="Arial"/>
                <a:cs typeface="Arial"/>
              </a:rPr>
              <a:t>the </a:t>
            </a:r>
            <a:r>
              <a:rPr sz="1700" b="1" spc="-10" dirty="0">
                <a:latin typeface="Arial"/>
                <a:cs typeface="Arial"/>
              </a:rPr>
              <a:t>bill </a:t>
            </a:r>
            <a:r>
              <a:rPr sz="1700" b="1" spc="-5" dirty="0">
                <a:latin typeface="Arial"/>
                <a:cs typeface="Arial"/>
              </a:rPr>
              <a:t>of the </a:t>
            </a:r>
            <a:r>
              <a:rPr sz="1700" b="1" spc="-10" dirty="0">
                <a:latin typeface="Arial"/>
                <a:cs typeface="Arial"/>
              </a:rPr>
              <a:t>honour </a:t>
            </a:r>
            <a:r>
              <a:rPr sz="1700" b="1" spc="-5" dirty="0">
                <a:latin typeface="Arial"/>
                <a:cs typeface="Arial"/>
              </a:rPr>
              <a:t>of </a:t>
            </a:r>
            <a:r>
              <a:rPr sz="1700" b="1" spc="-10" dirty="0">
                <a:latin typeface="Arial"/>
                <a:cs typeface="Arial"/>
              </a:rPr>
              <a:t>any </a:t>
            </a:r>
            <a:r>
              <a:rPr sz="1700" b="1" spc="-5" dirty="0">
                <a:latin typeface="Arial"/>
                <a:cs typeface="Arial"/>
              </a:rPr>
              <a:t>party </a:t>
            </a:r>
            <a:r>
              <a:rPr sz="1700" spc="-10" dirty="0">
                <a:latin typeface="Arial"/>
                <a:cs typeface="Arial"/>
              </a:rPr>
              <a:t>already </a:t>
            </a:r>
            <a:r>
              <a:rPr sz="1700" spc="-5" dirty="0">
                <a:latin typeface="Arial"/>
                <a:cs typeface="Arial"/>
              </a:rPr>
              <a:t>liable  </a:t>
            </a:r>
            <a:r>
              <a:rPr sz="1700" spc="-10" dirty="0">
                <a:latin typeface="Arial"/>
                <a:cs typeface="Arial"/>
              </a:rPr>
              <a:t>thereto.</a:t>
            </a:r>
            <a:r>
              <a:rPr sz="1700" spc="6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Such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stranger	</a:t>
            </a:r>
            <a:r>
              <a:rPr sz="1700" dirty="0">
                <a:latin typeface="Arial"/>
                <a:cs typeface="Arial"/>
              </a:rPr>
              <a:t>is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called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an		acceptor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for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honour	</a:t>
            </a:r>
            <a:r>
              <a:rPr sz="1700" spc="-10" dirty="0">
                <a:latin typeface="Arial"/>
                <a:cs typeface="Arial"/>
              </a:rPr>
              <a:t>or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acceptor	supra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protest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i="1" spc="235" dirty="0">
                <a:solidFill>
                  <a:srgbClr val="C58D00"/>
                </a:solidFill>
                <a:latin typeface="Times New Roman"/>
                <a:cs typeface="Times New Roman"/>
              </a:rPr>
              <a:t>Conditions-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6" name="object 36"/>
          <p:cNvSpPr txBox="1"/>
          <p:nvPr/>
        </p:nvSpPr>
        <p:spPr>
          <a:xfrm>
            <a:off x="78739" y="5978144"/>
            <a:ext cx="8862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party </a:t>
            </a:r>
            <a:r>
              <a:rPr sz="1800" spc="-15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accept the bill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honour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be liable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pay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amount </a:t>
            </a:r>
            <a:r>
              <a:rPr sz="1800" dirty="0">
                <a:latin typeface="Arial"/>
                <a:cs typeface="Arial"/>
              </a:rPr>
              <a:t>if the </a:t>
            </a:r>
            <a:r>
              <a:rPr sz="1800" spc="-5" dirty="0">
                <a:latin typeface="Arial"/>
                <a:cs typeface="Arial"/>
              </a:rPr>
              <a:t>person on  </a:t>
            </a:r>
            <a:r>
              <a:rPr sz="1800" spc="-15" dirty="0">
                <a:latin typeface="Arial"/>
                <a:cs typeface="Arial"/>
              </a:rPr>
              <a:t>whose </a:t>
            </a:r>
            <a:r>
              <a:rPr sz="1800" spc="-5" dirty="0">
                <a:latin typeface="Arial"/>
                <a:cs typeface="Arial"/>
              </a:rPr>
              <a:t>behalf he accepts the bill and 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can recover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same </a:t>
            </a:r>
            <a:r>
              <a:rPr sz="1800" dirty="0">
                <a:latin typeface="Arial"/>
                <a:cs typeface="Arial"/>
              </a:rPr>
              <a:t>form </a:t>
            </a:r>
            <a:r>
              <a:rPr sz="1800" spc="-5" dirty="0">
                <a:latin typeface="Arial"/>
                <a:cs typeface="Arial"/>
              </a:rPr>
              <a:t>that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party.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756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430" dirty="0">
                <a:solidFill>
                  <a:srgbClr val="C58D00"/>
                </a:solidFill>
                <a:latin typeface="Times New Roman"/>
                <a:cs typeface="Times New Roman"/>
              </a:rPr>
              <a:t>Payment </a:t>
            </a:r>
            <a:r>
              <a:rPr sz="2400" b="1" spc="290" dirty="0">
                <a:solidFill>
                  <a:srgbClr val="C58D00"/>
                </a:solidFill>
                <a:latin typeface="Times New Roman"/>
                <a:cs typeface="Times New Roman"/>
              </a:rPr>
              <a:t>For </a:t>
            </a:r>
            <a:r>
              <a:rPr sz="2400" b="1" spc="355" dirty="0">
                <a:solidFill>
                  <a:srgbClr val="C58D00"/>
                </a:solidFill>
                <a:latin typeface="Times New Roman"/>
                <a:cs typeface="Times New Roman"/>
              </a:rPr>
              <a:t>Honour</a:t>
            </a:r>
            <a:r>
              <a:rPr sz="2400" b="1" spc="-2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 </a:t>
            </a:r>
            <a:r>
              <a:rPr sz="2400" b="1" spc="160" dirty="0">
                <a:solidFill>
                  <a:srgbClr val="C58D00"/>
                </a:solidFill>
                <a:latin typeface="Times New Roman"/>
                <a:cs typeface="Times New Roman"/>
              </a:rPr>
              <a:t>108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552068"/>
            <a:ext cx="8989060" cy="2243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marR="6985" algn="just">
              <a:lnSpc>
                <a:spcPct val="1111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Just </a:t>
            </a:r>
            <a:r>
              <a:rPr sz="1800" spc="-5" dirty="0">
                <a:latin typeface="Arial"/>
                <a:cs typeface="Arial"/>
              </a:rPr>
              <a:t>as a bill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be accepted for the honour </a:t>
            </a:r>
            <a:r>
              <a:rPr sz="1800" spc="-5" dirty="0">
                <a:latin typeface="Arial"/>
                <a:cs typeface="Arial"/>
              </a:rPr>
              <a:t>of a party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bill, it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also be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paid 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for the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honour of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 party </a:t>
            </a:r>
            <a:r>
              <a:rPr sz="1800" spc="-5" dirty="0">
                <a:latin typeface="Arial"/>
                <a:cs typeface="Arial"/>
              </a:rPr>
              <a:t>liable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pay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bill. </a:t>
            </a:r>
            <a:r>
              <a:rPr sz="1800" dirty="0">
                <a:latin typeface="Arial"/>
                <a:cs typeface="Arial"/>
              </a:rPr>
              <a:t>After </a:t>
            </a:r>
            <a:r>
              <a:rPr sz="1800" spc="-5" dirty="0">
                <a:latin typeface="Arial"/>
                <a:cs typeface="Arial"/>
              </a:rPr>
              <a:t>payments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he can recover </a:t>
            </a:r>
            <a:r>
              <a:rPr sz="1800" dirty="0">
                <a:latin typeface="Arial"/>
                <a:cs typeface="Arial"/>
              </a:rPr>
              <a:t>from  </a:t>
            </a:r>
            <a:r>
              <a:rPr sz="1800" spc="-5" dirty="0">
                <a:latin typeface="Arial"/>
                <a:cs typeface="Arial"/>
              </a:rPr>
              <a:t>that person or any party prior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him.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400" b="1" i="1" spc="350" dirty="0">
                <a:solidFill>
                  <a:srgbClr val="C58D00"/>
                </a:solidFill>
                <a:latin typeface="Times New Roman"/>
                <a:cs typeface="Times New Roman"/>
              </a:rPr>
              <a:t>Notice </a:t>
            </a:r>
            <a:r>
              <a:rPr sz="2400" b="1" i="1" spc="195" dirty="0">
                <a:solidFill>
                  <a:srgbClr val="C58D00"/>
                </a:solidFill>
                <a:latin typeface="Times New Roman"/>
                <a:cs typeface="Times New Roman"/>
              </a:rPr>
              <a:t>OF </a:t>
            </a:r>
            <a:r>
              <a:rPr sz="2400" b="1" i="1" spc="310" dirty="0">
                <a:solidFill>
                  <a:srgbClr val="C58D00"/>
                </a:solidFill>
                <a:latin typeface="Times New Roman"/>
                <a:cs typeface="Times New Roman"/>
              </a:rPr>
              <a:t>Dishonour </a:t>
            </a:r>
            <a:r>
              <a:rPr sz="2400" b="1" i="1" spc="180" dirty="0">
                <a:solidFill>
                  <a:srgbClr val="C58D00"/>
                </a:solidFill>
                <a:latin typeface="Times New Roman"/>
                <a:cs typeface="Times New Roman"/>
              </a:rPr>
              <a:t>Sec</a:t>
            </a:r>
            <a:r>
              <a:rPr sz="2400" b="1" i="1" spc="-1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i="1" spc="190" dirty="0">
                <a:solidFill>
                  <a:srgbClr val="C58D00"/>
                </a:solidFill>
                <a:latin typeface="Times New Roman"/>
                <a:cs typeface="Times New Roman"/>
              </a:rPr>
              <a:t>93</a:t>
            </a: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305"/>
              </a:spcBef>
            </a:pPr>
            <a:r>
              <a:rPr sz="1800" b="1" spc="5" dirty="0">
                <a:latin typeface="Arial"/>
                <a:cs typeface="Arial"/>
              </a:rPr>
              <a:t>Notice Of </a:t>
            </a:r>
            <a:r>
              <a:rPr sz="1800" b="1" dirty="0">
                <a:latin typeface="Arial"/>
                <a:cs typeface="Arial"/>
              </a:rPr>
              <a:t>Dishonour need to </a:t>
            </a:r>
            <a:r>
              <a:rPr sz="1800" b="1" spc="5" dirty="0">
                <a:latin typeface="Arial"/>
                <a:cs typeface="Arial"/>
              </a:rPr>
              <a:t>be </a:t>
            </a:r>
            <a:r>
              <a:rPr sz="1800" b="1" dirty="0">
                <a:latin typeface="Arial"/>
                <a:cs typeface="Arial"/>
              </a:rPr>
              <a:t>given </a:t>
            </a:r>
            <a:r>
              <a:rPr sz="1800" b="1" spc="5" dirty="0">
                <a:latin typeface="Arial"/>
                <a:cs typeface="Arial"/>
              </a:rPr>
              <a:t>by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20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holder</a:t>
            </a:r>
            <a:r>
              <a:rPr sz="20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or </a:t>
            </a:r>
            <a:r>
              <a:rPr sz="2000" b="1"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any </a:t>
            </a:r>
            <a:r>
              <a:rPr sz="20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of </a:t>
            </a:r>
            <a:r>
              <a:rPr sz="2000" b="1"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the </a:t>
            </a:r>
            <a:r>
              <a:rPr sz="20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parties </a:t>
            </a:r>
            <a:r>
              <a:rPr sz="1800" b="1" spc="5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the  instrument. </a:t>
            </a:r>
            <a:r>
              <a:rPr sz="1800" b="1" spc="-35" dirty="0">
                <a:latin typeface="Arial"/>
                <a:cs typeface="Arial"/>
              </a:rPr>
              <a:t>Any </a:t>
            </a:r>
            <a:r>
              <a:rPr sz="1800" b="1" dirty="0">
                <a:latin typeface="Arial"/>
                <a:cs typeface="Arial"/>
              </a:rPr>
              <a:t>party </a:t>
            </a:r>
            <a:r>
              <a:rPr sz="1800" b="1" spc="-10" dirty="0">
                <a:latin typeface="Arial"/>
                <a:cs typeface="Arial"/>
              </a:rPr>
              <a:t>receiving </a:t>
            </a:r>
            <a:r>
              <a:rPr sz="1800" b="1" spc="-5" dirty="0">
                <a:latin typeface="Arial"/>
                <a:cs typeface="Arial"/>
              </a:rPr>
              <a:t>notice 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must also transmit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same </a:t>
            </a:r>
            <a:r>
              <a:rPr sz="1800" b="1" spc="5" dirty="0">
                <a:latin typeface="Arial"/>
                <a:cs typeface="Arial"/>
              </a:rPr>
              <a:t>to </a:t>
            </a:r>
            <a:r>
              <a:rPr sz="1800" b="1" spc="-10" dirty="0">
                <a:latin typeface="Arial"/>
                <a:cs typeface="Arial"/>
              </a:rPr>
              <a:t>all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prior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2795142"/>
            <a:ext cx="838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parties.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2880" y="2769235"/>
            <a:ext cx="69316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11605" algn="l"/>
                <a:tab pos="1880870" algn="l"/>
                <a:tab pos="2492375" algn="l"/>
                <a:tab pos="3059430" algn="l"/>
                <a:tab pos="3669029" algn="l"/>
                <a:tab pos="4278630" algn="l"/>
                <a:tab pos="5028565" algn="l"/>
                <a:tab pos="5842000" algn="l"/>
                <a:tab pos="6169025" algn="l"/>
              </a:tabLst>
            </a:pPr>
            <a:r>
              <a:rPr sz="2000" b="1" spc="-15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the</a:t>
            </a:r>
            <a:r>
              <a:rPr sz="2000" b="1" spc="-45" dirty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b="1" spc="45" dirty="0">
                <a:solidFill>
                  <a:srgbClr val="FFC000"/>
                </a:solidFill>
                <a:latin typeface="Arial"/>
                <a:cs typeface="Arial"/>
              </a:rPr>
              <a:t>w</a:t>
            </a:r>
            <a:r>
              <a:rPr sz="2000" b="1" spc="-2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10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e	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e	</a:t>
            </a:r>
            <a:r>
              <a:rPr sz="2000" b="1" spc="-10" dirty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an	n</a:t>
            </a:r>
            <a:r>
              <a:rPr sz="2000" b="1" spc="-15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t	s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e	a</a:t>
            </a:r>
            <a:r>
              <a:rPr sz="2000" b="1" spc="1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y	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b="1" spc="-2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r	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ar</a:t>
            </a:r>
            <a:r>
              <a:rPr sz="2000" b="1" spc="1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b="1" spc="-420" dirty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,	</a:t>
            </a:r>
            <a:r>
              <a:rPr sz="2000" b="1" spc="-2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f	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b="1" spc="1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b="1" spc="-2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31302" y="2795142"/>
            <a:ext cx="935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5785" algn="l"/>
              </a:tabLst>
            </a:pP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	not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051" y="3395471"/>
            <a:ext cx="5062728" cy="326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723" y="3860291"/>
            <a:ext cx="4998720" cy="3611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204" y="4328159"/>
            <a:ext cx="4968240" cy="3246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204" y="4797552"/>
            <a:ext cx="4968240" cy="3596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8204" y="5263896"/>
            <a:ext cx="4968240" cy="3261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204" y="5731764"/>
            <a:ext cx="4968240" cy="2895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237732"/>
            <a:ext cx="5062728" cy="3246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91071" y="3066870"/>
            <a:ext cx="4128135" cy="156400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pc="-5" dirty="0"/>
              <a:t>transmitted.</a:t>
            </a:r>
          </a:p>
          <a:p>
            <a:pPr marL="207645">
              <a:lnSpc>
                <a:spcPct val="100000"/>
              </a:lnSpc>
              <a:spcBef>
                <a:spcPts val="270"/>
              </a:spcBef>
            </a:pPr>
            <a:r>
              <a:rPr sz="1700" b="0" spc="-5" dirty="0">
                <a:latin typeface="Arial"/>
                <a:cs typeface="Arial"/>
              </a:rPr>
              <a:t>Dispensed with </a:t>
            </a:r>
            <a:r>
              <a:rPr sz="1700" b="0" spc="-10" dirty="0">
                <a:latin typeface="Arial"/>
                <a:cs typeface="Arial"/>
              </a:rPr>
              <a:t>by an </a:t>
            </a:r>
            <a:r>
              <a:rPr sz="1700" spc="-10" dirty="0"/>
              <a:t>express</a:t>
            </a:r>
            <a:r>
              <a:rPr sz="1700" spc="114" dirty="0"/>
              <a:t> </a:t>
            </a:r>
            <a:r>
              <a:rPr sz="1700" spc="-20" dirty="0"/>
              <a:t>waiver</a:t>
            </a:r>
            <a:r>
              <a:rPr sz="1700" b="0" spc="-20" dirty="0">
                <a:latin typeface="Arial"/>
                <a:cs typeface="Arial"/>
              </a:rPr>
              <a:t>,</a:t>
            </a:r>
            <a:endParaRPr sz="1700" dirty="0">
              <a:latin typeface="Arial"/>
              <a:cs typeface="Arial"/>
            </a:endParaRPr>
          </a:p>
          <a:p>
            <a:pPr marL="252095">
              <a:lnSpc>
                <a:spcPct val="100000"/>
              </a:lnSpc>
              <a:spcBef>
                <a:spcPts val="1650"/>
              </a:spcBef>
            </a:pPr>
            <a:r>
              <a:rPr sz="1700" b="0" spc="-5" dirty="0">
                <a:latin typeface="Arial"/>
                <a:cs typeface="Arial"/>
              </a:rPr>
              <a:t>Party charged </a:t>
            </a:r>
            <a:r>
              <a:rPr sz="1700" b="0" spc="-10" dirty="0">
                <a:latin typeface="Arial"/>
                <a:cs typeface="Arial"/>
              </a:rPr>
              <a:t>would not </a:t>
            </a:r>
            <a:r>
              <a:rPr sz="1700" spc="-5" dirty="0"/>
              <a:t>suffer</a:t>
            </a:r>
            <a:r>
              <a:rPr sz="1700" spc="65" dirty="0"/>
              <a:t> </a:t>
            </a:r>
            <a:r>
              <a:rPr sz="1700" spc="-10" dirty="0"/>
              <a:t>damage</a:t>
            </a:r>
            <a:endParaRPr sz="1700" dirty="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  <a:spcBef>
                <a:spcPts val="1630"/>
              </a:spcBef>
            </a:pPr>
            <a:r>
              <a:rPr sz="1700" b="0" spc="-5" dirty="0">
                <a:latin typeface="Arial"/>
                <a:cs typeface="Arial"/>
              </a:rPr>
              <a:t>Party </a:t>
            </a:r>
            <a:r>
              <a:rPr sz="1700" b="0" spc="-10" dirty="0">
                <a:latin typeface="Arial"/>
                <a:cs typeface="Arial"/>
              </a:rPr>
              <a:t>not found </a:t>
            </a:r>
            <a:r>
              <a:rPr sz="1700" spc="-10" dirty="0"/>
              <a:t>after </a:t>
            </a:r>
            <a:r>
              <a:rPr sz="1700" spc="-5" dirty="0"/>
              <a:t>due</a:t>
            </a:r>
            <a:r>
              <a:rPr sz="1700" spc="140" dirty="0"/>
              <a:t> </a:t>
            </a:r>
            <a:r>
              <a:rPr sz="1700" spc="-5" dirty="0"/>
              <a:t>search</a:t>
            </a:r>
            <a:r>
              <a:rPr sz="1700" b="0" spc="-5" dirty="0">
                <a:latin typeface="Arial"/>
                <a:cs typeface="Arial"/>
              </a:rPr>
              <a:t>,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792" y="4787265"/>
            <a:ext cx="259905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0" dirty="0">
                <a:latin typeface="Arial"/>
                <a:cs typeface="Arial"/>
              </a:rPr>
              <a:t>When </a:t>
            </a:r>
            <a:r>
              <a:rPr sz="1700" b="1" dirty="0">
                <a:latin typeface="Arial"/>
                <a:cs typeface="Arial"/>
              </a:rPr>
              <a:t>drawer </a:t>
            </a:r>
            <a:r>
              <a:rPr sz="1700" b="1" spc="-5" dirty="0">
                <a:latin typeface="Arial"/>
                <a:cs typeface="Arial"/>
              </a:rPr>
              <a:t>is</a:t>
            </a:r>
            <a:r>
              <a:rPr sz="1700" b="1" spc="-110" dirty="0">
                <a:latin typeface="Arial"/>
                <a:cs typeface="Arial"/>
              </a:rPr>
              <a:t> </a:t>
            </a:r>
            <a:r>
              <a:rPr sz="1700" b="1" spc="-15" dirty="0">
                <a:latin typeface="Arial"/>
                <a:cs typeface="Arial"/>
              </a:rPr>
              <a:t>accepter</a:t>
            </a:r>
            <a:r>
              <a:rPr sz="1700" spc="-15" dirty="0">
                <a:latin typeface="Arial"/>
                <a:cs typeface="Arial"/>
              </a:rPr>
              <a:t>,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4116" y="5255767"/>
            <a:ext cx="4359910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latin typeface="Arial"/>
                <a:cs typeface="Arial"/>
              </a:rPr>
              <a:t>Accidental</a:t>
            </a:r>
            <a:r>
              <a:rPr sz="1700" b="1" spc="5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omission</a:t>
            </a:r>
            <a:r>
              <a:rPr sz="1700" spc="-5" dirty="0">
                <a:latin typeface="Arial"/>
                <a:cs typeface="Arial"/>
              </a:rPr>
              <a:t>,</a:t>
            </a:r>
            <a:endParaRPr sz="1700">
              <a:latin typeface="Arial"/>
              <a:cs typeface="Arial"/>
            </a:endParaRPr>
          </a:p>
          <a:p>
            <a:pPr marL="12700" marR="5080" indent="74295">
              <a:lnSpc>
                <a:spcPts val="3690"/>
              </a:lnSpc>
              <a:spcBef>
                <a:spcPts val="385"/>
              </a:spcBef>
            </a:pPr>
            <a:r>
              <a:rPr sz="1700" spc="-5" dirty="0">
                <a:latin typeface="Arial"/>
                <a:cs typeface="Arial"/>
              </a:rPr>
              <a:t>In </a:t>
            </a:r>
            <a:r>
              <a:rPr sz="1700" spc="-10" dirty="0"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case </a:t>
            </a:r>
            <a:r>
              <a:rPr sz="1700" spc="-10" dirty="0">
                <a:latin typeface="Arial"/>
                <a:cs typeface="Arial"/>
              </a:rPr>
              <a:t>of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b="1" spc="-5" dirty="0">
                <a:latin typeface="Arial"/>
                <a:cs typeface="Arial"/>
              </a:rPr>
              <a:t>PN </a:t>
            </a:r>
            <a:r>
              <a:rPr sz="1700" b="1" spc="5" dirty="0">
                <a:latin typeface="Arial"/>
                <a:cs typeface="Arial"/>
              </a:rPr>
              <a:t>which </a:t>
            </a:r>
            <a:r>
              <a:rPr sz="1700" b="1" spc="-5" dirty="0">
                <a:latin typeface="Arial"/>
                <a:cs typeface="Arial"/>
              </a:rPr>
              <a:t>is not </a:t>
            </a:r>
            <a:r>
              <a:rPr sz="1700" spc="-10" dirty="0">
                <a:latin typeface="Arial"/>
                <a:cs typeface="Arial"/>
              </a:rPr>
              <a:t>negotiable,  </a:t>
            </a:r>
            <a:r>
              <a:rPr sz="1700" spc="-5" dirty="0">
                <a:latin typeface="Arial"/>
                <a:cs typeface="Arial"/>
              </a:rPr>
              <a:t>Party promises </a:t>
            </a:r>
            <a:r>
              <a:rPr sz="1700" b="1" spc="-5" dirty="0">
                <a:latin typeface="Arial"/>
                <a:cs typeface="Arial"/>
              </a:rPr>
              <a:t>to </a:t>
            </a:r>
            <a:r>
              <a:rPr sz="1700" b="1" spc="-10" dirty="0">
                <a:latin typeface="Arial"/>
                <a:cs typeface="Arial"/>
              </a:rPr>
              <a:t>pay</a:t>
            </a:r>
            <a:r>
              <a:rPr sz="1700" b="1" spc="45" dirty="0">
                <a:latin typeface="Arial"/>
                <a:cs typeface="Arial"/>
              </a:rPr>
              <a:t> </a:t>
            </a:r>
            <a:r>
              <a:rPr sz="1700" b="1" spc="-25" dirty="0">
                <a:latin typeface="Arial"/>
                <a:cs typeface="Arial"/>
              </a:rPr>
              <a:t>unconditionally.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10021" y="3861053"/>
            <a:ext cx="3383279" cy="2161540"/>
          </a:xfrm>
          <a:custGeom>
            <a:avLst/>
            <a:gdLst/>
            <a:ahLst/>
            <a:cxnLst/>
            <a:rect l="l" t="t" r="r" b="b"/>
            <a:pathLst>
              <a:path w="3383279" h="2161540">
                <a:moveTo>
                  <a:pt x="1080516" y="0"/>
                </a:moveTo>
                <a:lnTo>
                  <a:pt x="0" y="1080516"/>
                </a:lnTo>
                <a:lnTo>
                  <a:pt x="1080516" y="2161032"/>
                </a:lnTo>
                <a:lnTo>
                  <a:pt x="1080516" y="1620774"/>
                </a:lnTo>
                <a:lnTo>
                  <a:pt x="3383279" y="1620774"/>
                </a:lnTo>
                <a:lnTo>
                  <a:pt x="3383279" y="540258"/>
                </a:lnTo>
                <a:lnTo>
                  <a:pt x="1080516" y="540258"/>
                </a:lnTo>
                <a:lnTo>
                  <a:pt x="1080516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10021" y="3861053"/>
            <a:ext cx="3383279" cy="2161540"/>
          </a:xfrm>
          <a:custGeom>
            <a:avLst/>
            <a:gdLst/>
            <a:ahLst/>
            <a:cxnLst/>
            <a:rect l="l" t="t" r="r" b="b"/>
            <a:pathLst>
              <a:path w="3383279" h="2161540">
                <a:moveTo>
                  <a:pt x="0" y="1080516"/>
                </a:moveTo>
                <a:lnTo>
                  <a:pt x="1080516" y="0"/>
                </a:lnTo>
                <a:lnTo>
                  <a:pt x="1080516" y="540258"/>
                </a:lnTo>
                <a:lnTo>
                  <a:pt x="3383279" y="540258"/>
                </a:lnTo>
                <a:lnTo>
                  <a:pt x="3383279" y="1620774"/>
                </a:lnTo>
                <a:lnTo>
                  <a:pt x="1080516" y="1620774"/>
                </a:lnTo>
                <a:lnTo>
                  <a:pt x="1080516" y="2161032"/>
                </a:lnTo>
                <a:lnTo>
                  <a:pt x="0" y="1080516"/>
                </a:lnTo>
                <a:close/>
              </a:path>
            </a:pathLst>
          </a:custGeom>
          <a:ln w="25908">
            <a:solidFill>
              <a:srgbClr val="256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128384" y="4645914"/>
            <a:ext cx="2576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Trebuchet MS"/>
                <a:cs typeface="Trebuchet MS"/>
              </a:rPr>
              <a:t>Cases </a:t>
            </a:r>
            <a:r>
              <a:rPr sz="1800" spc="-85" dirty="0">
                <a:solidFill>
                  <a:srgbClr val="FFFFFF"/>
                </a:solidFill>
                <a:latin typeface="Trebuchet MS"/>
                <a:cs typeface="Trebuchet MS"/>
              </a:rPr>
              <a:t>where </a:t>
            </a:r>
            <a:r>
              <a:rPr sz="1800" spc="-30" dirty="0">
                <a:solidFill>
                  <a:srgbClr val="FFFFFF"/>
                </a:solidFill>
                <a:latin typeface="Trebuchet MS"/>
                <a:cs typeface="Trebuchet MS"/>
              </a:rPr>
              <a:t>Notice </a:t>
            </a: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for  </a:t>
            </a:r>
            <a:r>
              <a:rPr sz="1800" spc="-15" dirty="0">
                <a:solidFill>
                  <a:srgbClr val="FFFFFF"/>
                </a:solidFill>
                <a:latin typeface="Trebuchet MS"/>
                <a:cs typeface="Trebuchet MS"/>
              </a:rPr>
              <a:t>Dishonour 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1800" spc="-60" dirty="0">
                <a:solidFill>
                  <a:srgbClr val="FFFFFF"/>
                </a:solidFill>
                <a:latin typeface="Trebuchet MS"/>
                <a:cs typeface="Trebuchet MS"/>
              </a:rPr>
              <a:t>not</a:t>
            </a:r>
            <a:r>
              <a:rPr sz="18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FFFFFF"/>
                </a:solidFill>
                <a:latin typeface="Trebuchet MS"/>
                <a:cs typeface="Trebuchet MS"/>
              </a:rPr>
              <a:t>Required-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744839" y="6551583"/>
            <a:ext cx="1962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B5A787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489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50" dirty="0">
                <a:solidFill>
                  <a:srgbClr val="C58D00"/>
                </a:solidFill>
                <a:latin typeface="Times New Roman"/>
                <a:cs typeface="Times New Roman"/>
              </a:rPr>
              <a:t>Notice </a:t>
            </a:r>
            <a:r>
              <a:rPr sz="2400" b="1" spc="310" dirty="0">
                <a:solidFill>
                  <a:srgbClr val="C58D00"/>
                </a:solidFill>
                <a:latin typeface="Times New Roman"/>
                <a:cs typeface="Times New Roman"/>
              </a:rPr>
              <a:t>to </a:t>
            </a:r>
            <a:r>
              <a:rPr sz="2400" b="1" spc="260" dirty="0">
                <a:solidFill>
                  <a:srgbClr val="C58D00"/>
                </a:solidFill>
                <a:latin typeface="Times New Roman"/>
                <a:cs typeface="Times New Roman"/>
              </a:rPr>
              <a:t>Be </a:t>
            </a:r>
            <a:r>
              <a:rPr sz="2400" b="1" spc="315" dirty="0">
                <a:solidFill>
                  <a:srgbClr val="C58D00"/>
                </a:solidFill>
                <a:latin typeface="Times New Roman"/>
                <a:cs typeface="Times New Roman"/>
              </a:rPr>
              <a:t>Given</a:t>
            </a:r>
            <a:r>
              <a:rPr sz="2400" b="1" spc="-27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10" dirty="0">
                <a:solidFill>
                  <a:srgbClr val="C58D00"/>
                </a:solidFill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739" y="503301"/>
            <a:ext cx="8988425" cy="6092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b="1" spc="-12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all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parties </a:t>
            </a:r>
            <a:r>
              <a:rPr sz="1800" spc="-10" dirty="0">
                <a:latin typeface="Arial"/>
                <a:cs typeface="Arial"/>
              </a:rPr>
              <a:t>(other than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maker of a note, acceptor of a bill, or </a:t>
            </a:r>
            <a:r>
              <a:rPr sz="1800" spc="5" dirty="0">
                <a:latin typeface="Arial"/>
                <a:cs typeface="Arial"/>
              </a:rPr>
              <a:t>drawee </a:t>
            </a:r>
            <a:r>
              <a:rPr sz="1800" spc="-5" dirty="0">
                <a:latin typeface="Arial"/>
                <a:cs typeface="Arial"/>
              </a:rPr>
              <a:t>of a </a:t>
            </a:r>
            <a:r>
              <a:rPr sz="1800" spc="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cheque) to </a:t>
            </a:r>
            <a:r>
              <a:rPr sz="1800" dirty="0">
                <a:latin typeface="Arial"/>
                <a:cs typeface="Arial"/>
              </a:rPr>
              <a:t>whom </a:t>
            </a:r>
            <a:r>
              <a:rPr sz="1800" spc="-1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holder seeks to make </a:t>
            </a:r>
            <a:r>
              <a:rPr sz="1800" spc="-10" dirty="0">
                <a:latin typeface="Arial"/>
                <a:cs typeface="Arial"/>
              </a:rPr>
              <a:t>liable </a:t>
            </a:r>
            <a:r>
              <a:rPr sz="1800" spc="-5" dirty="0">
                <a:latin typeface="Arial"/>
                <a:cs typeface="Arial"/>
              </a:rPr>
              <a:t>or to </a:t>
            </a:r>
            <a:r>
              <a:rPr sz="1800" spc="-10" dirty="0">
                <a:latin typeface="Arial"/>
                <a:cs typeface="Arial"/>
              </a:rPr>
              <a:t>their </a:t>
            </a:r>
            <a:r>
              <a:rPr sz="1800" spc="-5" dirty="0">
                <a:latin typeface="Arial"/>
                <a:cs typeface="Arial"/>
              </a:rPr>
              <a:t>duly authorized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Arial"/>
                <a:cs typeface="Arial"/>
              </a:rPr>
              <a:t>Where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there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two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more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persons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jointly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liable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drawer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endorsers,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notice</a:t>
            </a:r>
            <a:r>
              <a:rPr sz="1800" spc="1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any one </a:t>
            </a: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00AF50"/>
                </a:solidFill>
                <a:latin typeface="Arial"/>
                <a:cs typeface="Arial"/>
              </a:rPr>
              <a:t>them </a:t>
            </a: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is</a:t>
            </a:r>
            <a:r>
              <a:rPr sz="1800" b="1" spc="-8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Arial"/>
                <a:cs typeface="Arial"/>
              </a:rPr>
              <a:t>sufficient.</a:t>
            </a:r>
            <a:endParaRPr sz="18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buSzPct val="94444"/>
              <a:buFont typeface="Wingdings"/>
              <a:buChar char=""/>
              <a:tabLst>
                <a:tab pos="194945" algn="l"/>
              </a:tabLst>
            </a:pP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case of death of person,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AFEF"/>
                </a:solidFill>
                <a:latin typeface="Arial"/>
                <a:cs typeface="Arial"/>
              </a:rPr>
              <a:t>legal </a:t>
            </a:r>
            <a:r>
              <a:rPr sz="1800" b="1" spc="-10" dirty="0">
                <a:solidFill>
                  <a:srgbClr val="00AFEF"/>
                </a:solidFill>
                <a:latin typeface="Arial"/>
                <a:cs typeface="Arial"/>
              </a:rPr>
              <a:t>representative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AFEF"/>
                </a:solidFill>
                <a:latin typeface="Arial"/>
                <a:cs typeface="Arial"/>
              </a:rPr>
              <a:t>official assignee </a:t>
            </a:r>
            <a:r>
              <a:rPr sz="1800" spc="-5" dirty="0">
                <a:latin typeface="Arial"/>
                <a:cs typeface="Arial"/>
              </a:rPr>
              <a:t>in case of  </a:t>
            </a:r>
            <a:r>
              <a:rPr sz="1800" spc="-10" dirty="0">
                <a:latin typeface="Arial"/>
                <a:cs typeface="Arial"/>
              </a:rPr>
              <a:t>insolvency </a:t>
            </a:r>
            <a:r>
              <a:rPr sz="1800" spc="-5" dirty="0">
                <a:latin typeface="Arial"/>
                <a:cs typeface="Arial"/>
              </a:rPr>
              <a:t>(Sec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97).</a:t>
            </a:r>
            <a:endParaRPr sz="1800">
              <a:latin typeface="Arial"/>
              <a:cs typeface="Arial"/>
            </a:endParaRPr>
          </a:p>
          <a:p>
            <a:pPr marL="47625">
              <a:lnSpc>
                <a:spcPct val="100000"/>
              </a:lnSpc>
              <a:spcBef>
                <a:spcPts val="1335"/>
              </a:spcBef>
            </a:pPr>
            <a:r>
              <a:rPr sz="2400" b="1" i="1" spc="380" dirty="0">
                <a:solidFill>
                  <a:srgbClr val="C58D00"/>
                </a:solidFill>
                <a:latin typeface="Times New Roman"/>
                <a:cs typeface="Times New Roman"/>
              </a:rPr>
              <a:t>Noting</a:t>
            </a:r>
            <a:endParaRPr sz="2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400"/>
              </a:spcBef>
            </a:pPr>
            <a:r>
              <a:rPr sz="1800" spc="-5" dirty="0">
                <a:latin typeface="Arial"/>
                <a:cs typeface="Arial"/>
              </a:rPr>
              <a:t>Noting is </a:t>
            </a:r>
            <a:r>
              <a:rPr sz="1800" spc="-10" dirty="0"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process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recording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the fact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reasons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dishonour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 NI by the   </a:t>
            </a:r>
            <a:r>
              <a:rPr sz="1800" spc="-10" dirty="0">
                <a:latin typeface="Arial"/>
                <a:cs typeface="Arial"/>
              </a:rPr>
              <a:t>notary public.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should be </a:t>
            </a:r>
            <a:r>
              <a:rPr sz="1800" dirty="0">
                <a:latin typeface="Arial"/>
                <a:cs typeface="Arial"/>
              </a:rPr>
              <a:t>done 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within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Reasonable time </a:t>
            </a:r>
            <a:r>
              <a:rPr sz="1800" dirty="0">
                <a:latin typeface="Arial"/>
                <a:cs typeface="Arial"/>
              </a:rPr>
              <a:t>after </a:t>
            </a:r>
            <a:r>
              <a:rPr sz="1800" spc="-5" dirty="0">
                <a:latin typeface="Arial"/>
                <a:cs typeface="Arial"/>
              </a:rPr>
              <a:t>dishonour of NI.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is not  </a:t>
            </a:r>
            <a:r>
              <a:rPr sz="1800" spc="-20" dirty="0">
                <a:latin typeface="Arial"/>
                <a:cs typeface="Arial"/>
              </a:rPr>
              <a:t>mandatory.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Dishonoured Bill is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presented to Notary Official </a:t>
            </a:r>
            <a:r>
              <a:rPr sz="1800" spc="-15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20" dirty="0">
                <a:latin typeface="Arial"/>
                <a:cs typeface="Arial"/>
              </a:rPr>
              <a:t>Turn </a:t>
            </a:r>
            <a:r>
              <a:rPr sz="1800" spc="-5" dirty="0">
                <a:latin typeface="Arial"/>
                <a:cs typeface="Arial"/>
              </a:rPr>
              <a:t>again represent it for  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cceptance/payment</a:t>
            </a:r>
            <a:r>
              <a:rPr sz="1800" spc="-5" dirty="0">
                <a:latin typeface="Arial"/>
                <a:cs typeface="Arial"/>
              </a:rPr>
              <a:t>. </a:t>
            </a:r>
            <a:r>
              <a:rPr sz="1800" dirty="0">
                <a:latin typeface="Arial"/>
                <a:cs typeface="Arial"/>
              </a:rPr>
              <a:t>If the </a:t>
            </a:r>
            <a:r>
              <a:rPr sz="1800" spc="-5" dirty="0">
                <a:latin typeface="Arial"/>
                <a:cs typeface="Arial"/>
              </a:rPr>
              <a:t>party again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refuses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then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Notary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Public </a:t>
            </a:r>
            <a:r>
              <a:rPr sz="1800" spc="-5" dirty="0">
                <a:latin typeface="Arial"/>
                <a:cs typeface="Arial"/>
              </a:rPr>
              <a:t>records </a:t>
            </a:r>
            <a:r>
              <a:rPr sz="1800" dirty="0">
                <a:latin typeface="Arial"/>
                <a:cs typeface="Arial"/>
              </a:rPr>
              <a:t>the fact </a:t>
            </a:r>
            <a:r>
              <a:rPr sz="1800" spc="-5" dirty="0">
                <a:latin typeface="Arial"/>
                <a:cs typeface="Arial"/>
              </a:rPr>
              <a:t>of  </a:t>
            </a:r>
            <a:r>
              <a:rPr sz="1800" spc="-15" dirty="0">
                <a:latin typeface="Arial"/>
                <a:cs typeface="Arial"/>
              </a:rPr>
              <a:t>Dishonour.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400" b="1" i="1" spc="310" dirty="0">
                <a:solidFill>
                  <a:srgbClr val="C58D00"/>
                </a:solidFill>
                <a:latin typeface="Times New Roman"/>
                <a:cs typeface="Times New Roman"/>
              </a:rPr>
              <a:t>Protesting</a:t>
            </a:r>
            <a:endParaRPr sz="2400">
              <a:latin typeface="Times New Roman"/>
              <a:cs typeface="Times New Roman"/>
            </a:endParaRPr>
          </a:p>
          <a:p>
            <a:pPr marL="24765" marR="8255" algn="just">
              <a:lnSpc>
                <a:spcPts val="2100"/>
              </a:lnSpc>
              <a:spcBef>
                <a:spcPts val="1375"/>
              </a:spcBef>
            </a:pPr>
            <a:r>
              <a:rPr sz="1800" spc="-5" dirty="0">
                <a:latin typeface="Arial"/>
                <a:cs typeface="Arial"/>
              </a:rPr>
              <a:t>Protest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formal certificate of dishonour </a:t>
            </a:r>
            <a:r>
              <a:rPr sz="1800" dirty="0">
                <a:latin typeface="Arial"/>
                <a:cs typeface="Arial"/>
              </a:rPr>
              <a:t>issued by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notary 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public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holder  </a:t>
            </a:r>
            <a:r>
              <a:rPr sz="1800" spc="-5" dirty="0">
                <a:latin typeface="Arial"/>
                <a:cs typeface="Arial"/>
              </a:rPr>
              <a:t>of a </a:t>
            </a:r>
            <a:r>
              <a:rPr sz="1800" dirty="0">
                <a:latin typeface="Arial"/>
                <a:cs typeface="Arial"/>
              </a:rPr>
              <a:t>bill </a:t>
            </a:r>
            <a:r>
              <a:rPr sz="1800" spc="-5" dirty="0">
                <a:latin typeface="Arial"/>
                <a:cs typeface="Arial"/>
              </a:rPr>
              <a:t>or note on his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demand.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24765" marR="6985" algn="just">
              <a:lnSpc>
                <a:spcPct val="97300"/>
              </a:lnSpc>
            </a:pPr>
            <a:r>
              <a:rPr sz="1800" spc="-5" dirty="0">
                <a:latin typeface="Arial"/>
                <a:cs typeface="Arial"/>
              </a:rPr>
              <a:t>Difference between Noting </a:t>
            </a:r>
            <a:r>
              <a:rPr sz="1800" dirty="0">
                <a:latin typeface="Arial"/>
                <a:cs typeface="Arial"/>
              </a:rPr>
              <a:t>&amp; Protesting is </a:t>
            </a:r>
            <a:r>
              <a:rPr sz="1800" spc="-5" dirty="0">
                <a:latin typeface="Arial"/>
                <a:cs typeface="Arial"/>
              </a:rPr>
              <a:t>that </a:t>
            </a:r>
            <a:r>
              <a:rPr sz="1800" dirty="0">
                <a:latin typeface="Arial"/>
                <a:cs typeface="Arial"/>
              </a:rPr>
              <a:t>noting </a:t>
            </a:r>
            <a:r>
              <a:rPr sz="1800" spc="5" dirty="0">
                <a:latin typeface="Arial"/>
                <a:cs typeface="Arial"/>
              </a:rPr>
              <a:t>consists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b="1" spc="5" dirty="0">
                <a:solidFill>
                  <a:srgbClr val="00AF50"/>
                </a:solidFill>
                <a:latin typeface="Arial"/>
                <a:cs typeface="Arial"/>
              </a:rPr>
              <a:t>recording </a:t>
            </a: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the fact  and </a:t>
            </a: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reasons of dishonor </a:t>
            </a:r>
            <a:r>
              <a:rPr sz="1800" spc="-5" dirty="0">
                <a:latin typeface="Arial"/>
                <a:cs typeface="Arial"/>
              </a:rPr>
              <a:t>of NI upon the </a:t>
            </a:r>
            <a:r>
              <a:rPr sz="1800" dirty="0">
                <a:latin typeface="Arial"/>
                <a:cs typeface="Arial"/>
              </a:rPr>
              <a:t>instrument; </a:t>
            </a:r>
            <a:r>
              <a:rPr sz="1800" spc="-10" dirty="0">
                <a:latin typeface="Arial"/>
                <a:cs typeface="Arial"/>
              </a:rPr>
              <a:t>whereas </a:t>
            </a:r>
            <a:r>
              <a:rPr sz="1800" dirty="0">
                <a:latin typeface="Arial"/>
                <a:cs typeface="Arial"/>
              </a:rPr>
              <a:t>Protest is the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certificate 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as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the fact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that instrument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has been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dishonoured.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5890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10" dirty="0">
                <a:solidFill>
                  <a:srgbClr val="C58D00"/>
                </a:solidFill>
                <a:latin typeface="Times New Roman"/>
                <a:cs typeface="Times New Roman"/>
              </a:rPr>
              <a:t>Discharge </a:t>
            </a:r>
            <a:r>
              <a:rPr sz="2400" b="1" spc="195" dirty="0">
                <a:solidFill>
                  <a:srgbClr val="C58D00"/>
                </a:solidFill>
                <a:latin typeface="Times New Roman"/>
                <a:cs typeface="Times New Roman"/>
              </a:rPr>
              <a:t>of </a:t>
            </a:r>
            <a:r>
              <a:rPr sz="2400" b="1" spc="315" dirty="0">
                <a:solidFill>
                  <a:srgbClr val="C58D00"/>
                </a:solidFill>
                <a:latin typeface="Times New Roman"/>
                <a:cs typeface="Times New Roman"/>
              </a:rPr>
              <a:t>Negotiable</a:t>
            </a:r>
            <a:r>
              <a:rPr sz="2400" b="1" spc="1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50" dirty="0">
                <a:solidFill>
                  <a:srgbClr val="C58D00"/>
                </a:solidFill>
                <a:latin typeface="Times New Roman"/>
                <a:cs typeface="Times New Roman"/>
              </a:rPr>
              <a:t>Instrument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204" y="498348"/>
            <a:ext cx="8011668" cy="697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204" y="1267967"/>
            <a:ext cx="8011668" cy="7025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64" y="2016251"/>
            <a:ext cx="8153400" cy="841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868" y="2060448"/>
            <a:ext cx="8013192" cy="7010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868" y="2060448"/>
            <a:ext cx="8013700" cy="701040"/>
          </a:xfrm>
          <a:custGeom>
            <a:avLst/>
            <a:gdLst/>
            <a:ahLst/>
            <a:cxnLst/>
            <a:rect l="l" t="t" r="r" b="b"/>
            <a:pathLst>
              <a:path w="8013700" h="701039">
                <a:moveTo>
                  <a:pt x="0" y="701039"/>
                </a:moveTo>
                <a:lnTo>
                  <a:pt x="8013192" y="701039"/>
                </a:lnTo>
                <a:lnTo>
                  <a:pt x="8013192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ln w="9144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" y="2808732"/>
            <a:ext cx="8153400" cy="8412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204" y="2852927"/>
            <a:ext cx="8013192" cy="7010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8204" y="2852927"/>
            <a:ext cx="8013700" cy="701040"/>
          </a:xfrm>
          <a:custGeom>
            <a:avLst/>
            <a:gdLst/>
            <a:ahLst/>
            <a:cxnLst/>
            <a:rect l="l" t="t" r="r" b="b"/>
            <a:pathLst>
              <a:path w="8013700" h="701039">
                <a:moveTo>
                  <a:pt x="0" y="701039"/>
                </a:moveTo>
                <a:lnTo>
                  <a:pt x="8013192" y="701039"/>
                </a:lnTo>
                <a:lnTo>
                  <a:pt x="8013192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ln w="9144">
            <a:solidFill>
              <a:srgbClr val="84A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" y="3619500"/>
            <a:ext cx="8153400" cy="841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8204" y="3663696"/>
            <a:ext cx="8013192" cy="7010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204" y="3663696"/>
            <a:ext cx="8013700" cy="701040"/>
          </a:xfrm>
          <a:custGeom>
            <a:avLst/>
            <a:gdLst/>
            <a:ahLst/>
            <a:cxnLst/>
            <a:rect l="l" t="t" r="r" b="b"/>
            <a:pathLst>
              <a:path w="8013700" h="701039">
                <a:moveTo>
                  <a:pt x="0" y="701039"/>
                </a:moveTo>
                <a:lnTo>
                  <a:pt x="8013192" y="701039"/>
                </a:lnTo>
                <a:lnTo>
                  <a:pt x="8013192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ln w="9144">
            <a:solidFill>
              <a:srgbClr val="465A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0543" y="549097"/>
            <a:ext cx="7948930" cy="3826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">
              <a:lnSpc>
                <a:spcPts val="2035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When the party makes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b="1" spc="-10" dirty="0">
                <a:solidFill>
                  <a:srgbClr val="00AF50"/>
                </a:solidFill>
                <a:latin typeface="Arial"/>
                <a:cs typeface="Arial"/>
              </a:rPr>
              <a:t>payment </a:t>
            </a: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in due </a:t>
            </a: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course </a:t>
            </a:r>
            <a:r>
              <a:rPr sz="1800" spc="-5" dirty="0">
                <a:latin typeface="Arial"/>
                <a:cs typeface="Arial"/>
              </a:rPr>
              <a:t>at or </a:t>
            </a:r>
            <a:r>
              <a:rPr sz="1800" dirty="0">
                <a:latin typeface="Arial"/>
                <a:cs typeface="Arial"/>
              </a:rPr>
              <a:t>after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maturity</a:t>
            </a:r>
            <a:endParaRPr sz="1800">
              <a:latin typeface="Arial"/>
              <a:cs typeface="Arial"/>
            </a:endParaRPr>
          </a:p>
          <a:p>
            <a:pPr marL="33020">
              <a:lnSpc>
                <a:spcPts val="1905"/>
              </a:lnSpc>
            </a:pPr>
            <a:r>
              <a:rPr sz="1800" spc="-5" dirty="0">
                <a:latin typeface="Arial"/>
                <a:cs typeface="Arial"/>
              </a:rPr>
              <a:t>(u/s78)</a:t>
            </a:r>
            <a:endParaRPr sz="1800">
              <a:latin typeface="Arial"/>
              <a:cs typeface="Arial"/>
            </a:endParaRPr>
          </a:p>
          <a:p>
            <a:pPr marL="33020">
              <a:lnSpc>
                <a:spcPts val="2030"/>
              </a:lnSpc>
            </a:pPr>
            <a:r>
              <a:rPr sz="180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33020" marR="772160">
              <a:lnSpc>
                <a:spcPts val="1910"/>
              </a:lnSpc>
              <a:spcBef>
                <a:spcPts val="1310"/>
              </a:spcBef>
            </a:pPr>
            <a:r>
              <a:rPr sz="1800" spc="1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holder cancels </a:t>
            </a:r>
            <a:r>
              <a:rPr sz="1800" b="1" spc="-5" dirty="0">
                <a:solidFill>
                  <a:srgbClr val="00AF50"/>
                </a:solidFill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00AF50"/>
                </a:solidFill>
                <a:latin typeface="Arial"/>
                <a:cs typeface="Arial"/>
              </a:rPr>
              <a:t>instrument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intention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release the  </a:t>
            </a:r>
            <a:r>
              <a:rPr sz="1800" spc="-55" dirty="0">
                <a:latin typeface="Arial"/>
                <a:cs typeface="Arial"/>
              </a:rPr>
              <a:t>party.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35" dirty="0">
                <a:latin typeface="Arial"/>
                <a:cs typeface="Arial"/>
              </a:rPr>
              <a:t>If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it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becomes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b="1" spc="40" dirty="0">
                <a:solidFill>
                  <a:srgbClr val="00AF50"/>
                </a:solidFill>
                <a:latin typeface="Arial"/>
                <a:cs typeface="Arial"/>
              </a:rPr>
              <a:t>Time</a:t>
            </a:r>
            <a:r>
              <a:rPr sz="1800" b="1" spc="15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55" dirty="0">
                <a:solidFill>
                  <a:srgbClr val="00AF50"/>
                </a:solidFill>
                <a:latin typeface="Arial"/>
                <a:cs typeface="Arial"/>
              </a:rPr>
              <a:t>Barred-</a:t>
            </a:r>
            <a:r>
              <a:rPr sz="1800" b="1" spc="18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it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is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Discharged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by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operation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of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Law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3020">
              <a:lnSpc>
                <a:spcPct val="100000"/>
              </a:lnSpc>
              <a:spcBef>
                <a:spcPts val="1780"/>
              </a:spcBef>
            </a:pPr>
            <a:r>
              <a:rPr sz="1800" spc="35" dirty="0">
                <a:latin typeface="Arial"/>
                <a:cs typeface="Arial"/>
              </a:rPr>
              <a:t>In </a:t>
            </a:r>
            <a:r>
              <a:rPr sz="1800" spc="40" dirty="0">
                <a:latin typeface="Arial"/>
                <a:cs typeface="Arial"/>
              </a:rPr>
              <a:t>the </a:t>
            </a:r>
            <a:r>
              <a:rPr sz="1800" spc="45" dirty="0">
                <a:latin typeface="Arial"/>
                <a:cs typeface="Arial"/>
              </a:rPr>
              <a:t>case </a:t>
            </a:r>
            <a:r>
              <a:rPr sz="1800" spc="30" dirty="0">
                <a:latin typeface="Arial"/>
                <a:cs typeface="Arial"/>
              </a:rPr>
              <a:t>of </a:t>
            </a:r>
            <a:r>
              <a:rPr sz="1800" b="1" spc="60" dirty="0">
                <a:solidFill>
                  <a:srgbClr val="00AF50"/>
                </a:solidFill>
                <a:latin typeface="Arial"/>
                <a:cs typeface="Arial"/>
              </a:rPr>
              <a:t>Negotiation</a:t>
            </a:r>
            <a:r>
              <a:rPr sz="1800" b="1" spc="7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45" dirty="0">
                <a:solidFill>
                  <a:srgbClr val="00AF50"/>
                </a:solidFill>
                <a:latin typeface="Arial"/>
                <a:cs typeface="Arial"/>
              </a:rPr>
              <a:t>Back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33020">
              <a:lnSpc>
                <a:spcPts val="2035"/>
              </a:lnSpc>
            </a:pPr>
            <a:r>
              <a:rPr sz="1800" spc="1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the holder </a:t>
            </a:r>
            <a:r>
              <a:rPr sz="1800" b="1" spc="5" dirty="0">
                <a:solidFill>
                  <a:srgbClr val="00AF50"/>
                </a:solidFill>
                <a:latin typeface="Arial"/>
                <a:cs typeface="Arial"/>
              </a:rPr>
              <a:t>releases or </a:t>
            </a:r>
            <a:r>
              <a:rPr sz="1800" b="1" spc="10" dirty="0">
                <a:solidFill>
                  <a:srgbClr val="00AF50"/>
                </a:solidFill>
                <a:latin typeface="Arial"/>
                <a:cs typeface="Arial"/>
              </a:rPr>
              <a:t>renounces his right </a:t>
            </a:r>
            <a:r>
              <a:rPr sz="1800" dirty="0">
                <a:latin typeface="Arial"/>
                <a:cs typeface="Arial"/>
              </a:rPr>
              <a:t>against the </a:t>
            </a:r>
            <a:r>
              <a:rPr sz="1800" spc="5" dirty="0">
                <a:latin typeface="Arial"/>
                <a:cs typeface="Arial"/>
              </a:rPr>
              <a:t>party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primarily</a:t>
            </a:r>
            <a:endParaRPr sz="1800">
              <a:latin typeface="Arial"/>
              <a:cs typeface="Arial"/>
            </a:endParaRPr>
          </a:p>
          <a:p>
            <a:pPr marL="33020">
              <a:lnSpc>
                <a:spcPts val="2035"/>
              </a:lnSpc>
            </a:pPr>
            <a:r>
              <a:rPr sz="1800" dirty="0">
                <a:latin typeface="Arial"/>
                <a:cs typeface="Arial"/>
              </a:rPr>
              <a:t>on the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NI.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3652" y="419100"/>
            <a:ext cx="7927848" cy="1014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7995" y="419100"/>
            <a:ext cx="710183" cy="1014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1267967"/>
            <a:ext cx="8001000" cy="538480"/>
          </a:xfrm>
          <a:custGeom>
            <a:avLst/>
            <a:gdLst/>
            <a:ahLst/>
            <a:cxnLst/>
            <a:rect l="l" t="t" r="r" b="b"/>
            <a:pathLst>
              <a:path w="8001000" h="538480">
                <a:moveTo>
                  <a:pt x="7911338" y="0"/>
                </a:moveTo>
                <a:lnTo>
                  <a:pt x="89700" y="0"/>
                </a:lnTo>
                <a:lnTo>
                  <a:pt x="48577" y="9906"/>
                </a:lnTo>
                <a:lnTo>
                  <a:pt x="17348" y="36703"/>
                </a:lnTo>
                <a:lnTo>
                  <a:pt x="1181" y="75057"/>
                </a:lnTo>
                <a:lnTo>
                  <a:pt x="0" y="89662"/>
                </a:lnTo>
                <a:lnTo>
                  <a:pt x="0" y="448310"/>
                </a:lnTo>
                <a:lnTo>
                  <a:pt x="1155" y="462661"/>
                </a:lnTo>
                <a:lnTo>
                  <a:pt x="17246" y="501142"/>
                </a:lnTo>
                <a:lnTo>
                  <a:pt x="48437" y="527939"/>
                </a:lnTo>
                <a:lnTo>
                  <a:pt x="89700" y="537972"/>
                </a:lnTo>
                <a:lnTo>
                  <a:pt x="7911338" y="537972"/>
                </a:lnTo>
                <a:lnTo>
                  <a:pt x="7952485" y="528066"/>
                </a:lnTo>
                <a:lnTo>
                  <a:pt x="7983601" y="501269"/>
                </a:lnTo>
                <a:lnTo>
                  <a:pt x="7999857" y="462915"/>
                </a:lnTo>
                <a:lnTo>
                  <a:pt x="8001000" y="448310"/>
                </a:lnTo>
                <a:lnTo>
                  <a:pt x="8001000" y="89662"/>
                </a:lnTo>
                <a:lnTo>
                  <a:pt x="7991094" y="48514"/>
                </a:lnTo>
                <a:lnTo>
                  <a:pt x="7964297" y="17399"/>
                </a:lnTo>
                <a:lnTo>
                  <a:pt x="7925816" y="1143"/>
                </a:lnTo>
                <a:lnTo>
                  <a:pt x="7911338" y="0"/>
                </a:lnTo>
                <a:close/>
              </a:path>
            </a:pathLst>
          </a:custGeom>
          <a:solidFill>
            <a:srgbClr val="F5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877" y="2462022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0" y="0"/>
                </a:moveTo>
                <a:lnTo>
                  <a:pt x="7821168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961" y="2551938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39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7877" y="3001517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782116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962" y="2551938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1872995"/>
            <a:ext cx="8001000" cy="538480"/>
          </a:xfrm>
          <a:custGeom>
            <a:avLst/>
            <a:gdLst/>
            <a:ahLst/>
            <a:cxnLst/>
            <a:rect l="l" t="t" r="r" b="b"/>
            <a:pathLst>
              <a:path w="8001000" h="538480">
                <a:moveTo>
                  <a:pt x="7911338" y="0"/>
                </a:moveTo>
                <a:lnTo>
                  <a:pt x="89700" y="0"/>
                </a:lnTo>
                <a:lnTo>
                  <a:pt x="48577" y="9905"/>
                </a:lnTo>
                <a:lnTo>
                  <a:pt x="17348" y="36702"/>
                </a:lnTo>
                <a:lnTo>
                  <a:pt x="1181" y="75056"/>
                </a:lnTo>
                <a:lnTo>
                  <a:pt x="0" y="89662"/>
                </a:lnTo>
                <a:lnTo>
                  <a:pt x="0" y="448309"/>
                </a:lnTo>
                <a:lnTo>
                  <a:pt x="1155" y="462661"/>
                </a:lnTo>
                <a:lnTo>
                  <a:pt x="17246" y="501141"/>
                </a:lnTo>
                <a:lnTo>
                  <a:pt x="48437" y="527938"/>
                </a:lnTo>
                <a:lnTo>
                  <a:pt x="89700" y="537971"/>
                </a:lnTo>
                <a:lnTo>
                  <a:pt x="7911338" y="537971"/>
                </a:lnTo>
                <a:lnTo>
                  <a:pt x="7952485" y="528065"/>
                </a:lnTo>
                <a:lnTo>
                  <a:pt x="7983601" y="501268"/>
                </a:lnTo>
                <a:lnTo>
                  <a:pt x="7999857" y="462914"/>
                </a:lnTo>
                <a:lnTo>
                  <a:pt x="8001000" y="448309"/>
                </a:lnTo>
                <a:lnTo>
                  <a:pt x="8001000" y="89662"/>
                </a:lnTo>
                <a:lnTo>
                  <a:pt x="7991094" y="48513"/>
                </a:lnTo>
                <a:lnTo>
                  <a:pt x="7964297" y="17271"/>
                </a:lnTo>
                <a:lnTo>
                  <a:pt x="7925816" y="1142"/>
                </a:lnTo>
                <a:lnTo>
                  <a:pt x="7911338" y="0"/>
                </a:lnTo>
                <a:close/>
              </a:path>
            </a:pathLst>
          </a:custGeom>
          <a:solidFill>
            <a:srgbClr val="526C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7877" y="3065526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0" y="0"/>
                </a:moveTo>
                <a:lnTo>
                  <a:pt x="7821168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58961" y="3156966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39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7877" y="3605021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782116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962" y="3156966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200" y="2478023"/>
            <a:ext cx="8001000" cy="538480"/>
          </a:xfrm>
          <a:custGeom>
            <a:avLst/>
            <a:gdLst/>
            <a:ahLst/>
            <a:cxnLst/>
            <a:rect l="l" t="t" r="r" b="b"/>
            <a:pathLst>
              <a:path w="8001000" h="538480">
                <a:moveTo>
                  <a:pt x="7911338" y="0"/>
                </a:moveTo>
                <a:lnTo>
                  <a:pt x="89700" y="0"/>
                </a:lnTo>
                <a:lnTo>
                  <a:pt x="48577" y="9905"/>
                </a:lnTo>
                <a:lnTo>
                  <a:pt x="17348" y="36702"/>
                </a:lnTo>
                <a:lnTo>
                  <a:pt x="1181" y="75056"/>
                </a:lnTo>
                <a:lnTo>
                  <a:pt x="0" y="89662"/>
                </a:lnTo>
                <a:lnTo>
                  <a:pt x="0" y="448310"/>
                </a:lnTo>
                <a:lnTo>
                  <a:pt x="1155" y="462661"/>
                </a:lnTo>
                <a:lnTo>
                  <a:pt x="17246" y="501141"/>
                </a:lnTo>
                <a:lnTo>
                  <a:pt x="48437" y="527938"/>
                </a:lnTo>
                <a:lnTo>
                  <a:pt x="89700" y="537972"/>
                </a:lnTo>
                <a:lnTo>
                  <a:pt x="7911338" y="537972"/>
                </a:lnTo>
                <a:lnTo>
                  <a:pt x="7952485" y="528065"/>
                </a:lnTo>
                <a:lnTo>
                  <a:pt x="7983601" y="501268"/>
                </a:lnTo>
                <a:lnTo>
                  <a:pt x="7999857" y="462914"/>
                </a:lnTo>
                <a:lnTo>
                  <a:pt x="8001000" y="448310"/>
                </a:lnTo>
                <a:lnTo>
                  <a:pt x="8001000" y="89662"/>
                </a:lnTo>
                <a:lnTo>
                  <a:pt x="7991094" y="48513"/>
                </a:lnTo>
                <a:lnTo>
                  <a:pt x="7964297" y="17272"/>
                </a:lnTo>
                <a:lnTo>
                  <a:pt x="7925816" y="1142"/>
                </a:lnTo>
                <a:lnTo>
                  <a:pt x="7911338" y="0"/>
                </a:lnTo>
                <a:close/>
              </a:path>
            </a:pathLst>
          </a:custGeom>
          <a:solidFill>
            <a:srgbClr val="979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7877" y="3670553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0" y="0"/>
                </a:moveTo>
                <a:lnTo>
                  <a:pt x="7821168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58961" y="3760470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663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877" y="4208526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782116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962" y="3760470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3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200" y="3081527"/>
            <a:ext cx="8001000" cy="538480"/>
          </a:xfrm>
          <a:custGeom>
            <a:avLst/>
            <a:gdLst/>
            <a:ahLst/>
            <a:cxnLst/>
            <a:rect l="l" t="t" r="r" b="b"/>
            <a:pathLst>
              <a:path w="8001000" h="538479">
                <a:moveTo>
                  <a:pt x="7911338" y="0"/>
                </a:moveTo>
                <a:lnTo>
                  <a:pt x="89700" y="0"/>
                </a:lnTo>
                <a:lnTo>
                  <a:pt x="48577" y="9906"/>
                </a:lnTo>
                <a:lnTo>
                  <a:pt x="17348" y="36702"/>
                </a:lnTo>
                <a:lnTo>
                  <a:pt x="1181" y="75057"/>
                </a:lnTo>
                <a:lnTo>
                  <a:pt x="0" y="89662"/>
                </a:lnTo>
                <a:lnTo>
                  <a:pt x="0" y="448310"/>
                </a:lnTo>
                <a:lnTo>
                  <a:pt x="1155" y="462661"/>
                </a:lnTo>
                <a:lnTo>
                  <a:pt x="17246" y="501142"/>
                </a:lnTo>
                <a:lnTo>
                  <a:pt x="48437" y="527939"/>
                </a:lnTo>
                <a:lnTo>
                  <a:pt x="89700" y="537972"/>
                </a:lnTo>
                <a:lnTo>
                  <a:pt x="7911338" y="537972"/>
                </a:lnTo>
                <a:lnTo>
                  <a:pt x="7952485" y="528066"/>
                </a:lnTo>
                <a:lnTo>
                  <a:pt x="7983601" y="501269"/>
                </a:lnTo>
                <a:lnTo>
                  <a:pt x="7999857" y="462914"/>
                </a:lnTo>
                <a:lnTo>
                  <a:pt x="8001000" y="448310"/>
                </a:lnTo>
                <a:lnTo>
                  <a:pt x="8001000" y="89662"/>
                </a:lnTo>
                <a:lnTo>
                  <a:pt x="7991094" y="48513"/>
                </a:lnTo>
                <a:lnTo>
                  <a:pt x="7964297" y="17272"/>
                </a:lnTo>
                <a:lnTo>
                  <a:pt x="7925816" y="1143"/>
                </a:lnTo>
                <a:lnTo>
                  <a:pt x="7911338" y="0"/>
                </a:lnTo>
                <a:close/>
              </a:path>
            </a:pathLst>
          </a:custGeom>
          <a:solidFill>
            <a:srgbClr val="DC57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7877" y="4275582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0" y="0"/>
                </a:moveTo>
                <a:lnTo>
                  <a:pt x="7821168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58961" y="4365497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39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7877" y="4813553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782116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7962" y="4365497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358139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00" y="3686555"/>
            <a:ext cx="8001000" cy="538480"/>
          </a:xfrm>
          <a:custGeom>
            <a:avLst/>
            <a:gdLst/>
            <a:ahLst/>
            <a:cxnLst/>
            <a:rect l="l" t="t" r="r" b="b"/>
            <a:pathLst>
              <a:path w="8001000" h="538479">
                <a:moveTo>
                  <a:pt x="7911338" y="0"/>
                </a:moveTo>
                <a:lnTo>
                  <a:pt x="89700" y="0"/>
                </a:lnTo>
                <a:lnTo>
                  <a:pt x="48577" y="9906"/>
                </a:lnTo>
                <a:lnTo>
                  <a:pt x="17348" y="36703"/>
                </a:lnTo>
                <a:lnTo>
                  <a:pt x="1181" y="75057"/>
                </a:lnTo>
                <a:lnTo>
                  <a:pt x="0" y="89662"/>
                </a:lnTo>
                <a:lnTo>
                  <a:pt x="0" y="448310"/>
                </a:lnTo>
                <a:lnTo>
                  <a:pt x="1155" y="462661"/>
                </a:lnTo>
                <a:lnTo>
                  <a:pt x="17246" y="501142"/>
                </a:lnTo>
                <a:lnTo>
                  <a:pt x="48437" y="527939"/>
                </a:lnTo>
                <a:lnTo>
                  <a:pt x="89700" y="537972"/>
                </a:lnTo>
                <a:lnTo>
                  <a:pt x="7911338" y="537972"/>
                </a:lnTo>
                <a:lnTo>
                  <a:pt x="7952485" y="528066"/>
                </a:lnTo>
                <a:lnTo>
                  <a:pt x="7983601" y="501269"/>
                </a:lnTo>
                <a:lnTo>
                  <a:pt x="7999857" y="462915"/>
                </a:lnTo>
                <a:lnTo>
                  <a:pt x="8001000" y="448310"/>
                </a:lnTo>
                <a:lnTo>
                  <a:pt x="8001000" y="89662"/>
                </a:lnTo>
                <a:lnTo>
                  <a:pt x="7991094" y="48514"/>
                </a:lnTo>
                <a:lnTo>
                  <a:pt x="7964297" y="17272"/>
                </a:lnTo>
                <a:lnTo>
                  <a:pt x="7925816" y="1143"/>
                </a:lnTo>
                <a:lnTo>
                  <a:pt x="7911338" y="0"/>
                </a:lnTo>
                <a:close/>
              </a:path>
            </a:pathLst>
          </a:custGeom>
          <a:solidFill>
            <a:srgbClr val="B4B1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7877" y="4879085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0" y="0"/>
                </a:moveTo>
                <a:lnTo>
                  <a:pt x="7821168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458961" y="4969002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664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7877" y="5418582"/>
            <a:ext cx="7821295" cy="0"/>
          </a:xfrm>
          <a:custGeom>
            <a:avLst/>
            <a:gdLst/>
            <a:ahLst/>
            <a:cxnLst/>
            <a:rect l="l" t="t" r="r" b="b"/>
            <a:pathLst>
              <a:path w="7821295">
                <a:moveTo>
                  <a:pt x="782116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962" y="4969002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359664"/>
                </a:moveTo>
                <a:lnTo>
                  <a:pt x="0" y="0"/>
                </a:lnTo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36244" y="538353"/>
            <a:ext cx="7223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75" dirty="0">
                <a:solidFill>
                  <a:srgbClr val="D1282C"/>
                </a:solidFill>
                <a:latin typeface="Arial"/>
                <a:cs typeface="Arial"/>
              </a:rPr>
              <a:t>Discharge </a:t>
            </a:r>
            <a:r>
              <a:rPr sz="3600" i="0" spc="150" dirty="0">
                <a:solidFill>
                  <a:srgbClr val="D1282C"/>
                </a:solidFill>
                <a:latin typeface="Arial"/>
                <a:cs typeface="Arial"/>
              </a:rPr>
              <a:t>of </a:t>
            </a:r>
            <a:r>
              <a:rPr sz="3600" i="0" spc="75" dirty="0">
                <a:solidFill>
                  <a:srgbClr val="D1282C"/>
                </a:solidFill>
                <a:latin typeface="Arial"/>
                <a:cs typeface="Arial"/>
              </a:rPr>
              <a:t>One </a:t>
            </a:r>
            <a:r>
              <a:rPr sz="3600" i="0" spc="180" dirty="0">
                <a:solidFill>
                  <a:srgbClr val="D1282C"/>
                </a:solidFill>
                <a:latin typeface="Arial"/>
                <a:cs typeface="Arial"/>
              </a:rPr>
              <a:t>Or</a:t>
            </a:r>
            <a:r>
              <a:rPr sz="3600" i="0" spc="-6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75" dirty="0">
                <a:solidFill>
                  <a:srgbClr val="D1282C"/>
                </a:solidFill>
                <a:latin typeface="Arial"/>
                <a:cs typeface="Arial"/>
              </a:rPr>
              <a:t>More Parties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2627" y="4293108"/>
            <a:ext cx="8013192" cy="646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2627" y="5000244"/>
            <a:ext cx="8013192" cy="649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2627" y="5710428"/>
            <a:ext cx="8013192" cy="646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58495" y="1324482"/>
            <a:ext cx="7644765" cy="4894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By</a:t>
            </a:r>
            <a:r>
              <a:rPr sz="2300" spc="-20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cancellation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By</a:t>
            </a:r>
            <a:r>
              <a:rPr sz="2300" spc="-20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release</a:t>
            </a:r>
            <a:endParaRPr sz="2300">
              <a:latin typeface="Arial"/>
              <a:cs typeface="Arial"/>
            </a:endParaRPr>
          </a:p>
          <a:p>
            <a:pPr marL="12700" marR="45085">
              <a:lnSpc>
                <a:spcPts val="4760"/>
              </a:lnSpc>
              <a:spcBef>
                <a:spcPts val="484"/>
              </a:spcBef>
            </a:pP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By </a:t>
            </a:r>
            <a:r>
              <a:rPr sz="2300" spc="-10" dirty="0">
                <a:solidFill>
                  <a:srgbClr val="FDFFFF"/>
                </a:solidFill>
                <a:latin typeface="Arial"/>
                <a:cs typeface="Arial"/>
              </a:rPr>
              <a:t>allowing </a:t>
            </a:r>
            <a:r>
              <a:rPr sz="2300" spc="-15" dirty="0">
                <a:solidFill>
                  <a:srgbClr val="FDFFFF"/>
                </a:solidFill>
                <a:latin typeface="Arial"/>
                <a:cs typeface="Arial"/>
              </a:rPr>
              <a:t>drawee </a:t>
            </a:r>
            <a:r>
              <a:rPr sz="2300" spc="10" dirty="0">
                <a:solidFill>
                  <a:srgbClr val="FDFFFF"/>
                </a:solidFill>
                <a:latin typeface="Arial"/>
                <a:cs typeface="Arial"/>
              </a:rPr>
              <a:t>more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than 48 hours </a:t>
            </a:r>
            <a:r>
              <a:rPr sz="3450" spc="-7" baseline="-3623" dirty="0">
                <a:solidFill>
                  <a:srgbClr val="FDFFFF"/>
                </a:solidFill>
                <a:latin typeface="Arial"/>
                <a:cs typeface="Arial"/>
              </a:rPr>
              <a:t>to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accept (Sec </a:t>
            </a:r>
            <a:r>
              <a:rPr sz="3450" spc="-15" baseline="-3623" dirty="0">
                <a:solidFill>
                  <a:srgbClr val="FDFFFF"/>
                </a:solidFill>
                <a:latin typeface="Arial"/>
                <a:cs typeface="Arial"/>
              </a:rPr>
              <a:t>83) 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By taking qualified acceptance (Sec</a:t>
            </a:r>
            <a:r>
              <a:rPr sz="2300" spc="35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DFFFF"/>
                </a:solidFill>
                <a:latin typeface="Arial"/>
                <a:cs typeface="Arial"/>
              </a:rPr>
              <a:t>86)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By not </a:t>
            </a:r>
            <a:r>
              <a:rPr sz="2300" spc="-10" dirty="0">
                <a:solidFill>
                  <a:srgbClr val="FDFFFF"/>
                </a:solidFill>
                <a:latin typeface="Arial"/>
                <a:cs typeface="Arial"/>
              </a:rPr>
              <a:t>giving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notice of</a:t>
            </a:r>
            <a:r>
              <a:rPr sz="2300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FDFFFF"/>
                </a:solidFill>
                <a:latin typeface="Arial"/>
                <a:cs typeface="Arial"/>
              </a:rPr>
              <a:t>dishonour</a:t>
            </a:r>
            <a:endParaRPr sz="2300">
              <a:latin typeface="Arial"/>
              <a:cs typeface="Arial"/>
            </a:endParaRPr>
          </a:p>
          <a:p>
            <a:pPr marL="31115" marR="5080">
              <a:lnSpc>
                <a:spcPts val="5590"/>
              </a:lnSpc>
              <a:spcBef>
                <a:spcPts val="345"/>
              </a:spcBef>
            </a:pPr>
            <a:r>
              <a:rPr sz="2700" spc="-10" dirty="0">
                <a:latin typeface="Arial"/>
                <a:cs typeface="Arial"/>
              </a:rPr>
              <a:t>By </a:t>
            </a:r>
            <a:r>
              <a:rPr sz="2700" spc="-5" dirty="0">
                <a:latin typeface="Arial"/>
                <a:cs typeface="Arial"/>
              </a:rPr>
              <a:t>not presentment for acceptance of bill (Sec </a:t>
            </a:r>
            <a:r>
              <a:rPr sz="2700" spc="-10" dirty="0">
                <a:latin typeface="Arial"/>
                <a:cs typeface="Arial"/>
              </a:rPr>
              <a:t>61)  By </a:t>
            </a:r>
            <a:r>
              <a:rPr sz="2700" spc="-5" dirty="0">
                <a:latin typeface="Arial"/>
                <a:cs typeface="Arial"/>
              </a:rPr>
              <a:t>delay in presenting cheque (Sec</a:t>
            </a:r>
            <a:r>
              <a:rPr sz="2700" spc="2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84)</a:t>
            </a:r>
            <a:endParaRPr sz="2700">
              <a:latin typeface="Arial"/>
              <a:cs typeface="Arial"/>
            </a:endParaRPr>
          </a:p>
          <a:p>
            <a:pPr marL="31115">
              <a:lnSpc>
                <a:spcPct val="100000"/>
              </a:lnSpc>
              <a:spcBef>
                <a:spcPts val="1764"/>
              </a:spcBef>
            </a:pPr>
            <a:r>
              <a:rPr sz="2700" spc="-10" dirty="0">
                <a:latin typeface="Arial"/>
                <a:cs typeface="Arial"/>
              </a:rPr>
              <a:t>By </a:t>
            </a:r>
            <a:r>
              <a:rPr sz="2700" spc="-5" dirty="0">
                <a:latin typeface="Arial"/>
                <a:cs typeface="Arial"/>
              </a:rPr>
              <a:t>negotiating </a:t>
            </a:r>
            <a:r>
              <a:rPr sz="2700" dirty="0">
                <a:latin typeface="Arial"/>
                <a:cs typeface="Arial"/>
              </a:rPr>
              <a:t>back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bill</a:t>
            </a:r>
            <a:endParaRPr sz="2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507" y="0"/>
            <a:ext cx="1303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60" dirty="0">
                <a:solidFill>
                  <a:srgbClr val="D1282C"/>
                </a:solidFill>
                <a:latin typeface="Arial"/>
                <a:cs typeface="Arial"/>
              </a:rPr>
              <a:t>H</a:t>
            </a:r>
            <a:r>
              <a:rPr sz="3600" i="0" spc="105" dirty="0">
                <a:solidFill>
                  <a:srgbClr val="D1282C"/>
                </a:solidFill>
                <a:latin typeface="Arial"/>
                <a:cs typeface="Arial"/>
              </a:rPr>
              <a:t>un</a:t>
            </a:r>
            <a:r>
              <a:rPr sz="3600" i="0" spc="190" dirty="0">
                <a:solidFill>
                  <a:srgbClr val="D1282C"/>
                </a:solidFill>
                <a:latin typeface="Arial"/>
                <a:cs typeface="Arial"/>
              </a:rPr>
              <a:t>d</a:t>
            </a:r>
            <a:r>
              <a:rPr sz="3600" i="0" spc="175" dirty="0">
                <a:solidFill>
                  <a:srgbClr val="D1282C"/>
                </a:solidFill>
                <a:latin typeface="Arial"/>
                <a:cs typeface="Arial"/>
              </a:rPr>
              <a:t>i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656588"/>
            <a:ext cx="1833371" cy="861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674876"/>
            <a:ext cx="1801367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700783"/>
            <a:ext cx="1763268" cy="7208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700783"/>
            <a:ext cx="1763395" cy="721360"/>
          </a:xfrm>
          <a:custGeom>
            <a:avLst/>
            <a:gdLst/>
            <a:ahLst/>
            <a:cxnLst/>
            <a:rect l="l" t="t" r="r" b="b"/>
            <a:pathLst>
              <a:path w="1763395" h="721360">
                <a:moveTo>
                  <a:pt x="0" y="720851"/>
                </a:moveTo>
                <a:lnTo>
                  <a:pt x="1763268" y="720851"/>
                </a:lnTo>
                <a:lnTo>
                  <a:pt x="1763268" y="0"/>
                </a:lnTo>
                <a:lnTo>
                  <a:pt x="0" y="0"/>
                </a:lnTo>
                <a:lnTo>
                  <a:pt x="0" y="720851"/>
                </a:lnTo>
                <a:close/>
              </a:path>
            </a:pathLst>
          </a:custGeom>
          <a:ln w="9143">
            <a:solidFill>
              <a:srgbClr val="C32C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1282" y="1631147"/>
            <a:ext cx="1459865" cy="84074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150"/>
              </a:spcBef>
            </a:pPr>
            <a:r>
              <a:rPr sz="1800" spc="-10" dirty="0">
                <a:latin typeface="Arial"/>
                <a:cs typeface="Arial"/>
              </a:rPr>
              <a:t>Miadi hundi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800" spc="-10" dirty="0">
                <a:latin typeface="Arial"/>
                <a:cs typeface="Arial"/>
              </a:rPr>
              <a:t>Muddati hundi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1152144"/>
            <a:ext cx="1906523" cy="573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170432"/>
            <a:ext cx="1885187" cy="611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196339"/>
            <a:ext cx="1836420" cy="4328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96339"/>
            <a:ext cx="1836420" cy="433070"/>
          </a:xfrm>
          <a:custGeom>
            <a:avLst/>
            <a:gdLst/>
            <a:ahLst/>
            <a:cxnLst/>
            <a:rect l="l" t="t" r="r" b="b"/>
            <a:pathLst>
              <a:path w="1836420" h="433069">
                <a:moveTo>
                  <a:pt x="0" y="432815"/>
                </a:moveTo>
                <a:lnTo>
                  <a:pt x="1836420" y="432815"/>
                </a:lnTo>
                <a:lnTo>
                  <a:pt x="1836420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ln w="9144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-507" y="1260475"/>
            <a:ext cx="16948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Darshani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hundi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2520695"/>
            <a:ext cx="1818131" cy="6446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538983"/>
            <a:ext cx="1798319" cy="6111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2564892"/>
            <a:ext cx="1748027" cy="5044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564892"/>
            <a:ext cx="1748155" cy="504825"/>
          </a:xfrm>
          <a:custGeom>
            <a:avLst/>
            <a:gdLst/>
            <a:ahLst/>
            <a:cxnLst/>
            <a:rect l="l" t="t" r="r" b="b"/>
            <a:pathLst>
              <a:path w="1748155" h="504825">
                <a:moveTo>
                  <a:pt x="0" y="504443"/>
                </a:moveTo>
                <a:lnTo>
                  <a:pt x="1748027" y="504443"/>
                </a:lnTo>
                <a:lnTo>
                  <a:pt x="1748027" y="0"/>
                </a:lnTo>
                <a:lnTo>
                  <a:pt x="0" y="0"/>
                </a:lnTo>
                <a:lnTo>
                  <a:pt x="0" y="504443"/>
                </a:lnTo>
                <a:close/>
              </a:path>
            </a:pathLst>
          </a:custGeom>
          <a:ln w="9144">
            <a:solidFill>
              <a:srgbClr val="3891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-507" y="2629027"/>
            <a:ext cx="1609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Shah </a:t>
            </a:r>
            <a:r>
              <a:rPr sz="1800" dirty="0">
                <a:latin typeface="Arial"/>
                <a:cs typeface="Arial"/>
              </a:rPr>
              <a:t>Jog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hundi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168395"/>
            <a:ext cx="1729739" cy="716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186683"/>
            <a:ext cx="1744979" cy="6111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212592"/>
            <a:ext cx="1659636" cy="57607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212592"/>
            <a:ext cx="1659889" cy="576580"/>
          </a:xfrm>
          <a:custGeom>
            <a:avLst/>
            <a:gdLst/>
            <a:ahLst/>
            <a:cxnLst/>
            <a:rect l="l" t="t" r="r" b="b"/>
            <a:pathLst>
              <a:path w="1659889" h="576579">
                <a:moveTo>
                  <a:pt x="0" y="576072"/>
                </a:moveTo>
                <a:lnTo>
                  <a:pt x="1659636" y="576072"/>
                </a:lnTo>
                <a:lnTo>
                  <a:pt x="165963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9144">
            <a:solidFill>
              <a:srgbClr val="84A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-507" y="3277361"/>
            <a:ext cx="1556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Nam </a:t>
            </a:r>
            <a:r>
              <a:rPr sz="1800" dirty="0">
                <a:latin typeface="Arial"/>
                <a:cs typeface="Arial"/>
              </a:rPr>
              <a:t>Jog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hundi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960876"/>
            <a:ext cx="1690115" cy="716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979164"/>
            <a:ext cx="1560575" cy="6111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005071"/>
            <a:ext cx="1620012" cy="5760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005071"/>
            <a:ext cx="1620520" cy="576580"/>
          </a:xfrm>
          <a:custGeom>
            <a:avLst/>
            <a:gdLst/>
            <a:ahLst/>
            <a:cxnLst/>
            <a:rect l="l" t="t" r="r" b="b"/>
            <a:pathLst>
              <a:path w="1620520" h="576579">
                <a:moveTo>
                  <a:pt x="0" y="576071"/>
                </a:moveTo>
                <a:lnTo>
                  <a:pt x="1620012" y="576071"/>
                </a:lnTo>
                <a:lnTo>
                  <a:pt x="1620012" y="0"/>
                </a:lnTo>
                <a:lnTo>
                  <a:pt x="0" y="0"/>
                </a:lnTo>
                <a:lnTo>
                  <a:pt x="0" y="576071"/>
                </a:lnTo>
                <a:close/>
              </a:path>
            </a:pathLst>
          </a:custGeom>
          <a:ln w="9143">
            <a:solidFill>
              <a:srgbClr val="9543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-507" y="4069460"/>
            <a:ext cx="137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Jokhmi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hundi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4896611"/>
            <a:ext cx="1903475" cy="9677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728971"/>
            <a:ext cx="2103119" cy="136550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940808"/>
            <a:ext cx="1833372" cy="8275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940808"/>
            <a:ext cx="1833880" cy="828040"/>
          </a:xfrm>
          <a:custGeom>
            <a:avLst/>
            <a:gdLst/>
            <a:ahLst/>
            <a:cxnLst/>
            <a:rect l="l" t="t" r="r" b="b"/>
            <a:pathLst>
              <a:path w="1833880" h="828039">
                <a:moveTo>
                  <a:pt x="0" y="827531"/>
                </a:moveTo>
                <a:lnTo>
                  <a:pt x="1833372" y="827531"/>
                </a:lnTo>
                <a:lnTo>
                  <a:pt x="1833372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ln w="9144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8389" y="4865623"/>
            <a:ext cx="1797685" cy="9042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86080" marR="5080" indent="-373380">
              <a:lnSpc>
                <a:spcPts val="3200"/>
              </a:lnSpc>
              <a:spcBef>
                <a:spcPts val="635"/>
              </a:spcBef>
            </a:pPr>
            <a:r>
              <a:rPr sz="3100" spc="-10" dirty="0">
                <a:latin typeface="Arial"/>
                <a:cs typeface="Arial"/>
              </a:rPr>
              <a:t>Dhani</a:t>
            </a:r>
            <a:r>
              <a:rPr sz="3100" spc="-5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Jog  </a:t>
            </a:r>
            <a:r>
              <a:rPr sz="3100" spc="-10" dirty="0">
                <a:latin typeface="Arial"/>
                <a:cs typeface="Arial"/>
              </a:rPr>
              <a:t>Hundi</a:t>
            </a:r>
            <a:endParaRPr sz="3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739" y="718769"/>
            <a:ext cx="51022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Hundi </a:t>
            </a:r>
            <a:r>
              <a:rPr sz="1800" spc="-5" dirty="0">
                <a:latin typeface="Arial"/>
                <a:cs typeface="Arial"/>
              </a:rPr>
              <a:t>means </a:t>
            </a:r>
            <a:r>
              <a:rPr sz="1800" dirty="0">
                <a:latin typeface="Arial"/>
                <a:cs typeface="Arial"/>
              </a:rPr>
              <a:t>a BOE </a:t>
            </a:r>
            <a:r>
              <a:rPr sz="1800" spc="-15" dirty="0">
                <a:latin typeface="Arial"/>
                <a:cs typeface="Arial"/>
              </a:rPr>
              <a:t>drawn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an Local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Language.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909572" y="1152144"/>
            <a:ext cx="7234428" cy="5105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68423" y="1133855"/>
            <a:ext cx="1824227" cy="61112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79676" y="1196339"/>
            <a:ext cx="7164324" cy="37033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79676" y="1196339"/>
            <a:ext cx="7164705" cy="370840"/>
          </a:xfrm>
          <a:custGeom>
            <a:avLst/>
            <a:gdLst/>
            <a:ahLst/>
            <a:cxnLst/>
            <a:rect l="l" t="t" r="r" b="b"/>
            <a:pathLst>
              <a:path w="7164705" h="370840">
                <a:moveTo>
                  <a:pt x="0" y="370332"/>
                </a:moveTo>
                <a:lnTo>
                  <a:pt x="7164324" y="370332"/>
                </a:lnTo>
                <a:lnTo>
                  <a:pt x="7164324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ln w="9143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58670" y="1220851"/>
            <a:ext cx="1443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rebuchet MS"/>
                <a:cs typeface="Trebuchet MS"/>
              </a:rPr>
              <a:t>Payable </a:t>
            </a:r>
            <a:r>
              <a:rPr sz="1800" spc="-150" dirty="0">
                <a:latin typeface="Trebuchet MS"/>
                <a:cs typeface="Trebuchet MS"/>
              </a:rPr>
              <a:t>at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Sight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909572" y="1790700"/>
            <a:ext cx="7234428" cy="5105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68423" y="1772411"/>
            <a:ext cx="3941064" cy="61112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79676" y="1834895"/>
            <a:ext cx="7164324" cy="37033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79676" y="1834895"/>
            <a:ext cx="7164705" cy="370840"/>
          </a:xfrm>
          <a:custGeom>
            <a:avLst/>
            <a:gdLst/>
            <a:ahLst/>
            <a:cxnLst/>
            <a:rect l="l" t="t" r="r" b="b"/>
            <a:pathLst>
              <a:path w="7164705" h="370839">
                <a:moveTo>
                  <a:pt x="0" y="370332"/>
                </a:moveTo>
                <a:lnTo>
                  <a:pt x="7164324" y="370332"/>
                </a:lnTo>
                <a:lnTo>
                  <a:pt x="7164324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ln w="9143">
            <a:solidFill>
              <a:srgbClr val="C32C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58670" y="1859356"/>
            <a:ext cx="356107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rebuchet MS"/>
                <a:cs typeface="Trebuchet MS"/>
              </a:rPr>
              <a:t>Payable </a:t>
            </a:r>
            <a:r>
              <a:rPr sz="1800" spc="-125" dirty="0">
                <a:latin typeface="Trebuchet MS"/>
                <a:cs typeface="Trebuchet MS"/>
              </a:rPr>
              <a:t>after </a:t>
            </a:r>
            <a:r>
              <a:rPr sz="1800" spc="-114" dirty="0">
                <a:latin typeface="Trebuchet MS"/>
                <a:cs typeface="Trebuchet MS"/>
              </a:rPr>
              <a:t>Specified </a:t>
            </a:r>
            <a:r>
              <a:rPr sz="1800" spc="-70" dirty="0">
                <a:latin typeface="Trebuchet MS"/>
                <a:cs typeface="Trebuchet MS"/>
              </a:rPr>
              <a:t>period </a:t>
            </a:r>
            <a:r>
              <a:rPr sz="1800" spc="20" dirty="0">
                <a:latin typeface="Trebuchet MS"/>
                <a:cs typeface="Trebuchet MS"/>
              </a:rPr>
              <a:t>Of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Time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909572" y="2511551"/>
            <a:ext cx="7234428" cy="5090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68423" y="2493264"/>
            <a:ext cx="1812036" cy="61112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79676" y="2555748"/>
            <a:ext cx="7164324" cy="36880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79676" y="2555748"/>
            <a:ext cx="7164705" cy="368935"/>
          </a:xfrm>
          <a:custGeom>
            <a:avLst/>
            <a:gdLst/>
            <a:ahLst/>
            <a:cxnLst/>
            <a:rect l="l" t="t" r="r" b="b"/>
            <a:pathLst>
              <a:path w="7164705" h="368935">
                <a:moveTo>
                  <a:pt x="0" y="368808"/>
                </a:moveTo>
                <a:lnTo>
                  <a:pt x="7164324" y="368808"/>
                </a:lnTo>
                <a:lnTo>
                  <a:pt x="7164324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ln w="9143">
            <a:solidFill>
              <a:srgbClr val="3891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058670" y="2579573"/>
            <a:ext cx="14325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rebuchet MS"/>
                <a:cs typeface="Trebuchet MS"/>
              </a:rPr>
              <a:t>Payable </a:t>
            </a:r>
            <a:r>
              <a:rPr sz="1800" spc="-145" dirty="0">
                <a:latin typeface="Trebuchet MS"/>
                <a:cs typeface="Trebuchet MS"/>
              </a:rPr>
              <a:t>at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Shah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909572" y="3159251"/>
            <a:ext cx="7234428" cy="50901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68423" y="3140964"/>
            <a:ext cx="5064252" cy="61112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79676" y="3203448"/>
            <a:ext cx="7164324" cy="36880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79676" y="3203448"/>
            <a:ext cx="7164705" cy="368935"/>
          </a:xfrm>
          <a:custGeom>
            <a:avLst/>
            <a:gdLst/>
            <a:ahLst/>
            <a:cxnLst/>
            <a:rect l="l" t="t" r="r" b="b"/>
            <a:pathLst>
              <a:path w="7164705" h="368935">
                <a:moveTo>
                  <a:pt x="0" y="368808"/>
                </a:moveTo>
                <a:lnTo>
                  <a:pt x="7164324" y="368808"/>
                </a:lnTo>
                <a:lnTo>
                  <a:pt x="7164324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ln w="9143">
            <a:solidFill>
              <a:srgbClr val="84AA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058670" y="3228213"/>
            <a:ext cx="4685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rebuchet MS"/>
                <a:cs typeface="Trebuchet MS"/>
              </a:rPr>
              <a:t>Payable </a:t>
            </a:r>
            <a:r>
              <a:rPr sz="1800" spc="-45" dirty="0">
                <a:latin typeface="Trebuchet MS"/>
                <a:cs typeface="Trebuchet MS"/>
              </a:rPr>
              <a:t>to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90" dirty="0">
                <a:latin typeface="Trebuchet MS"/>
                <a:cs typeface="Trebuchet MS"/>
              </a:rPr>
              <a:t>Party </a:t>
            </a:r>
            <a:r>
              <a:rPr sz="1800" spc="-114" dirty="0">
                <a:latin typeface="Trebuchet MS"/>
                <a:cs typeface="Trebuchet MS"/>
              </a:rPr>
              <a:t>named </a:t>
            </a:r>
            <a:r>
              <a:rPr sz="1800" spc="-105" dirty="0">
                <a:latin typeface="Trebuchet MS"/>
                <a:cs typeface="Trebuchet MS"/>
              </a:rPr>
              <a:t>in </a:t>
            </a:r>
            <a:r>
              <a:rPr sz="1800" spc="-55" dirty="0">
                <a:latin typeface="Trebuchet MS"/>
                <a:cs typeface="Trebuchet MS"/>
              </a:rPr>
              <a:t>Hundi </a:t>
            </a:r>
            <a:r>
              <a:rPr sz="1800" spc="20" dirty="0">
                <a:latin typeface="Trebuchet MS"/>
                <a:cs typeface="Trebuchet MS"/>
              </a:rPr>
              <a:t>or </a:t>
            </a:r>
            <a:r>
              <a:rPr sz="1800" spc="-45" dirty="0">
                <a:latin typeface="Trebuchet MS"/>
                <a:cs typeface="Trebuchet MS"/>
              </a:rPr>
              <a:t>to </a:t>
            </a:r>
            <a:r>
              <a:rPr sz="1800" spc="-80" dirty="0">
                <a:latin typeface="Trebuchet MS"/>
                <a:cs typeface="Trebuchet MS"/>
              </a:rPr>
              <a:t>his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order.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946148" y="3889247"/>
            <a:ext cx="7197852" cy="78638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05000" y="3869435"/>
            <a:ext cx="7239000" cy="88544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16251" y="3933444"/>
            <a:ext cx="7127748" cy="64617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16251" y="4579620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8" y="0"/>
                </a:lnTo>
              </a:path>
            </a:pathLst>
          </a:custGeom>
          <a:ln w="9144">
            <a:solidFill>
              <a:srgbClr val="9543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16251" y="3933444"/>
            <a:ext cx="7127875" cy="646430"/>
          </a:xfrm>
          <a:custGeom>
            <a:avLst/>
            <a:gdLst/>
            <a:ahLst/>
            <a:cxnLst/>
            <a:rect l="l" t="t" r="r" b="b"/>
            <a:pathLst>
              <a:path w="7127875" h="646429">
                <a:moveTo>
                  <a:pt x="7127748" y="0"/>
                </a:moveTo>
                <a:lnTo>
                  <a:pt x="0" y="0"/>
                </a:lnTo>
                <a:lnTo>
                  <a:pt x="0" y="646175"/>
                </a:lnTo>
              </a:path>
            </a:pathLst>
          </a:custGeom>
          <a:ln w="9144">
            <a:solidFill>
              <a:srgbClr val="9543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095245" y="3957269"/>
            <a:ext cx="693610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rebuchet MS"/>
                <a:cs typeface="Trebuchet MS"/>
              </a:rPr>
              <a:t>Hundi </a:t>
            </a:r>
            <a:r>
              <a:rPr sz="1800" spc="-25" dirty="0">
                <a:latin typeface="Trebuchet MS"/>
                <a:cs typeface="Trebuchet MS"/>
              </a:rPr>
              <a:t>Drawn </a:t>
            </a:r>
            <a:r>
              <a:rPr sz="1800" spc="-105" dirty="0">
                <a:latin typeface="Trebuchet MS"/>
                <a:cs typeface="Trebuchet MS"/>
              </a:rPr>
              <a:t>in </a:t>
            </a:r>
            <a:r>
              <a:rPr sz="1800" spc="-90" dirty="0">
                <a:latin typeface="Trebuchet MS"/>
                <a:cs typeface="Trebuchet MS"/>
              </a:rPr>
              <a:t>respect </a:t>
            </a:r>
            <a:r>
              <a:rPr sz="1800" spc="-95" dirty="0">
                <a:latin typeface="Trebuchet MS"/>
                <a:cs typeface="Trebuchet MS"/>
              </a:rPr>
              <a:t>of </a:t>
            </a:r>
            <a:r>
              <a:rPr sz="1800" spc="-45" dirty="0">
                <a:latin typeface="Trebuchet MS"/>
                <a:cs typeface="Trebuchet MS"/>
              </a:rPr>
              <a:t>goods </a:t>
            </a:r>
            <a:r>
              <a:rPr sz="1800" spc="-95" dirty="0">
                <a:latin typeface="Trebuchet MS"/>
                <a:cs typeface="Trebuchet MS"/>
              </a:rPr>
              <a:t>shipped </a:t>
            </a:r>
            <a:r>
              <a:rPr sz="1800" spc="-30" dirty="0">
                <a:latin typeface="Trebuchet MS"/>
                <a:cs typeface="Trebuchet MS"/>
              </a:rPr>
              <a:t>on </a:t>
            </a:r>
            <a:r>
              <a:rPr sz="1800" spc="-105" dirty="0">
                <a:latin typeface="Trebuchet MS"/>
                <a:cs typeface="Trebuchet MS"/>
              </a:rPr>
              <a:t>the </a:t>
            </a:r>
            <a:r>
              <a:rPr sz="1800" spc="-95" dirty="0">
                <a:latin typeface="Trebuchet MS"/>
                <a:cs typeface="Trebuchet MS"/>
              </a:rPr>
              <a:t>vessel </a:t>
            </a:r>
            <a:r>
              <a:rPr sz="1800" spc="-114" dirty="0">
                <a:latin typeface="Trebuchet MS"/>
                <a:cs typeface="Trebuchet MS"/>
              </a:rPr>
              <a:t>and </a:t>
            </a:r>
            <a:r>
              <a:rPr sz="1800" spc="-80" dirty="0">
                <a:latin typeface="Trebuchet MS"/>
                <a:cs typeface="Trebuchet MS"/>
              </a:rPr>
              <a:t>is </a:t>
            </a:r>
            <a:r>
              <a:rPr sz="1800" spc="-145" dirty="0">
                <a:latin typeface="Trebuchet MS"/>
                <a:cs typeface="Trebuchet MS"/>
              </a:rPr>
              <a:t>payable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only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90" dirty="0">
                <a:latin typeface="Trebuchet MS"/>
                <a:cs typeface="Trebuchet MS"/>
              </a:rPr>
              <a:t>when </a:t>
            </a:r>
            <a:r>
              <a:rPr sz="1800" spc="-110" dirty="0">
                <a:latin typeface="Trebuchet MS"/>
                <a:cs typeface="Trebuchet MS"/>
              </a:rPr>
              <a:t>the </a:t>
            </a:r>
            <a:r>
              <a:rPr sz="1800" spc="-45" dirty="0">
                <a:latin typeface="Trebuchet MS"/>
                <a:cs typeface="Trebuchet MS"/>
              </a:rPr>
              <a:t>goods </a:t>
            </a:r>
            <a:r>
              <a:rPr sz="1800" spc="-105" dirty="0">
                <a:latin typeface="Trebuchet MS"/>
                <a:cs typeface="Trebuchet MS"/>
              </a:rPr>
              <a:t>reach </a:t>
            </a:r>
            <a:r>
              <a:rPr sz="1800" spc="-85" dirty="0">
                <a:latin typeface="Trebuchet MS"/>
                <a:cs typeface="Trebuchet MS"/>
              </a:rPr>
              <a:t>their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destination.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909572" y="4968240"/>
            <a:ext cx="7234428" cy="51054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68423" y="4949952"/>
            <a:ext cx="3046476" cy="61112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79676" y="5012435"/>
            <a:ext cx="7164324" cy="37033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79676" y="5012435"/>
            <a:ext cx="7164705" cy="370840"/>
          </a:xfrm>
          <a:custGeom>
            <a:avLst/>
            <a:gdLst/>
            <a:ahLst/>
            <a:cxnLst/>
            <a:rect l="l" t="t" r="r" b="b"/>
            <a:pathLst>
              <a:path w="7164705" h="370839">
                <a:moveTo>
                  <a:pt x="0" y="370331"/>
                </a:moveTo>
                <a:lnTo>
                  <a:pt x="7164324" y="370331"/>
                </a:lnTo>
                <a:lnTo>
                  <a:pt x="7164324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3">
            <a:solidFill>
              <a:srgbClr val="FDB8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058670" y="5038090"/>
            <a:ext cx="2670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rebuchet MS"/>
                <a:cs typeface="Trebuchet MS"/>
              </a:rPr>
              <a:t>Hundi </a:t>
            </a:r>
            <a:r>
              <a:rPr sz="1800" spc="-140" dirty="0">
                <a:latin typeface="Trebuchet MS"/>
                <a:cs typeface="Trebuchet MS"/>
              </a:rPr>
              <a:t>Payable </a:t>
            </a:r>
            <a:r>
              <a:rPr sz="1800" spc="-45" dirty="0">
                <a:latin typeface="Trebuchet MS"/>
                <a:cs typeface="Trebuchet MS"/>
              </a:rPr>
              <a:t>to </a:t>
            </a:r>
            <a:r>
              <a:rPr sz="1800" spc="-110" dirty="0">
                <a:latin typeface="Trebuchet MS"/>
                <a:cs typeface="Trebuchet MS"/>
              </a:rPr>
              <a:t>the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Bearer.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297179"/>
            <a:ext cx="8174735" cy="795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0340" y="723900"/>
            <a:ext cx="914400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659" y="723900"/>
            <a:ext cx="7197852" cy="795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58111" y="2065020"/>
            <a:ext cx="6527292" cy="5029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60932" y="2011679"/>
            <a:ext cx="606551" cy="6065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7107" y="2793492"/>
            <a:ext cx="6178296" cy="502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08404" y="2740151"/>
            <a:ext cx="608076" cy="6065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5311" y="3521964"/>
            <a:ext cx="6070092" cy="5029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15083" y="3468623"/>
            <a:ext cx="608076" cy="6065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7107" y="4250435"/>
            <a:ext cx="6178296" cy="5029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08404" y="4197096"/>
            <a:ext cx="608076" cy="6065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58111" y="4978908"/>
            <a:ext cx="6527292" cy="5029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0932" y="4925567"/>
            <a:ext cx="606551" cy="6065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36244" y="390855"/>
            <a:ext cx="7600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20" dirty="0">
                <a:solidFill>
                  <a:srgbClr val="D1282C"/>
                </a:solidFill>
                <a:latin typeface="Arial"/>
                <a:cs typeface="Arial"/>
              </a:rPr>
              <a:t>#1:</a:t>
            </a:r>
            <a:r>
              <a:rPr sz="2800" i="0" spc="-21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20" dirty="0">
                <a:solidFill>
                  <a:srgbClr val="D1282C"/>
                </a:solidFill>
                <a:latin typeface="Arial"/>
                <a:cs typeface="Arial"/>
              </a:rPr>
              <a:t>The</a:t>
            </a:r>
            <a:r>
              <a:rPr sz="28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95" dirty="0">
                <a:solidFill>
                  <a:srgbClr val="D1282C"/>
                </a:solidFill>
                <a:latin typeface="Arial"/>
                <a:cs typeface="Arial"/>
              </a:rPr>
              <a:t>undertaking</a:t>
            </a:r>
            <a:r>
              <a:rPr sz="2800" i="0" spc="-20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95" dirty="0">
                <a:solidFill>
                  <a:srgbClr val="D1282C"/>
                </a:solidFill>
                <a:latin typeface="Arial"/>
                <a:cs typeface="Arial"/>
              </a:rPr>
              <a:t>contained</a:t>
            </a:r>
            <a:r>
              <a:rPr sz="2800" i="0" spc="-20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00" dirty="0">
                <a:solidFill>
                  <a:srgbClr val="D1282C"/>
                </a:solidFill>
                <a:latin typeface="Arial"/>
                <a:cs typeface="Arial"/>
              </a:rPr>
              <a:t>in</a:t>
            </a:r>
            <a:r>
              <a:rPr sz="2800" i="0" spc="-19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05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i="0" spc="-21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75" dirty="0">
                <a:solidFill>
                  <a:srgbClr val="D1282C"/>
                </a:solidFill>
                <a:latin typeface="Arial"/>
                <a:cs typeface="Arial"/>
              </a:rPr>
              <a:t>promissory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19" name="object 19"/>
          <p:cNvSpPr txBox="1"/>
          <p:nvPr/>
        </p:nvSpPr>
        <p:spPr>
          <a:xfrm>
            <a:off x="536244" y="816305"/>
            <a:ext cx="6666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5" dirty="0">
                <a:solidFill>
                  <a:srgbClr val="D1282C"/>
                </a:solidFill>
                <a:latin typeface="Arial"/>
                <a:cs typeface="Arial"/>
              </a:rPr>
              <a:t>note,</a:t>
            </a:r>
            <a:r>
              <a:rPr sz="2800" spc="-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25" dirty="0">
                <a:solidFill>
                  <a:srgbClr val="D1282C"/>
                </a:solidFill>
                <a:latin typeface="Arial"/>
                <a:cs typeface="Arial"/>
              </a:rPr>
              <a:t>to</a:t>
            </a:r>
            <a:r>
              <a:rPr sz="2800" spc="-1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60" dirty="0">
                <a:solidFill>
                  <a:srgbClr val="D1282C"/>
                </a:solidFill>
                <a:latin typeface="Arial"/>
                <a:cs typeface="Arial"/>
              </a:rPr>
              <a:t>pay</a:t>
            </a:r>
            <a:r>
              <a:rPr sz="2800" spc="-1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05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spc="-20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20" dirty="0">
                <a:solidFill>
                  <a:srgbClr val="D1282C"/>
                </a:solidFill>
                <a:latin typeface="Arial"/>
                <a:cs typeface="Arial"/>
              </a:rPr>
              <a:t>certain</a:t>
            </a:r>
            <a:r>
              <a:rPr sz="2800" spc="-11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80" dirty="0">
                <a:solidFill>
                  <a:srgbClr val="D1282C"/>
                </a:solidFill>
                <a:latin typeface="Arial"/>
                <a:cs typeface="Arial"/>
              </a:rPr>
              <a:t>sum</a:t>
            </a:r>
            <a:r>
              <a:rPr sz="2800" spc="-1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r>
              <a:rPr sz="2800" spc="10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45" dirty="0">
                <a:solidFill>
                  <a:srgbClr val="D1282C"/>
                </a:solidFill>
                <a:latin typeface="Arial"/>
                <a:cs typeface="Arial"/>
              </a:rPr>
              <a:t>money</a:t>
            </a:r>
            <a:r>
              <a:rPr sz="2800" spc="-13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D1282C"/>
                </a:solidFill>
                <a:latin typeface="Arial"/>
                <a:cs typeface="Arial"/>
              </a:rPr>
              <a:t>is----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36445" y="2160778"/>
            <a:ext cx="5465445" cy="316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815" indent="-297815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297815" algn="l"/>
              </a:tabLst>
            </a:pPr>
            <a:r>
              <a:rPr sz="1500" dirty="0">
                <a:latin typeface="Arial"/>
                <a:cs typeface="Arial"/>
              </a:rPr>
              <a:t>Conditional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Both"/>
            </a:pPr>
            <a:endParaRPr sz="1700">
              <a:latin typeface="Times New Roman"/>
              <a:cs typeface="Times New Roman"/>
            </a:endParaRPr>
          </a:p>
          <a:p>
            <a:pPr marL="645160" indent="-285115">
              <a:lnSpc>
                <a:spcPct val="100000"/>
              </a:lnSpc>
              <a:spcBef>
                <a:spcPts val="5"/>
              </a:spcBef>
              <a:buAutoNum type="alphaLcParenBoth"/>
              <a:tabLst>
                <a:tab pos="645795" algn="l"/>
              </a:tabLst>
            </a:pPr>
            <a:r>
              <a:rPr sz="1500" dirty="0">
                <a:latin typeface="Arial"/>
                <a:cs typeface="Arial"/>
              </a:rPr>
              <a:t>Unconditional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1700">
              <a:latin typeface="Times New Roman"/>
              <a:cs typeface="Times New Roman"/>
            </a:endParaRPr>
          </a:p>
          <a:p>
            <a:pPr marL="467995" marR="5080">
              <a:lnSpc>
                <a:spcPts val="1600"/>
              </a:lnSpc>
              <a:spcBef>
                <a:spcPts val="1425"/>
              </a:spcBef>
              <a:buAutoNum type="alphaLcParenBoth"/>
              <a:tabLst>
                <a:tab pos="741680" algn="l"/>
              </a:tabLst>
            </a:pPr>
            <a:r>
              <a:rPr sz="1500" dirty="0">
                <a:latin typeface="Arial"/>
                <a:cs typeface="Arial"/>
              </a:rPr>
              <a:t>May be conditional or unconditional depending</a:t>
            </a:r>
            <a:r>
              <a:rPr sz="1500" spc="-3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upon </a:t>
            </a:r>
            <a:r>
              <a:rPr sz="1500" spc="5" dirty="0">
                <a:latin typeface="Arial"/>
                <a:cs typeface="Arial"/>
              </a:rPr>
              <a:t>the  </a:t>
            </a:r>
            <a:r>
              <a:rPr sz="1500" dirty="0">
                <a:latin typeface="Arial"/>
                <a:cs typeface="Arial"/>
              </a:rPr>
              <a:t>circumstances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Both"/>
            </a:pPr>
            <a:endParaRPr sz="1700">
              <a:latin typeface="Times New Roman"/>
              <a:cs typeface="Times New Roman"/>
            </a:endParaRPr>
          </a:p>
          <a:p>
            <a:pPr marL="645160" indent="-285115">
              <a:lnSpc>
                <a:spcPct val="100000"/>
              </a:lnSpc>
              <a:spcBef>
                <a:spcPts val="1140"/>
              </a:spcBef>
              <a:buAutoNum type="alphaLcParenBoth"/>
              <a:tabLst>
                <a:tab pos="645795" algn="l"/>
              </a:tabLst>
            </a:pPr>
            <a:r>
              <a:rPr sz="1500" spc="-5" dirty="0">
                <a:latin typeface="Arial"/>
                <a:cs typeface="Arial"/>
              </a:rPr>
              <a:t>None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above.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Arial"/>
                <a:cs typeface="Arial"/>
              </a:rPr>
              <a:t>Answer </a:t>
            </a:r>
            <a:r>
              <a:rPr sz="1500" dirty="0">
                <a:latin typeface="Arial"/>
                <a:cs typeface="Arial"/>
              </a:rPr>
              <a:t>: (b) Unconditional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83819"/>
            <a:ext cx="6736080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7659" y="510540"/>
            <a:ext cx="7812024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659" y="937260"/>
            <a:ext cx="1962912" cy="797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5083" y="937260"/>
            <a:ext cx="554736" cy="797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0883" y="2247900"/>
            <a:ext cx="4325112" cy="405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3139" y="2203704"/>
            <a:ext cx="487680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81300" y="2833116"/>
            <a:ext cx="4044696" cy="4053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43555" y="2788920"/>
            <a:ext cx="489204" cy="4892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66644" y="3418332"/>
            <a:ext cx="3959352" cy="4053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8900" y="3375659"/>
            <a:ext cx="489204" cy="4876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81300" y="4003547"/>
            <a:ext cx="4044696" cy="4053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43555" y="3960876"/>
            <a:ext cx="489204" cy="4892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0883" y="4588764"/>
            <a:ext cx="4325112" cy="4053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63139" y="4546091"/>
            <a:ext cx="487680" cy="4892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6244" y="176911"/>
            <a:ext cx="6188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2185" algn="l"/>
              </a:tabLst>
            </a:pPr>
            <a:r>
              <a:rPr sz="2800" i="0" spc="-15" dirty="0">
                <a:solidFill>
                  <a:srgbClr val="D1282C"/>
                </a:solidFill>
                <a:latin typeface="Arial"/>
                <a:cs typeface="Arial"/>
              </a:rPr>
              <a:t># </a:t>
            </a:r>
            <a:r>
              <a:rPr sz="2800" i="0" spc="65" dirty="0">
                <a:solidFill>
                  <a:srgbClr val="D1282C"/>
                </a:solidFill>
                <a:latin typeface="Arial"/>
                <a:cs typeface="Arial"/>
              </a:rPr>
              <a:t>2:</a:t>
            </a:r>
            <a:r>
              <a:rPr sz="2800" i="0" spc="-3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45" dirty="0">
                <a:solidFill>
                  <a:srgbClr val="D1282C"/>
                </a:solidFill>
                <a:latin typeface="Arial"/>
                <a:cs typeface="Arial"/>
              </a:rPr>
              <a:t>Which</a:t>
            </a:r>
            <a:r>
              <a:rPr sz="2800" i="0" spc="-21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10" dirty="0">
                <a:solidFill>
                  <a:srgbClr val="D1282C"/>
                </a:solidFill>
                <a:latin typeface="Arial"/>
                <a:cs typeface="Arial"/>
              </a:rPr>
              <a:t>of	</a:t>
            </a:r>
            <a:r>
              <a:rPr sz="2800" i="0" spc="70" dirty="0">
                <a:solidFill>
                  <a:srgbClr val="D1282C"/>
                </a:solidFill>
                <a:latin typeface="Arial"/>
                <a:cs typeface="Arial"/>
              </a:rPr>
              <a:t>these</a:t>
            </a:r>
            <a:r>
              <a:rPr sz="28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90" dirty="0">
                <a:solidFill>
                  <a:srgbClr val="D1282C"/>
                </a:solidFill>
                <a:latin typeface="Arial"/>
                <a:cs typeface="Arial"/>
              </a:rPr>
              <a:t>is</a:t>
            </a:r>
            <a:r>
              <a:rPr sz="2800" i="0" spc="-22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20" dirty="0">
                <a:solidFill>
                  <a:srgbClr val="D1282C"/>
                </a:solidFill>
                <a:latin typeface="Arial"/>
                <a:cs typeface="Arial"/>
              </a:rPr>
              <a:t>not</a:t>
            </a:r>
            <a:r>
              <a:rPr sz="2800" i="0" spc="-2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00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i="0" spc="-21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35" dirty="0">
                <a:solidFill>
                  <a:srgbClr val="D1282C"/>
                </a:solidFill>
                <a:latin typeface="Arial"/>
                <a:cs typeface="Arial"/>
              </a:rPr>
              <a:t>negotiable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0" name="object 20"/>
          <p:cNvSpPr txBox="1"/>
          <p:nvPr/>
        </p:nvSpPr>
        <p:spPr>
          <a:xfrm>
            <a:off x="536244" y="603580"/>
            <a:ext cx="7267575" cy="43370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495"/>
              </a:spcBef>
            </a:pPr>
            <a:r>
              <a:rPr sz="2800" spc="140" dirty="0">
                <a:solidFill>
                  <a:srgbClr val="D1282C"/>
                </a:solidFill>
                <a:latin typeface="Arial"/>
                <a:cs typeface="Arial"/>
              </a:rPr>
              <a:t>Instrumen </a:t>
            </a:r>
            <a:r>
              <a:rPr sz="2800" spc="75" dirty="0">
                <a:solidFill>
                  <a:srgbClr val="D1282C"/>
                </a:solidFill>
                <a:latin typeface="Arial"/>
                <a:cs typeface="Arial"/>
              </a:rPr>
              <a:t>as </a:t>
            </a:r>
            <a:r>
              <a:rPr sz="2800" spc="150" dirty="0">
                <a:solidFill>
                  <a:srgbClr val="D1282C"/>
                </a:solidFill>
                <a:latin typeface="Arial"/>
                <a:cs typeface="Arial"/>
              </a:rPr>
              <a:t>per</a:t>
            </a:r>
            <a:r>
              <a:rPr sz="2800" spc="-5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95" dirty="0">
                <a:solidFill>
                  <a:srgbClr val="D1282C"/>
                </a:solidFill>
                <a:latin typeface="Arial"/>
                <a:cs typeface="Arial"/>
              </a:rPr>
              <a:t>the </a:t>
            </a:r>
            <a:r>
              <a:rPr sz="2800" spc="35" dirty="0">
                <a:solidFill>
                  <a:srgbClr val="D1282C"/>
                </a:solidFill>
                <a:latin typeface="Arial"/>
                <a:cs typeface="Arial"/>
              </a:rPr>
              <a:t>Negotiable </a:t>
            </a:r>
            <a:r>
              <a:rPr sz="2800" spc="70" dirty="0">
                <a:solidFill>
                  <a:srgbClr val="D1282C"/>
                </a:solidFill>
                <a:latin typeface="Arial"/>
                <a:cs typeface="Arial"/>
              </a:rPr>
              <a:t>Instrument  </a:t>
            </a:r>
            <a:r>
              <a:rPr sz="2800" spc="210" dirty="0">
                <a:solidFill>
                  <a:srgbClr val="D1282C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</a:pPr>
            <a:r>
              <a:rPr sz="2800" spc="135" dirty="0">
                <a:solidFill>
                  <a:srgbClr val="D1282C"/>
                </a:solidFill>
                <a:latin typeface="Arial"/>
                <a:cs typeface="Arial"/>
              </a:rPr>
              <a:t>Act,1881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2679065" indent="-397510">
              <a:lnSpc>
                <a:spcPct val="100000"/>
              </a:lnSpc>
              <a:buAutoNum type="alphaLcParenBoth"/>
              <a:tabLst>
                <a:tab pos="2679700" algn="l"/>
              </a:tabLst>
            </a:pPr>
            <a:r>
              <a:rPr sz="2100" spc="5" dirty="0">
                <a:latin typeface="Arial"/>
                <a:cs typeface="Arial"/>
              </a:rPr>
              <a:t>Bill </a:t>
            </a:r>
            <a:r>
              <a:rPr sz="2100" spc="-5" dirty="0">
                <a:latin typeface="Arial"/>
                <a:cs typeface="Arial"/>
              </a:rPr>
              <a:t>of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exchange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Both"/>
            </a:pPr>
            <a:endParaRPr sz="1800">
              <a:latin typeface="Times New Roman"/>
              <a:cs typeface="Times New Roman"/>
            </a:endParaRPr>
          </a:p>
          <a:p>
            <a:pPr marL="2958465" indent="-398145">
              <a:lnSpc>
                <a:spcPct val="100000"/>
              </a:lnSpc>
              <a:buAutoNum type="alphaLcParenBoth"/>
              <a:tabLst>
                <a:tab pos="2959100" algn="l"/>
              </a:tabLst>
            </a:pPr>
            <a:r>
              <a:rPr sz="2100" spc="-5" dirty="0">
                <a:latin typeface="Arial"/>
                <a:cs typeface="Arial"/>
              </a:rPr>
              <a:t>Delivery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note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Both"/>
            </a:pPr>
            <a:endParaRPr sz="1800">
              <a:latin typeface="Times New Roman"/>
              <a:cs typeface="Times New Roman"/>
            </a:endParaRPr>
          </a:p>
          <a:p>
            <a:pPr marL="3030220" indent="-383540">
              <a:lnSpc>
                <a:spcPct val="100000"/>
              </a:lnSpc>
              <a:buAutoNum type="alphaLcParenBoth"/>
              <a:tabLst>
                <a:tab pos="3030855" algn="l"/>
              </a:tabLst>
            </a:pPr>
            <a:r>
              <a:rPr sz="2100" spc="-10" dirty="0">
                <a:latin typeface="Arial"/>
                <a:cs typeface="Arial"/>
              </a:rPr>
              <a:t>Bearer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Cheque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Both"/>
            </a:pPr>
            <a:endParaRPr sz="1800">
              <a:latin typeface="Times New Roman"/>
              <a:cs typeface="Times New Roman"/>
            </a:endParaRPr>
          </a:p>
          <a:p>
            <a:pPr marL="2958465" indent="-398145">
              <a:lnSpc>
                <a:spcPct val="100000"/>
              </a:lnSpc>
              <a:buAutoNum type="alphaLcParenBoth"/>
              <a:tabLst>
                <a:tab pos="2959100" algn="l"/>
              </a:tabLst>
            </a:pPr>
            <a:r>
              <a:rPr sz="2100" spc="-10" dirty="0">
                <a:latin typeface="Arial"/>
                <a:cs typeface="Arial"/>
              </a:rPr>
              <a:t>Share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certificate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2281555">
              <a:lnSpc>
                <a:spcPct val="100000"/>
              </a:lnSpc>
              <a:tabLst>
                <a:tab pos="3386454" algn="l"/>
                <a:tab pos="3856990" algn="l"/>
              </a:tabLst>
            </a:pPr>
            <a:r>
              <a:rPr sz="2100" spc="-10" dirty="0">
                <a:latin typeface="Arial"/>
                <a:cs typeface="Arial"/>
              </a:rPr>
              <a:t>Answer:	(d)	</a:t>
            </a:r>
            <a:r>
              <a:rPr sz="2100" spc="-5" dirty="0">
                <a:latin typeface="Arial"/>
                <a:cs typeface="Arial"/>
              </a:rPr>
              <a:t>Share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Certificate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7552" y="883030"/>
            <a:ext cx="2078989" cy="0"/>
          </a:xfrm>
          <a:custGeom>
            <a:avLst/>
            <a:gdLst/>
            <a:ahLst/>
            <a:cxnLst/>
            <a:rect l="l" t="t" r="r" b="b"/>
            <a:pathLst>
              <a:path w="2078989">
                <a:moveTo>
                  <a:pt x="0" y="0"/>
                </a:moveTo>
                <a:lnTo>
                  <a:pt x="2078736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1832" y="185839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>
                <a:moveTo>
                  <a:pt x="0" y="0"/>
                </a:moveTo>
                <a:lnTo>
                  <a:pt x="2284476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574928"/>
            <a:ext cx="8987790" cy="2130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When a </a:t>
            </a:r>
            <a:r>
              <a:rPr sz="2000" b="1" i="1" dirty="0">
                <a:latin typeface="Arial"/>
                <a:cs typeface="Arial"/>
              </a:rPr>
              <a:t>maker </a:t>
            </a:r>
            <a:r>
              <a:rPr sz="2000" b="1" i="1" spc="-5" dirty="0">
                <a:latin typeface="Arial"/>
                <a:cs typeface="Arial"/>
              </a:rPr>
              <a:t>or </a:t>
            </a:r>
            <a:r>
              <a:rPr sz="2000" b="1" i="1" dirty="0">
                <a:latin typeface="Arial"/>
                <a:cs typeface="Arial"/>
              </a:rPr>
              <a:t>holder </a:t>
            </a:r>
            <a:r>
              <a:rPr sz="1800" spc="-5" dirty="0">
                <a:latin typeface="Arial"/>
                <a:cs typeface="Arial"/>
              </a:rPr>
              <a:t>writes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person’s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name </a:t>
            </a:r>
            <a:r>
              <a:rPr sz="1800" spc="-5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face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back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instrument or on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slip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paper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annexed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875"/>
              </a:lnSpc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7377430" algn="l"/>
              </a:tabLst>
            </a:pPr>
            <a:r>
              <a:rPr sz="1800" spc="-5" dirty="0">
                <a:latin typeface="Arial"/>
                <a:cs typeface="Arial"/>
              </a:rPr>
              <a:t>puts his </a:t>
            </a:r>
            <a:r>
              <a:rPr sz="2000" b="1" i="1" dirty="0">
                <a:latin typeface="Arial"/>
                <a:cs typeface="Arial"/>
              </a:rPr>
              <a:t>signatures thereto </a:t>
            </a:r>
            <a:r>
              <a:rPr sz="1800" dirty="0">
                <a:latin typeface="Arial"/>
                <a:cs typeface="Arial"/>
              </a:rPr>
              <a:t>for the </a:t>
            </a:r>
            <a:r>
              <a:rPr sz="1800" spc="-5" dirty="0">
                <a:latin typeface="Arial"/>
                <a:cs typeface="Arial"/>
              </a:rPr>
              <a:t>purpose of negotiation, it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called	‘endorsement’.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For eg- </a:t>
            </a:r>
            <a:r>
              <a:rPr sz="1800" dirty="0">
                <a:latin typeface="Arial"/>
                <a:cs typeface="Arial"/>
              </a:rPr>
              <a:t>When </a:t>
            </a:r>
            <a:r>
              <a:rPr sz="1800" spc="-5" dirty="0">
                <a:latin typeface="Arial"/>
                <a:cs typeface="Arial"/>
              </a:rPr>
              <a:t>an employer signs a </a:t>
            </a:r>
            <a:r>
              <a:rPr sz="1800" dirty="0">
                <a:latin typeface="Arial"/>
                <a:cs typeface="Arial"/>
              </a:rPr>
              <a:t>check, </a:t>
            </a:r>
            <a:r>
              <a:rPr sz="1800" spc="-5" dirty="0">
                <a:latin typeface="Arial"/>
                <a:cs typeface="Arial"/>
              </a:rPr>
              <a:t>they </a:t>
            </a:r>
            <a:r>
              <a:rPr sz="1800" dirty="0">
                <a:latin typeface="Arial"/>
                <a:cs typeface="Arial"/>
              </a:rPr>
              <a:t>are </a:t>
            </a:r>
            <a:r>
              <a:rPr sz="1800" spc="-5" dirty="0">
                <a:latin typeface="Arial"/>
                <a:cs typeface="Arial"/>
              </a:rPr>
              <a:t>endorsing </a:t>
            </a:r>
            <a:r>
              <a:rPr sz="1800" dirty="0">
                <a:latin typeface="Arial"/>
                <a:cs typeface="Arial"/>
              </a:rPr>
              <a:t>the transfer </a:t>
            </a:r>
            <a:r>
              <a:rPr sz="1800" spc="-5" dirty="0">
                <a:latin typeface="Arial"/>
                <a:cs typeface="Arial"/>
              </a:rPr>
              <a:t>of money  </a:t>
            </a:r>
            <a:r>
              <a:rPr sz="1800" dirty="0">
                <a:latin typeface="Arial"/>
                <a:cs typeface="Arial"/>
              </a:rPr>
              <a:t>from the </a:t>
            </a:r>
            <a:r>
              <a:rPr sz="1800" spc="-5" dirty="0">
                <a:latin typeface="Arial"/>
                <a:cs typeface="Arial"/>
              </a:rPr>
              <a:t>business accounts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5" dirty="0">
                <a:latin typeface="Arial"/>
                <a:cs typeface="Arial"/>
              </a:rPr>
              <a:t>account of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employee.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267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25" dirty="0">
                <a:solidFill>
                  <a:srgbClr val="C58D00"/>
                </a:solidFill>
                <a:latin typeface="Times New Roman"/>
                <a:cs typeface="Times New Roman"/>
              </a:rPr>
              <a:t>Endorsement </a:t>
            </a:r>
            <a:r>
              <a:rPr sz="2400" b="1" spc="130" dirty="0">
                <a:solidFill>
                  <a:srgbClr val="C58D00"/>
                </a:solidFill>
                <a:latin typeface="Times New Roman"/>
                <a:cs typeface="Times New Roman"/>
              </a:rPr>
              <a:t>Sec-</a:t>
            </a:r>
            <a:r>
              <a:rPr sz="2400" b="1" spc="-6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C58D00"/>
                </a:solidFill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2660904"/>
            <a:ext cx="6867145" cy="113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739" y="2796667"/>
            <a:ext cx="64585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10" dirty="0">
                <a:solidFill>
                  <a:srgbClr val="562213"/>
                </a:solidFill>
                <a:latin typeface="Trebuchet MS"/>
                <a:cs typeface="Trebuchet MS"/>
              </a:rPr>
              <a:t>Essentials </a:t>
            </a:r>
            <a:r>
              <a:rPr sz="4000" spc="-215" dirty="0">
                <a:solidFill>
                  <a:srgbClr val="562213"/>
                </a:solidFill>
                <a:latin typeface="Trebuchet MS"/>
                <a:cs typeface="Trebuchet MS"/>
              </a:rPr>
              <a:t>of </a:t>
            </a:r>
            <a:r>
              <a:rPr sz="4000" spc="-275" dirty="0">
                <a:solidFill>
                  <a:srgbClr val="562213"/>
                </a:solidFill>
                <a:latin typeface="Trebuchet MS"/>
                <a:cs typeface="Trebuchet MS"/>
              </a:rPr>
              <a:t>valid</a:t>
            </a:r>
            <a:r>
              <a:rPr sz="4000" spc="114" dirty="0">
                <a:solidFill>
                  <a:srgbClr val="562213"/>
                </a:solidFill>
                <a:latin typeface="Trebuchet MS"/>
                <a:cs typeface="Trebuchet MS"/>
              </a:rPr>
              <a:t> </a:t>
            </a:r>
            <a:r>
              <a:rPr sz="4000" spc="-170" dirty="0">
                <a:solidFill>
                  <a:srgbClr val="562213"/>
                </a:solidFill>
                <a:latin typeface="Trebuchet MS"/>
                <a:cs typeface="Trebuchet MS"/>
              </a:rPr>
              <a:t>endorsement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78739" y="3528186"/>
            <a:ext cx="64274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the back or </a:t>
            </a:r>
            <a:r>
              <a:rPr sz="1800" dirty="0">
                <a:latin typeface="Arial"/>
                <a:cs typeface="Arial"/>
              </a:rPr>
              <a:t>face of the </a:t>
            </a:r>
            <a:r>
              <a:rPr sz="1800" spc="-5" dirty="0">
                <a:latin typeface="Arial"/>
                <a:cs typeface="Arial"/>
              </a:rPr>
              <a:t>instrument. </a:t>
            </a:r>
            <a:r>
              <a:rPr sz="1800" b="1" i="1" dirty="0">
                <a:latin typeface="Arial"/>
                <a:cs typeface="Arial"/>
              </a:rPr>
              <a:t>i.e</a:t>
            </a:r>
            <a:r>
              <a:rPr sz="1800" b="1" i="1" spc="-20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Writing</a:t>
            </a:r>
            <a:endParaRPr sz="1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Must </a:t>
            </a:r>
            <a:r>
              <a:rPr sz="1800" spc="-5" dirty="0">
                <a:latin typeface="Arial"/>
                <a:cs typeface="Arial"/>
              </a:rPr>
              <a:t>be made by maker or </a:t>
            </a:r>
            <a:r>
              <a:rPr sz="1800" spc="-20" dirty="0">
                <a:latin typeface="Arial"/>
                <a:cs typeface="Arial"/>
              </a:rPr>
              <a:t>holder. </a:t>
            </a:r>
            <a:r>
              <a:rPr sz="1800" spc="-5" dirty="0">
                <a:latin typeface="Arial"/>
                <a:cs typeface="Arial"/>
              </a:rPr>
              <a:t>i.e </a:t>
            </a:r>
            <a:r>
              <a:rPr sz="1800" b="1" i="1" spc="-5" dirty="0">
                <a:latin typeface="Arial"/>
                <a:cs typeface="Arial"/>
              </a:rPr>
              <a:t>Prepared by</a:t>
            </a:r>
            <a:r>
              <a:rPr sz="1800" b="1" i="1" spc="8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Holder</a:t>
            </a:r>
            <a:endParaRPr sz="1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Must </a:t>
            </a:r>
            <a:r>
              <a:rPr sz="1800" spc="-5" dirty="0">
                <a:latin typeface="Arial"/>
                <a:cs typeface="Arial"/>
              </a:rPr>
              <a:t>be properly signed by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endorser.i.e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Signed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2043" y="345947"/>
            <a:ext cx="1088136" cy="7132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9932" y="281940"/>
            <a:ext cx="7620000" cy="819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1563" y="723900"/>
            <a:ext cx="5782056" cy="819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2891" y="723900"/>
            <a:ext cx="573024" cy="819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9827" y="2150364"/>
            <a:ext cx="7580376" cy="521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0455" y="2093976"/>
            <a:ext cx="630936" cy="6324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2539" y="2909316"/>
            <a:ext cx="7217664" cy="5181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1644" y="2851404"/>
            <a:ext cx="632460" cy="6309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82267" y="3665220"/>
            <a:ext cx="7107935" cy="5212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2896" y="3608832"/>
            <a:ext cx="630935" cy="6309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2539" y="4424171"/>
            <a:ext cx="7217664" cy="5181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1644" y="4366259"/>
            <a:ext cx="632460" cy="6309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9827" y="5180076"/>
            <a:ext cx="7580376" cy="5212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455" y="5122164"/>
            <a:ext cx="630936" cy="6324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6244" y="377189"/>
            <a:ext cx="7750809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67385" algn="l"/>
                <a:tab pos="2298700" algn="l"/>
              </a:tabLst>
            </a:pPr>
            <a:r>
              <a:rPr sz="2500" i="0" spc="-15" dirty="0">
                <a:solidFill>
                  <a:srgbClr val="D1282C"/>
                </a:solidFill>
                <a:latin typeface="Arial"/>
                <a:cs typeface="Arial"/>
              </a:rPr>
              <a:t>#</a:t>
            </a:r>
            <a:r>
              <a:rPr sz="2500" i="0" spc="-21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500" i="0" spc="65" dirty="0">
                <a:solidFill>
                  <a:srgbClr val="D1282C"/>
                </a:solidFill>
                <a:latin typeface="Arial"/>
                <a:cs typeface="Arial"/>
              </a:rPr>
              <a:t>3:	</a:t>
            </a:r>
            <a:r>
              <a:rPr sz="2900" i="0" spc="50" dirty="0">
                <a:solidFill>
                  <a:srgbClr val="D1282C"/>
                </a:solidFill>
                <a:latin typeface="Arial"/>
                <a:cs typeface="Arial"/>
              </a:rPr>
              <a:t>Which</a:t>
            </a:r>
            <a:r>
              <a:rPr sz="29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110" dirty="0">
                <a:solidFill>
                  <a:srgbClr val="D1282C"/>
                </a:solidFill>
                <a:latin typeface="Arial"/>
                <a:cs typeface="Arial"/>
              </a:rPr>
              <a:t>of	the</a:t>
            </a:r>
            <a:r>
              <a:rPr sz="2900" i="0" spc="-23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90" dirty="0">
                <a:solidFill>
                  <a:srgbClr val="D1282C"/>
                </a:solidFill>
                <a:latin typeface="Arial"/>
                <a:cs typeface="Arial"/>
              </a:rPr>
              <a:t>following</a:t>
            </a:r>
            <a:r>
              <a:rPr sz="2900" i="0" spc="-1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105" dirty="0">
                <a:solidFill>
                  <a:srgbClr val="D1282C"/>
                </a:solidFill>
                <a:latin typeface="Arial"/>
                <a:cs typeface="Arial"/>
              </a:rPr>
              <a:t>is</a:t>
            </a:r>
            <a:r>
              <a:rPr sz="2900" i="0" spc="-20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114" dirty="0">
                <a:solidFill>
                  <a:srgbClr val="D1282C"/>
                </a:solidFill>
                <a:latin typeface="Arial"/>
                <a:cs typeface="Arial"/>
              </a:rPr>
              <a:t>not</a:t>
            </a:r>
            <a:r>
              <a:rPr sz="29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110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900" i="0" spc="-21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80" dirty="0">
                <a:solidFill>
                  <a:srgbClr val="D1282C"/>
                </a:solidFill>
                <a:latin typeface="Arial"/>
                <a:cs typeface="Arial"/>
              </a:rPr>
              <a:t>payment</a:t>
            </a:r>
            <a:r>
              <a:rPr sz="2900" i="0" spc="-17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i="0" spc="110" dirty="0">
                <a:solidFill>
                  <a:srgbClr val="D1282C"/>
                </a:solidFill>
                <a:latin typeface="Arial"/>
                <a:cs typeface="Arial"/>
              </a:rPr>
              <a:t>in</a:t>
            </a:r>
            <a:endParaRPr sz="2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0" name="object 20"/>
          <p:cNvSpPr txBox="1"/>
          <p:nvPr/>
        </p:nvSpPr>
        <p:spPr>
          <a:xfrm>
            <a:off x="536244" y="819733"/>
            <a:ext cx="530542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105" dirty="0">
                <a:solidFill>
                  <a:srgbClr val="D1282C"/>
                </a:solidFill>
                <a:latin typeface="Arial"/>
                <a:cs typeface="Arial"/>
              </a:rPr>
              <a:t>due</a:t>
            </a:r>
            <a:r>
              <a:rPr sz="2900" spc="-20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spc="95" dirty="0">
                <a:solidFill>
                  <a:srgbClr val="D1282C"/>
                </a:solidFill>
                <a:latin typeface="Arial"/>
                <a:cs typeface="Arial"/>
              </a:rPr>
              <a:t>course</a:t>
            </a:r>
            <a:r>
              <a:rPr sz="2900" spc="-1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spc="120" dirty="0">
                <a:solidFill>
                  <a:srgbClr val="D1282C"/>
                </a:solidFill>
                <a:latin typeface="Arial"/>
                <a:cs typeface="Arial"/>
              </a:rPr>
              <a:t>under</a:t>
            </a:r>
            <a:r>
              <a:rPr sz="2900" spc="-20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spc="70" dirty="0">
                <a:solidFill>
                  <a:srgbClr val="D1282C"/>
                </a:solidFill>
                <a:latin typeface="Arial"/>
                <a:cs typeface="Arial"/>
              </a:rPr>
              <a:t>NI</a:t>
            </a:r>
            <a:r>
              <a:rPr sz="2900" spc="-1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spc="165" dirty="0">
                <a:solidFill>
                  <a:srgbClr val="D1282C"/>
                </a:solidFill>
                <a:latin typeface="Arial"/>
                <a:cs typeface="Arial"/>
              </a:rPr>
              <a:t>Act</a:t>
            </a:r>
            <a:r>
              <a:rPr sz="2900" spc="-22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900" spc="25" dirty="0">
                <a:solidFill>
                  <a:srgbClr val="D1282C"/>
                </a:solidFill>
                <a:latin typeface="Arial"/>
                <a:cs typeface="Arial"/>
              </a:rPr>
              <a:t>1881?</a:t>
            </a:r>
            <a:endParaRPr sz="2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3147" y="2143505"/>
            <a:ext cx="6576695" cy="264604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35"/>
              </a:spcBef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Payment </a:t>
            </a:r>
            <a:r>
              <a:rPr sz="1600" dirty="0">
                <a:latin typeface="Arial"/>
                <a:cs typeface="Arial"/>
              </a:rPr>
              <a:t>should </a:t>
            </a:r>
            <a:r>
              <a:rPr sz="1600" spc="-5" dirty="0">
                <a:latin typeface="Arial"/>
                <a:cs typeface="Arial"/>
              </a:rPr>
              <a:t>be </a:t>
            </a:r>
            <a:r>
              <a:rPr sz="1600" dirty="0">
                <a:latin typeface="Arial"/>
                <a:cs typeface="Arial"/>
              </a:rPr>
              <a:t>made in accordance </a:t>
            </a:r>
            <a:r>
              <a:rPr sz="1600" spc="-15" dirty="0">
                <a:latin typeface="Arial"/>
                <a:cs typeface="Arial"/>
              </a:rPr>
              <a:t>with </a:t>
            </a:r>
            <a:r>
              <a:rPr sz="1600" dirty="0">
                <a:latin typeface="Arial"/>
                <a:cs typeface="Arial"/>
              </a:rPr>
              <a:t>the </a:t>
            </a:r>
            <a:r>
              <a:rPr sz="1600" spc="-5" dirty="0">
                <a:latin typeface="Arial"/>
                <a:cs typeface="Arial"/>
              </a:rPr>
              <a:t>apparent </a:t>
            </a:r>
            <a:r>
              <a:rPr sz="1600" dirty="0">
                <a:latin typeface="Arial"/>
                <a:cs typeface="Arial"/>
              </a:rPr>
              <a:t>tenor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  instrument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800">
              <a:latin typeface="Times New Roman"/>
              <a:cs typeface="Times New Roman"/>
            </a:endParaRPr>
          </a:p>
          <a:p>
            <a:pPr marL="825500" indent="-451484">
              <a:lnSpc>
                <a:spcPct val="100000"/>
              </a:lnSpc>
              <a:spcBef>
                <a:spcPts val="1080"/>
              </a:spcBef>
              <a:buAutoNum type="alphaLcParenR"/>
              <a:tabLst>
                <a:tab pos="825500" algn="l"/>
                <a:tab pos="826135" algn="l"/>
              </a:tabLst>
            </a:pPr>
            <a:r>
              <a:rPr sz="1600" spc="-5" dirty="0">
                <a:latin typeface="Arial"/>
                <a:cs typeface="Arial"/>
              </a:rPr>
              <a:t>A payment </a:t>
            </a:r>
            <a:r>
              <a:rPr sz="1600" dirty="0">
                <a:latin typeface="Arial"/>
                <a:cs typeface="Arial"/>
              </a:rPr>
              <a:t>is made </a:t>
            </a:r>
            <a:r>
              <a:rPr sz="1600" spc="-5" dirty="0">
                <a:latin typeface="Arial"/>
                <a:cs typeface="Arial"/>
              </a:rPr>
              <a:t>on </a:t>
            </a:r>
            <a:r>
              <a:rPr sz="1600" dirty="0">
                <a:latin typeface="Arial"/>
                <a:cs typeface="Arial"/>
              </a:rPr>
              <a:t>instrument </a:t>
            </a:r>
            <a:r>
              <a:rPr sz="1600" spc="-5" dirty="0">
                <a:latin typeface="Arial"/>
                <a:cs typeface="Arial"/>
              </a:rPr>
              <a:t>before </a:t>
            </a:r>
            <a:r>
              <a:rPr sz="1600" dirty="0">
                <a:latin typeface="Arial"/>
                <a:cs typeface="Arial"/>
              </a:rPr>
              <a:t>the date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-2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maturity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lphaLcParenR"/>
            </a:pPr>
            <a:endParaRPr sz="1700">
              <a:latin typeface="Times New Roman"/>
              <a:cs typeface="Times New Roman"/>
            </a:endParaRPr>
          </a:p>
          <a:p>
            <a:pPr marL="882015" indent="-396240">
              <a:lnSpc>
                <a:spcPct val="100000"/>
              </a:lnSpc>
              <a:buAutoNum type="alphaLcParenR"/>
              <a:tabLst>
                <a:tab pos="882015" algn="l"/>
                <a:tab pos="882650" algn="l"/>
              </a:tabLst>
            </a:pPr>
            <a:r>
              <a:rPr sz="1600" spc="-5" dirty="0">
                <a:latin typeface="Arial"/>
                <a:cs typeface="Arial"/>
              </a:rPr>
              <a:t>Payment </a:t>
            </a:r>
            <a:r>
              <a:rPr sz="1600" dirty="0">
                <a:latin typeface="Arial"/>
                <a:cs typeface="Arial"/>
              </a:rPr>
              <a:t>is made to the possessor </a:t>
            </a:r>
            <a:r>
              <a:rPr sz="1600" spc="-5" dirty="0">
                <a:latin typeface="Arial"/>
                <a:cs typeface="Arial"/>
              </a:rPr>
              <a:t>of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instrument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lphaLcParenR"/>
            </a:pPr>
            <a:endParaRPr sz="1700">
              <a:latin typeface="Times New Roman"/>
              <a:cs typeface="Times New Roman"/>
            </a:endParaRPr>
          </a:p>
          <a:p>
            <a:pPr marL="781050" indent="-407034">
              <a:lnSpc>
                <a:spcPct val="100000"/>
              </a:lnSpc>
              <a:buAutoNum type="alphaLcParenR"/>
              <a:tabLst>
                <a:tab pos="780415" algn="l"/>
                <a:tab pos="781050" algn="l"/>
              </a:tabLst>
            </a:pPr>
            <a:r>
              <a:rPr sz="1600" spc="-5" dirty="0">
                <a:latin typeface="Arial"/>
                <a:cs typeface="Arial"/>
              </a:rPr>
              <a:t>Payment </a:t>
            </a:r>
            <a:r>
              <a:rPr sz="1600" dirty="0">
                <a:latin typeface="Arial"/>
                <a:cs typeface="Arial"/>
              </a:rPr>
              <a:t>made in </a:t>
            </a:r>
            <a:r>
              <a:rPr sz="1600" spc="-5" dirty="0">
                <a:latin typeface="Arial"/>
                <a:cs typeface="Arial"/>
              </a:rPr>
              <a:t>good </a:t>
            </a:r>
            <a:r>
              <a:rPr sz="1600" dirty="0">
                <a:latin typeface="Arial"/>
                <a:cs typeface="Arial"/>
              </a:rPr>
              <a:t>faith </a:t>
            </a:r>
            <a:r>
              <a:rPr sz="1600" spc="-5" dirty="0">
                <a:latin typeface="Arial"/>
                <a:cs typeface="Arial"/>
              </a:rPr>
              <a:t>&amp; </a:t>
            </a:r>
            <a:r>
              <a:rPr sz="1600" spc="-10" dirty="0">
                <a:latin typeface="Arial"/>
                <a:cs typeface="Arial"/>
              </a:rPr>
              <a:t>without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negligence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3147" y="5277739"/>
            <a:ext cx="992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Answer: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7873" y="5277739"/>
            <a:ext cx="5455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A payment </a:t>
            </a:r>
            <a:r>
              <a:rPr sz="1600" dirty="0">
                <a:latin typeface="Arial"/>
                <a:cs typeface="Arial"/>
              </a:rPr>
              <a:t>is made </a:t>
            </a:r>
            <a:r>
              <a:rPr sz="1600" spc="-5" dirty="0">
                <a:latin typeface="Arial"/>
                <a:cs typeface="Arial"/>
              </a:rPr>
              <a:t>on </a:t>
            </a:r>
            <a:r>
              <a:rPr sz="1600" dirty="0">
                <a:latin typeface="Arial"/>
                <a:cs typeface="Arial"/>
              </a:rPr>
              <a:t>instrument </a:t>
            </a:r>
            <a:r>
              <a:rPr sz="1600" spc="-5" dirty="0">
                <a:latin typeface="Arial"/>
                <a:cs typeface="Arial"/>
              </a:rPr>
              <a:t>before </a:t>
            </a:r>
            <a:r>
              <a:rPr sz="1600" dirty="0">
                <a:latin typeface="Arial"/>
                <a:cs typeface="Arial"/>
              </a:rPr>
              <a:t>the date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-2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maturity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83819"/>
            <a:ext cx="7010400" cy="795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7659" y="510540"/>
            <a:ext cx="6672072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659" y="937260"/>
            <a:ext cx="6187440" cy="797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9611" y="937260"/>
            <a:ext cx="554736" cy="797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819" y="2336292"/>
            <a:ext cx="7653528" cy="4358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1312" y="2290572"/>
            <a:ext cx="522731" cy="5242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7572" y="2964179"/>
            <a:ext cx="7351776" cy="4358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0016" y="2919983"/>
            <a:ext cx="524256" cy="5227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9011" y="3595115"/>
            <a:ext cx="7260336" cy="4328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2980" y="3547871"/>
            <a:ext cx="524256" cy="5242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47572" y="4223003"/>
            <a:ext cx="7351776" cy="4358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0016" y="4177284"/>
            <a:ext cx="524256" cy="522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5819" y="4850891"/>
            <a:ext cx="7653528" cy="4358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1312" y="4805171"/>
            <a:ext cx="522731" cy="5242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1" name="object 21"/>
          <p:cNvSpPr txBox="1"/>
          <p:nvPr/>
        </p:nvSpPr>
        <p:spPr>
          <a:xfrm>
            <a:off x="1171143" y="2411095"/>
            <a:ext cx="6955790" cy="275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287655" algn="l"/>
              </a:tabLst>
            </a:pPr>
            <a:r>
              <a:rPr sz="2250" baseline="3703" dirty="0">
                <a:latin typeface="Arial"/>
                <a:cs typeface="Arial"/>
              </a:rPr>
              <a:t>Y signs on </a:t>
            </a:r>
            <a:r>
              <a:rPr sz="2250" spc="-7" baseline="3703" dirty="0">
                <a:latin typeface="Arial"/>
                <a:cs typeface="Arial"/>
              </a:rPr>
              <a:t>bill </a:t>
            </a:r>
            <a:r>
              <a:rPr sz="2250" baseline="3703" dirty="0">
                <a:latin typeface="Arial"/>
                <a:cs typeface="Arial"/>
              </a:rPr>
              <a:t>and </a:t>
            </a:r>
            <a:r>
              <a:rPr sz="2250" spc="7" baseline="3703" dirty="0">
                <a:latin typeface="Arial"/>
                <a:cs typeface="Arial"/>
              </a:rPr>
              <a:t>keeps </a:t>
            </a:r>
            <a:r>
              <a:rPr sz="2250" baseline="3703" dirty="0">
                <a:latin typeface="Arial"/>
                <a:cs typeface="Arial"/>
              </a:rPr>
              <a:t>it </a:t>
            </a:r>
            <a:r>
              <a:rPr sz="2250" spc="-30" baseline="3703" dirty="0">
                <a:latin typeface="Arial"/>
                <a:cs typeface="Arial"/>
              </a:rPr>
              <a:t>with</a:t>
            </a:r>
            <a:r>
              <a:rPr sz="2250" spc="-307" baseline="3703" dirty="0">
                <a:latin typeface="Arial"/>
                <a:cs typeface="Arial"/>
              </a:rPr>
              <a:t> </a:t>
            </a:r>
            <a:r>
              <a:rPr sz="2250" spc="-7" baseline="3703" dirty="0">
                <a:latin typeface="Arial"/>
                <a:cs typeface="Arial"/>
              </a:rPr>
              <a:t>him</a:t>
            </a:r>
            <a:endParaRPr sz="2250" baseline="3703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700">
              <a:latin typeface="Times New Roman"/>
              <a:cs typeface="Times New Roman"/>
            </a:endParaRPr>
          </a:p>
          <a:p>
            <a:pPr marL="591820" indent="-277495">
              <a:lnSpc>
                <a:spcPct val="100000"/>
              </a:lnSpc>
              <a:spcBef>
                <a:spcPts val="1100"/>
              </a:spcBef>
              <a:buAutoNum type="alphaLcParenR"/>
              <a:tabLst>
                <a:tab pos="592455" algn="l"/>
              </a:tabLst>
            </a:pPr>
            <a:r>
              <a:rPr sz="1500" spc="-10" dirty="0">
                <a:latin typeface="Arial"/>
                <a:cs typeface="Arial"/>
              </a:rPr>
              <a:t>He writes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“accepted”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5" dirty="0">
                <a:latin typeface="Arial"/>
                <a:cs typeface="Arial"/>
              </a:rPr>
              <a:t>the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back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5" dirty="0">
                <a:latin typeface="Arial"/>
                <a:cs typeface="Arial"/>
              </a:rPr>
              <a:t> bill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but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does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 put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his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signature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bill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700">
              <a:latin typeface="Times New Roman"/>
              <a:cs typeface="Times New Roman"/>
            </a:endParaRPr>
          </a:p>
          <a:p>
            <a:pPr marL="669925" indent="-263525">
              <a:lnSpc>
                <a:spcPct val="100000"/>
              </a:lnSpc>
              <a:spcBef>
                <a:spcPts val="1195"/>
              </a:spcBef>
              <a:buAutoNum type="alphaLcParenR"/>
              <a:tabLst>
                <a:tab pos="670560" algn="l"/>
              </a:tabLst>
            </a:pPr>
            <a:r>
              <a:rPr sz="1500" spc="-10" dirty="0">
                <a:latin typeface="Arial"/>
                <a:cs typeface="Arial"/>
              </a:rPr>
              <a:t>He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puts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his</a:t>
            </a:r>
            <a:r>
              <a:rPr sz="1500" dirty="0">
                <a:latin typeface="Arial"/>
                <a:cs typeface="Arial"/>
              </a:rPr>
              <a:t> signature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face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bill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returns</a:t>
            </a:r>
            <a:r>
              <a:rPr sz="1500" spc="-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it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to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X</a:t>
            </a:r>
            <a:endParaRPr sz="1500">
              <a:latin typeface="Arial"/>
              <a:cs typeface="Arial"/>
            </a:endParaRPr>
          </a:p>
          <a:p>
            <a:pPr marL="12700" marR="811530" indent="301625">
              <a:lnSpc>
                <a:spcPct val="275100"/>
              </a:lnSpc>
              <a:buAutoNum type="alphaLcParenR"/>
              <a:tabLst>
                <a:tab pos="535940" algn="l"/>
              </a:tabLst>
            </a:pPr>
            <a:r>
              <a:rPr sz="1500" spc="-10" dirty="0">
                <a:latin typeface="Arial"/>
                <a:cs typeface="Arial"/>
              </a:rPr>
              <a:t>He </a:t>
            </a:r>
            <a:r>
              <a:rPr sz="1500" spc="-15" dirty="0">
                <a:latin typeface="Arial"/>
                <a:cs typeface="Arial"/>
              </a:rPr>
              <a:t>write </a:t>
            </a:r>
            <a:r>
              <a:rPr sz="1500" spc="5" dirty="0">
                <a:latin typeface="Arial"/>
                <a:cs typeface="Arial"/>
              </a:rPr>
              <a:t>‘accepted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5" dirty="0">
                <a:latin typeface="Arial"/>
                <a:cs typeface="Arial"/>
              </a:rPr>
              <a:t>the face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5" dirty="0">
                <a:latin typeface="Arial"/>
                <a:cs typeface="Arial"/>
              </a:rPr>
              <a:t>bill </a:t>
            </a:r>
            <a:r>
              <a:rPr sz="1500" dirty="0">
                <a:latin typeface="Arial"/>
                <a:cs typeface="Arial"/>
              </a:rPr>
              <a:t>but does not put </a:t>
            </a:r>
            <a:r>
              <a:rPr sz="1500" spc="-5" dirty="0">
                <a:latin typeface="Arial"/>
                <a:cs typeface="Arial"/>
              </a:rPr>
              <a:t>his</a:t>
            </a:r>
            <a:r>
              <a:rPr sz="1500" spc="-2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signature  </a:t>
            </a:r>
            <a:r>
              <a:rPr sz="1500" spc="-10" dirty="0">
                <a:latin typeface="Arial"/>
                <a:cs typeface="Arial"/>
              </a:rPr>
              <a:t>Answer: </a:t>
            </a:r>
            <a:r>
              <a:rPr sz="1500" spc="5" dirty="0">
                <a:latin typeface="Arial"/>
                <a:cs typeface="Arial"/>
              </a:rPr>
              <a:t>c)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He </a:t>
            </a:r>
            <a:r>
              <a:rPr sz="1500" spc="5" dirty="0">
                <a:latin typeface="Arial"/>
                <a:cs typeface="Arial"/>
              </a:rPr>
              <a:t>puts </a:t>
            </a:r>
            <a:r>
              <a:rPr sz="1500" spc="-5" dirty="0">
                <a:latin typeface="Arial"/>
                <a:cs typeface="Arial"/>
              </a:rPr>
              <a:t>his </a:t>
            </a:r>
            <a:r>
              <a:rPr sz="1500" dirty="0">
                <a:latin typeface="Arial"/>
                <a:cs typeface="Arial"/>
              </a:rPr>
              <a:t>signature on </a:t>
            </a:r>
            <a:r>
              <a:rPr sz="1500" spc="5" dirty="0">
                <a:latin typeface="Arial"/>
                <a:cs typeface="Arial"/>
              </a:rPr>
              <a:t>face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5" dirty="0">
                <a:latin typeface="Arial"/>
                <a:cs typeface="Arial"/>
              </a:rPr>
              <a:t>bill </a:t>
            </a:r>
            <a:r>
              <a:rPr sz="1500" dirty="0">
                <a:latin typeface="Arial"/>
                <a:cs typeface="Arial"/>
              </a:rPr>
              <a:t>and returns it </a:t>
            </a:r>
            <a:r>
              <a:rPr sz="1500" spc="5" dirty="0">
                <a:latin typeface="Arial"/>
                <a:cs typeface="Arial"/>
              </a:rPr>
              <a:t>to </a:t>
            </a:r>
            <a:r>
              <a:rPr sz="1500" dirty="0">
                <a:latin typeface="Arial"/>
                <a:cs typeface="Arial"/>
              </a:rPr>
              <a:t>X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59" y="297179"/>
            <a:ext cx="8253983" cy="795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7659" y="723900"/>
            <a:ext cx="6294120" cy="795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291" y="723900"/>
            <a:ext cx="554736" cy="795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25540" y="723900"/>
            <a:ext cx="554736" cy="795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19200" y="2561844"/>
            <a:ext cx="6893559" cy="401320"/>
          </a:xfrm>
          <a:custGeom>
            <a:avLst/>
            <a:gdLst/>
            <a:ahLst/>
            <a:cxnLst/>
            <a:rect l="l" t="t" r="r" b="b"/>
            <a:pathLst>
              <a:path w="6893559" h="401319">
                <a:moveTo>
                  <a:pt x="0" y="400812"/>
                </a:moveTo>
                <a:lnTo>
                  <a:pt x="6893052" y="400812"/>
                </a:lnTo>
                <a:lnTo>
                  <a:pt x="6893052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5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19961" y="2562605"/>
            <a:ext cx="6893559" cy="401320"/>
          </a:xfrm>
          <a:custGeom>
            <a:avLst/>
            <a:gdLst/>
            <a:ahLst/>
            <a:cxnLst/>
            <a:rect l="l" t="t" r="r" b="b"/>
            <a:pathLst>
              <a:path w="6893559" h="401319">
                <a:moveTo>
                  <a:pt x="0" y="400812"/>
                </a:moveTo>
                <a:lnTo>
                  <a:pt x="6893052" y="400812"/>
                </a:lnTo>
                <a:lnTo>
                  <a:pt x="6893052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28955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7739" y="2511551"/>
            <a:ext cx="502920" cy="501650"/>
          </a:xfrm>
          <a:custGeom>
            <a:avLst/>
            <a:gdLst/>
            <a:ahLst/>
            <a:cxnLst/>
            <a:rect l="l" t="t" r="r" b="b"/>
            <a:pathLst>
              <a:path w="502919" h="501650">
                <a:moveTo>
                  <a:pt x="251459" y="0"/>
                </a:moveTo>
                <a:lnTo>
                  <a:pt x="210667" y="3301"/>
                </a:lnTo>
                <a:lnTo>
                  <a:pt x="171983" y="12826"/>
                </a:lnTo>
                <a:lnTo>
                  <a:pt x="135902" y="27939"/>
                </a:lnTo>
                <a:lnTo>
                  <a:pt x="102946" y="48387"/>
                </a:lnTo>
                <a:lnTo>
                  <a:pt x="73647" y="73406"/>
                </a:lnTo>
                <a:lnTo>
                  <a:pt x="48513" y="102615"/>
                </a:lnTo>
                <a:lnTo>
                  <a:pt x="28066" y="135509"/>
                </a:lnTo>
                <a:lnTo>
                  <a:pt x="12814" y="171450"/>
                </a:lnTo>
                <a:lnTo>
                  <a:pt x="3289" y="210058"/>
                </a:lnTo>
                <a:lnTo>
                  <a:pt x="0" y="250698"/>
                </a:lnTo>
                <a:lnTo>
                  <a:pt x="838" y="271272"/>
                </a:lnTo>
                <a:lnTo>
                  <a:pt x="7302" y="310896"/>
                </a:lnTo>
                <a:lnTo>
                  <a:pt x="19761" y="348234"/>
                </a:lnTo>
                <a:lnTo>
                  <a:pt x="37668" y="382777"/>
                </a:lnTo>
                <a:lnTo>
                  <a:pt x="60528" y="413893"/>
                </a:lnTo>
                <a:lnTo>
                  <a:pt x="87807" y="441071"/>
                </a:lnTo>
                <a:lnTo>
                  <a:pt x="118998" y="463803"/>
                </a:lnTo>
                <a:lnTo>
                  <a:pt x="153581" y="481711"/>
                </a:lnTo>
                <a:lnTo>
                  <a:pt x="191033" y="494157"/>
                </a:lnTo>
                <a:lnTo>
                  <a:pt x="230835" y="500507"/>
                </a:lnTo>
                <a:lnTo>
                  <a:pt x="251459" y="501396"/>
                </a:lnTo>
                <a:lnTo>
                  <a:pt x="272084" y="500507"/>
                </a:lnTo>
                <a:lnTo>
                  <a:pt x="311912" y="494157"/>
                </a:lnTo>
                <a:lnTo>
                  <a:pt x="349376" y="481711"/>
                </a:lnTo>
                <a:lnTo>
                  <a:pt x="383921" y="463803"/>
                </a:lnTo>
                <a:lnTo>
                  <a:pt x="415163" y="441071"/>
                </a:lnTo>
                <a:lnTo>
                  <a:pt x="442341" y="413893"/>
                </a:lnTo>
                <a:lnTo>
                  <a:pt x="465200" y="382777"/>
                </a:lnTo>
                <a:lnTo>
                  <a:pt x="483107" y="348234"/>
                </a:lnTo>
                <a:lnTo>
                  <a:pt x="495553" y="310896"/>
                </a:lnTo>
                <a:lnTo>
                  <a:pt x="502031" y="271272"/>
                </a:lnTo>
                <a:lnTo>
                  <a:pt x="502919" y="250698"/>
                </a:lnTo>
                <a:lnTo>
                  <a:pt x="502031" y="230124"/>
                </a:lnTo>
                <a:lnTo>
                  <a:pt x="495553" y="190500"/>
                </a:lnTo>
                <a:lnTo>
                  <a:pt x="483107" y="153162"/>
                </a:lnTo>
                <a:lnTo>
                  <a:pt x="465200" y="118618"/>
                </a:lnTo>
                <a:lnTo>
                  <a:pt x="442341" y="87502"/>
                </a:lnTo>
                <a:lnTo>
                  <a:pt x="415163" y="60325"/>
                </a:lnTo>
                <a:lnTo>
                  <a:pt x="383921" y="37592"/>
                </a:lnTo>
                <a:lnTo>
                  <a:pt x="349376" y="19685"/>
                </a:lnTo>
                <a:lnTo>
                  <a:pt x="311912" y="7238"/>
                </a:lnTo>
                <a:lnTo>
                  <a:pt x="272084" y="888"/>
                </a:lnTo>
                <a:lnTo>
                  <a:pt x="251459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07236" y="3162300"/>
            <a:ext cx="6605270" cy="401320"/>
          </a:xfrm>
          <a:custGeom>
            <a:avLst/>
            <a:gdLst/>
            <a:ahLst/>
            <a:cxnLst/>
            <a:rect l="l" t="t" r="r" b="b"/>
            <a:pathLst>
              <a:path w="6605270" h="401320">
                <a:moveTo>
                  <a:pt x="0" y="400812"/>
                </a:moveTo>
                <a:lnTo>
                  <a:pt x="6605015" y="400812"/>
                </a:lnTo>
                <a:lnTo>
                  <a:pt x="6605015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526C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07997" y="3163061"/>
            <a:ext cx="6605270" cy="401320"/>
          </a:xfrm>
          <a:custGeom>
            <a:avLst/>
            <a:gdLst/>
            <a:ahLst/>
            <a:cxnLst/>
            <a:rect l="l" t="t" r="r" b="b"/>
            <a:pathLst>
              <a:path w="6605270" h="401320">
                <a:moveTo>
                  <a:pt x="0" y="400812"/>
                </a:moveTo>
                <a:lnTo>
                  <a:pt x="6605016" y="400812"/>
                </a:lnTo>
                <a:lnTo>
                  <a:pt x="6605016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28955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55775" y="3112007"/>
            <a:ext cx="500380" cy="501650"/>
          </a:xfrm>
          <a:custGeom>
            <a:avLst/>
            <a:gdLst/>
            <a:ahLst/>
            <a:cxnLst/>
            <a:rect l="l" t="t" r="r" b="b"/>
            <a:pathLst>
              <a:path w="500380" h="501650">
                <a:moveTo>
                  <a:pt x="249936" y="0"/>
                </a:moveTo>
                <a:lnTo>
                  <a:pt x="209423" y="3301"/>
                </a:lnTo>
                <a:lnTo>
                  <a:pt x="170942" y="12826"/>
                </a:lnTo>
                <a:lnTo>
                  <a:pt x="135128" y="27939"/>
                </a:lnTo>
                <a:lnTo>
                  <a:pt x="102362" y="48387"/>
                </a:lnTo>
                <a:lnTo>
                  <a:pt x="73152" y="73405"/>
                </a:lnTo>
                <a:lnTo>
                  <a:pt x="48260" y="102615"/>
                </a:lnTo>
                <a:lnTo>
                  <a:pt x="27940" y="135508"/>
                </a:lnTo>
                <a:lnTo>
                  <a:pt x="12738" y="171450"/>
                </a:lnTo>
                <a:lnTo>
                  <a:pt x="3276" y="210057"/>
                </a:lnTo>
                <a:lnTo>
                  <a:pt x="0" y="250697"/>
                </a:lnTo>
                <a:lnTo>
                  <a:pt x="825" y="271271"/>
                </a:lnTo>
                <a:lnTo>
                  <a:pt x="7264" y="310895"/>
                </a:lnTo>
                <a:lnTo>
                  <a:pt x="19685" y="348233"/>
                </a:lnTo>
                <a:lnTo>
                  <a:pt x="37465" y="382777"/>
                </a:lnTo>
                <a:lnTo>
                  <a:pt x="60198" y="413892"/>
                </a:lnTo>
                <a:lnTo>
                  <a:pt x="87249" y="441070"/>
                </a:lnTo>
                <a:lnTo>
                  <a:pt x="118237" y="463803"/>
                </a:lnTo>
                <a:lnTo>
                  <a:pt x="152654" y="481711"/>
                </a:lnTo>
                <a:lnTo>
                  <a:pt x="189865" y="494156"/>
                </a:lnTo>
                <a:lnTo>
                  <a:pt x="229489" y="500506"/>
                </a:lnTo>
                <a:lnTo>
                  <a:pt x="249936" y="501395"/>
                </a:lnTo>
                <a:lnTo>
                  <a:pt x="270383" y="500506"/>
                </a:lnTo>
                <a:lnTo>
                  <a:pt x="310007" y="494156"/>
                </a:lnTo>
                <a:lnTo>
                  <a:pt x="347218" y="481711"/>
                </a:lnTo>
                <a:lnTo>
                  <a:pt x="381635" y="463803"/>
                </a:lnTo>
                <a:lnTo>
                  <a:pt x="412623" y="441070"/>
                </a:lnTo>
                <a:lnTo>
                  <a:pt x="439674" y="413892"/>
                </a:lnTo>
                <a:lnTo>
                  <a:pt x="462406" y="382777"/>
                </a:lnTo>
                <a:lnTo>
                  <a:pt x="480187" y="348233"/>
                </a:lnTo>
                <a:lnTo>
                  <a:pt x="492632" y="310895"/>
                </a:lnTo>
                <a:lnTo>
                  <a:pt x="498982" y="271271"/>
                </a:lnTo>
                <a:lnTo>
                  <a:pt x="499872" y="250697"/>
                </a:lnTo>
                <a:lnTo>
                  <a:pt x="498982" y="230124"/>
                </a:lnTo>
                <a:lnTo>
                  <a:pt x="492632" y="190500"/>
                </a:lnTo>
                <a:lnTo>
                  <a:pt x="480187" y="153162"/>
                </a:lnTo>
                <a:lnTo>
                  <a:pt x="462406" y="118617"/>
                </a:lnTo>
                <a:lnTo>
                  <a:pt x="439674" y="87502"/>
                </a:lnTo>
                <a:lnTo>
                  <a:pt x="412623" y="60325"/>
                </a:lnTo>
                <a:lnTo>
                  <a:pt x="381635" y="37591"/>
                </a:lnTo>
                <a:lnTo>
                  <a:pt x="347218" y="19684"/>
                </a:lnTo>
                <a:lnTo>
                  <a:pt x="310007" y="7238"/>
                </a:lnTo>
                <a:lnTo>
                  <a:pt x="270383" y="888"/>
                </a:lnTo>
                <a:lnTo>
                  <a:pt x="249936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94103" y="3762755"/>
            <a:ext cx="6518275" cy="399415"/>
          </a:xfrm>
          <a:custGeom>
            <a:avLst/>
            <a:gdLst/>
            <a:ahLst/>
            <a:cxnLst/>
            <a:rect l="l" t="t" r="r" b="b"/>
            <a:pathLst>
              <a:path w="6518275" h="399414">
                <a:moveTo>
                  <a:pt x="0" y="399288"/>
                </a:moveTo>
                <a:lnTo>
                  <a:pt x="6518148" y="399288"/>
                </a:lnTo>
                <a:lnTo>
                  <a:pt x="6518148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979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4866" y="3763517"/>
            <a:ext cx="6518275" cy="399415"/>
          </a:xfrm>
          <a:custGeom>
            <a:avLst/>
            <a:gdLst/>
            <a:ahLst/>
            <a:cxnLst/>
            <a:rect l="l" t="t" r="r" b="b"/>
            <a:pathLst>
              <a:path w="6518275" h="399414">
                <a:moveTo>
                  <a:pt x="0" y="399287"/>
                </a:moveTo>
                <a:lnTo>
                  <a:pt x="6518148" y="399287"/>
                </a:lnTo>
                <a:lnTo>
                  <a:pt x="6518148" y="0"/>
                </a:lnTo>
                <a:lnTo>
                  <a:pt x="0" y="0"/>
                </a:lnTo>
                <a:lnTo>
                  <a:pt x="0" y="399287"/>
                </a:lnTo>
                <a:close/>
              </a:path>
            </a:pathLst>
          </a:custGeom>
          <a:ln w="28956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42644" y="3710940"/>
            <a:ext cx="501650" cy="502920"/>
          </a:xfrm>
          <a:custGeom>
            <a:avLst/>
            <a:gdLst/>
            <a:ahLst/>
            <a:cxnLst/>
            <a:rect l="l" t="t" r="r" b="b"/>
            <a:pathLst>
              <a:path w="501650" h="502920">
                <a:moveTo>
                  <a:pt x="250697" y="0"/>
                </a:moveTo>
                <a:lnTo>
                  <a:pt x="210058" y="3302"/>
                </a:lnTo>
                <a:lnTo>
                  <a:pt x="171450" y="12827"/>
                </a:lnTo>
                <a:lnTo>
                  <a:pt x="135509" y="28067"/>
                </a:lnTo>
                <a:lnTo>
                  <a:pt x="102615" y="48514"/>
                </a:lnTo>
                <a:lnTo>
                  <a:pt x="73406" y="73660"/>
                </a:lnTo>
                <a:lnTo>
                  <a:pt x="48387" y="102997"/>
                </a:lnTo>
                <a:lnTo>
                  <a:pt x="27940" y="135890"/>
                </a:lnTo>
                <a:lnTo>
                  <a:pt x="12827" y="171958"/>
                </a:lnTo>
                <a:lnTo>
                  <a:pt x="3302" y="210693"/>
                </a:lnTo>
                <a:lnTo>
                  <a:pt x="0" y="251460"/>
                </a:lnTo>
                <a:lnTo>
                  <a:pt x="889" y="272034"/>
                </a:lnTo>
                <a:lnTo>
                  <a:pt x="7239" y="311912"/>
                </a:lnTo>
                <a:lnTo>
                  <a:pt x="19684" y="349377"/>
                </a:lnTo>
                <a:lnTo>
                  <a:pt x="37592" y="383921"/>
                </a:lnTo>
                <a:lnTo>
                  <a:pt x="60325" y="415163"/>
                </a:lnTo>
                <a:lnTo>
                  <a:pt x="87503" y="442341"/>
                </a:lnTo>
                <a:lnTo>
                  <a:pt x="118618" y="465201"/>
                </a:lnTo>
                <a:lnTo>
                  <a:pt x="153162" y="483108"/>
                </a:lnTo>
                <a:lnTo>
                  <a:pt x="190500" y="495554"/>
                </a:lnTo>
                <a:lnTo>
                  <a:pt x="230124" y="502031"/>
                </a:lnTo>
                <a:lnTo>
                  <a:pt x="250697" y="502920"/>
                </a:lnTo>
                <a:lnTo>
                  <a:pt x="271272" y="502031"/>
                </a:lnTo>
                <a:lnTo>
                  <a:pt x="310895" y="495554"/>
                </a:lnTo>
                <a:lnTo>
                  <a:pt x="348233" y="483108"/>
                </a:lnTo>
                <a:lnTo>
                  <a:pt x="382778" y="465201"/>
                </a:lnTo>
                <a:lnTo>
                  <a:pt x="413893" y="442341"/>
                </a:lnTo>
                <a:lnTo>
                  <a:pt x="441070" y="415163"/>
                </a:lnTo>
                <a:lnTo>
                  <a:pt x="463804" y="383921"/>
                </a:lnTo>
                <a:lnTo>
                  <a:pt x="481711" y="349377"/>
                </a:lnTo>
                <a:lnTo>
                  <a:pt x="494156" y="311912"/>
                </a:lnTo>
                <a:lnTo>
                  <a:pt x="500506" y="272034"/>
                </a:lnTo>
                <a:lnTo>
                  <a:pt x="501395" y="251460"/>
                </a:lnTo>
                <a:lnTo>
                  <a:pt x="500506" y="230886"/>
                </a:lnTo>
                <a:lnTo>
                  <a:pt x="494156" y="191008"/>
                </a:lnTo>
                <a:lnTo>
                  <a:pt x="481711" y="153543"/>
                </a:lnTo>
                <a:lnTo>
                  <a:pt x="463804" y="118999"/>
                </a:lnTo>
                <a:lnTo>
                  <a:pt x="441070" y="87757"/>
                </a:lnTo>
                <a:lnTo>
                  <a:pt x="413893" y="60579"/>
                </a:lnTo>
                <a:lnTo>
                  <a:pt x="382778" y="37718"/>
                </a:lnTo>
                <a:lnTo>
                  <a:pt x="348233" y="19812"/>
                </a:lnTo>
                <a:lnTo>
                  <a:pt x="310895" y="7366"/>
                </a:lnTo>
                <a:lnTo>
                  <a:pt x="271272" y="889"/>
                </a:lnTo>
                <a:lnTo>
                  <a:pt x="250697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7236" y="4363211"/>
            <a:ext cx="6605270" cy="399415"/>
          </a:xfrm>
          <a:custGeom>
            <a:avLst/>
            <a:gdLst/>
            <a:ahLst/>
            <a:cxnLst/>
            <a:rect l="l" t="t" r="r" b="b"/>
            <a:pathLst>
              <a:path w="6605270" h="399414">
                <a:moveTo>
                  <a:pt x="0" y="399288"/>
                </a:moveTo>
                <a:lnTo>
                  <a:pt x="6605015" y="399288"/>
                </a:lnTo>
                <a:lnTo>
                  <a:pt x="6605015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DC57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07997" y="4363973"/>
            <a:ext cx="6605270" cy="399415"/>
          </a:xfrm>
          <a:custGeom>
            <a:avLst/>
            <a:gdLst/>
            <a:ahLst/>
            <a:cxnLst/>
            <a:rect l="l" t="t" r="r" b="b"/>
            <a:pathLst>
              <a:path w="6605270" h="399414">
                <a:moveTo>
                  <a:pt x="0" y="399288"/>
                </a:moveTo>
                <a:lnTo>
                  <a:pt x="6605016" y="399288"/>
                </a:lnTo>
                <a:lnTo>
                  <a:pt x="6605016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8955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5775" y="4311396"/>
            <a:ext cx="500380" cy="501650"/>
          </a:xfrm>
          <a:custGeom>
            <a:avLst/>
            <a:gdLst/>
            <a:ahLst/>
            <a:cxnLst/>
            <a:rect l="l" t="t" r="r" b="b"/>
            <a:pathLst>
              <a:path w="500380" h="501650">
                <a:moveTo>
                  <a:pt x="249936" y="0"/>
                </a:moveTo>
                <a:lnTo>
                  <a:pt x="209423" y="3301"/>
                </a:lnTo>
                <a:lnTo>
                  <a:pt x="170942" y="12826"/>
                </a:lnTo>
                <a:lnTo>
                  <a:pt x="135128" y="27939"/>
                </a:lnTo>
                <a:lnTo>
                  <a:pt x="102362" y="48386"/>
                </a:lnTo>
                <a:lnTo>
                  <a:pt x="73152" y="73405"/>
                </a:lnTo>
                <a:lnTo>
                  <a:pt x="48260" y="102615"/>
                </a:lnTo>
                <a:lnTo>
                  <a:pt x="27940" y="135508"/>
                </a:lnTo>
                <a:lnTo>
                  <a:pt x="12738" y="171449"/>
                </a:lnTo>
                <a:lnTo>
                  <a:pt x="3276" y="210057"/>
                </a:lnTo>
                <a:lnTo>
                  <a:pt x="0" y="250697"/>
                </a:lnTo>
                <a:lnTo>
                  <a:pt x="825" y="271271"/>
                </a:lnTo>
                <a:lnTo>
                  <a:pt x="7264" y="310895"/>
                </a:lnTo>
                <a:lnTo>
                  <a:pt x="19685" y="348233"/>
                </a:lnTo>
                <a:lnTo>
                  <a:pt x="37465" y="382777"/>
                </a:lnTo>
                <a:lnTo>
                  <a:pt x="60198" y="413892"/>
                </a:lnTo>
                <a:lnTo>
                  <a:pt x="87249" y="441070"/>
                </a:lnTo>
                <a:lnTo>
                  <a:pt x="118237" y="463803"/>
                </a:lnTo>
                <a:lnTo>
                  <a:pt x="152654" y="481710"/>
                </a:lnTo>
                <a:lnTo>
                  <a:pt x="189865" y="494156"/>
                </a:lnTo>
                <a:lnTo>
                  <a:pt x="229489" y="500506"/>
                </a:lnTo>
                <a:lnTo>
                  <a:pt x="249936" y="501395"/>
                </a:lnTo>
                <a:lnTo>
                  <a:pt x="270383" y="500506"/>
                </a:lnTo>
                <a:lnTo>
                  <a:pt x="310007" y="494156"/>
                </a:lnTo>
                <a:lnTo>
                  <a:pt x="347218" y="481710"/>
                </a:lnTo>
                <a:lnTo>
                  <a:pt x="381635" y="463803"/>
                </a:lnTo>
                <a:lnTo>
                  <a:pt x="412623" y="441070"/>
                </a:lnTo>
                <a:lnTo>
                  <a:pt x="439674" y="413892"/>
                </a:lnTo>
                <a:lnTo>
                  <a:pt x="462406" y="382777"/>
                </a:lnTo>
                <a:lnTo>
                  <a:pt x="480187" y="348233"/>
                </a:lnTo>
                <a:lnTo>
                  <a:pt x="492632" y="310895"/>
                </a:lnTo>
                <a:lnTo>
                  <a:pt x="498982" y="271271"/>
                </a:lnTo>
                <a:lnTo>
                  <a:pt x="499872" y="250697"/>
                </a:lnTo>
                <a:lnTo>
                  <a:pt x="498982" y="230123"/>
                </a:lnTo>
                <a:lnTo>
                  <a:pt x="492632" y="190499"/>
                </a:lnTo>
                <a:lnTo>
                  <a:pt x="480187" y="153161"/>
                </a:lnTo>
                <a:lnTo>
                  <a:pt x="462406" y="118617"/>
                </a:lnTo>
                <a:lnTo>
                  <a:pt x="439674" y="87502"/>
                </a:lnTo>
                <a:lnTo>
                  <a:pt x="412623" y="60324"/>
                </a:lnTo>
                <a:lnTo>
                  <a:pt x="381635" y="37591"/>
                </a:lnTo>
                <a:lnTo>
                  <a:pt x="347218" y="19684"/>
                </a:lnTo>
                <a:lnTo>
                  <a:pt x="310007" y="7238"/>
                </a:lnTo>
                <a:lnTo>
                  <a:pt x="270383" y="888"/>
                </a:lnTo>
                <a:lnTo>
                  <a:pt x="249936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9200" y="4962144"/>
            <a:ext cx="6893559" cy="401320"/>
          </a:xfrm>
          <a:custGeom>
            <a:avLst/>
            <a:gdLst/>
            <a:ahLst/>
            <a:cxnLst/>
            <a:rect l="l" t="t" r="r" b="b"/>
            <a:pathLst>
              <a:path w="6893559" h="401320">
                <a:moveTo>
                  <a:pt x="0" y="400811"/>
                </a:moveTo>
                <a:lnTo>
                  <a:pt x="6893052" y="400811"/>
                </a:lnTo>
                <a:lnTo>
                  <a:pt x="6893052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B4B1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19961" y="4962905"/>
            <a:ext cx="6893559" cy="401320"/>
          </a:xfrm>
          <a:custGeom>
            <a:avLst/>
            <a:gdLst/>
            <a:ahLst/>
            <a:cxnLst/>
            <a:rect l="l" t="t" r="r" b="b"/>
            <a:pathLst>
              <a:path w="6893559" h="401320">
                <a:moveTo>
                  <a:pt x="0" y="400812"/>
                </a:moveTo>
                <a:lnTo>
                  <a:pt x="6893052" y="400812"/>
                </a:lnTo>
                <a:lnTo>
                  <a:pt x="6893052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ln w="28955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7739" y="4911852"/>
            <a:ext cx="502920" cy="501650"/>
          </a:xfrm>
          <a:custGeom>
            <a:avLst/>
            <a:gdLst/>
            <a:ahLst/>
            <a:cxnLst/>
            <a:rect l="l" t="t" r="r" b="b"/>
            <a:pathLst>
              <a:path w="502919" h="501650">
                <a:moveTo>
                  <a:pt x="251459" y="0"/>
                </a:moveTo>
                <a:lnTo>
                  <a:pt x="210667" y="3302"/>
                </a:lnTo>
                <a:lnTo>
                  <a:pt x="171983" y="12827"/>
                </a:lnTo>
                <a:lnTo>
                  <a:pt x="135902" y="27940"/>
                </a:lnTo>
                <a:lnTo>
                  <a:pt x="102946" y="48387"/>
                </a:lnTo>
                <a:lnTo>
                  <a:pt x="73647" y="73406"/>
                </a:lnTo>
                <a:lnTo>
                  <a:pt x="48513" y="102616"/>
                </a:lnTo>
                <a:lnTo>
                  <a:pt x="28066" y="135509"/>
                </a:lnTo>
                <a:lnTo>
                  <a:pt x="12814" y="171450"/>
                </a:lnTo>
                <a:lnTo>
                  <a:pt x="3289" y="210058"/>
                </a:lnTo>
                <a:lnTo>
                  <a:pt x="0" y="250698"/>
                </a:lnTo>
                <a:lnTo>
                  <a:pt x="838" y="271272"/>
                </a:lnTo>
                <a:lnTo>
                  <a:pt x="7302" y="310896"/>
                </a:lnTo>
                <a:lnTo>
                  <a:pt x="19761" y="348234"/>
                </a:lnTo>
                <a:lnTo>
                  <a:pt x="37668" y="382778"/>
                </a:lnTo>
                <a:lnTo>
                  <a:pt x="60528" y="413893"/>
                </a:lnTo>
                <a:lnTo>
                  <a:pt x="87807" y="441071"/>
                </a:lnTo>
                <a:lnTo>
                  <a:pt x="118998" y="463804"/>
                </a:lnTo>
                <a:lnTo>
                  <a:pt x="153581" y="481711"/>
                </a:lnTo>
                <a:lnTo>
                  <a:pt x="191033" y="494157"/>
                </a:lnTo>
                <a:lnTo>
                  <a:pt x="230835" y="500507"/>
                </a:lnTo>
                <a:lnTo>
                  <a:pt x="251459" y="501396"/>
                </a:lnTo>
                <a:lnTo>
                  <a:pt x="272084" y="500507"/>
                </a:lnTo>
                <a:lnTo>
                  <a:pt x="311912" y="494157"/>
                </a:lnTo>
                <a:lnTo>
                  <a:pt x="349376" y="481711"/>
                </a:lnTo>
                <a:lnTo>
                  <a:pt x="383921" y="463804"/>
                </a:lnTo>
                <a:lnTo>
                  <a:pt x="415163" y="441071"/>
                </a:lnTo>
                <a:lnTo>
                  <a:pt x="442341" y="413893"/>
                </a:lnTo>
                <a:lnTo>
                  <a:pt x="465200" y="382778"/>
                </a:lnTo>
                <a:lnTo>
                  <a:pt x="483107" y="348234"/>
                </a:lnTo>
                <a:lnTo>
                  <a:pt x="495553" y="310896"/>
                </a:lnTo>
                <a:lnTo>
                  <a:pt x="502031" y="271272"/>
                </a:lnTo>
                <a:lnTo>
                  <a:pt x="502919" y="250698"/>
                </a:lnTo>
                <a:lnTo>
                  <a:pt x="502031" y="230124"/>
                </a:lnTo>
                <a:lnTo>
                  <a:pt x="495553" y="190500"/>
                </a:lnTo>
                <a:lnTo>
                  <a:pt x="483107" y="153162"/>
                </a:lnTo>
                <a:lnTo>
                  <a:pt x="465200" y="118618"/>
                </a:lnTo>
                <a:lnTo>
                  <a:pt x="442341" y="87503"/>
                </a:lnTo>
                <a:lnTo>
                  <a:pt x="415163" y="60325"/>
                </a:lnTo>
                <a:lnTo>
                  <a:pt x="383921" y="37592"/>
                </a:lnTo>
                <a:lnTo>
                  <a:pt x="349376" y="19685"/>
                </a:lnTo>
                <a:lnTo>
                  <a:pt x="311912" y="7239"/>
                </a:lnTo>
                <a:lnTo>
                  <a:pt x="272084" y="889"/>
                </a:lnTo>
                <a:lnTo>
                  <a:pt x="251459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36244" y="390855"/>
            <a:ext cx="7729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1840" algn="l"/>
                <a:tab pos="2668270" algn="l"/>
              </a:tabLst>
            </a:pPr>
            <a:r>
              <a:rPr sz="2800" i="0" spc="-15" dirty="0">
                <a:solidFill>
                  <a:srgbClr val="D1282C"/>
                </a:solidFill>
                <a:latin typeface="Arial"/>
                <a:cs typeface="Arial"/>
              </a:rPr>
              <a:t>#</a:t>
            </a:r>
            <a:r>
              <a:rPr sz="28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65" dirty="0">
                <a:solidFill>
                  <a:srgbClr val="D1282C"/>
                </a:solidFill>
                <a:latin typeface="Arial"/>
                <a:cs typeface="Arial"/>
              </a:rPr>
              <a:t>5:	</a:t>
            </a:r>
            <a:r>
              <a:rPr sz="2800" i="0" spc="85" dirty="0">
                <a:solidFill>
                  <a:srgbClr val="D1282C"/>
                </a:solidFill>
                <a:latin typeface="Arial"/>
                <a:cs typeface="Arial"/>
              </a:rPr>
              <a:t>In</a:t>
            </a:r>
            <a:r>
              <a:rPr sz="2800" i="0" spc="-22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95" dirty="0">
                <a:solidFill>
                  <a:srgbClr val="D1282C"/>
                </a:solidFill>
                <a:latin typeface="Arial"/>
                <a:cs typeface="Arial"/>
              </a:rPr>
              <a:t>which</a:t>
            </a:r>
            <a:r>
              <a:rPr sz="2800" i="0" spc="-1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10" dirty="0">
                <a:solidFill>
                  <a:srgbClr val="D1282C"/>
                </a:solidFill>
                <a:latin typeface="Arial"/>
                <a:cs typeface="Arial"/>
              </a:rPr>
              <a:t>of	</a:t>
            </a:r>
            <a:r>
              <a:rPr sz="2800" i="0" spc="95" dirty="0">
                <a:solidFill>
                  <a:srgbClr val="D1282C"/>
                </a:solidFill>
                <a:latin typeface="Arial"/>
                <a:cs typeface="Arial"/>
              </a:rPr>
              <a:t>the</a:t>
            </a:r>
            <a:r>
              <a:rPr sz="28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85" dirty="0">
                <a:solidFill>
                  <a:srgbClr val="D1282C"/>
                </a:solidFill>
                <a:latin typeface="Arial"/>
                <a:cs typeface="Arial"/>
              </a:rPr>
              <a:t>following</a:t>
            </a:r>
            <a:r>
              <a:rPr sz="2800" i="0" spc="-1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60" dirty="0">
                <a:solidFill>
                  <a:srgbClr val="D1282C"/>
                </a:solidFill>
                <a:latin typeface="Arial"/>
                <a:cs typeface="Arial"/>
              </a:rPr>
              <a:t>situations</a:t>
            </a:r>
            <a:r>
              <a:rPr sz="2800" i="0" spc="-1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20" dirty="0">
                <a:solidFill>
                  <a:srgbClr val="D1282C"/>
                </a:solidFill>
                <a:latin typeface="Arial"/>
                <a:cs typeface="Arial"/>
              </a:rPr>
              <a:t>could</a:t>
            </a:r>
            <a:r>
              <a:rPr sz="2800" i="0" spc="-204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05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5" name="object 25"/>
          <p:cNvSpPr txBox="1"/>
          <p:nvPr/>
        </p:nvSpPr>
        <p:spPr>
          <a:xfrm>
            <a:off x="536244" y="816305"/>
            <a:ext cx="5735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00" dirty="0">
                <a:solidFill>
                  <a:srgbClr val="D1282C"/>
                </a:solidFill>
                <a:latin typeface="Arial"/>
                <a:cs typeface="Arial"/>
              </a:rPr>
              <a:t>bill</a:t>
            </a:r>
            <a:r>
              <a:rPr sz="2800" spc="-1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r>
              <a:rPr sz="2800" spc="10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D1282C"/>
                </a:solidFill>
                <a:latin typeface="Arial"/>
                <a:cs typeface="Arial"/>
              </a:rPr>
              <a:t>exchange</a:t>
            </a:r>
            <a:r>
              <a:rPr sz="2800" spc="12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14" dirty="0">
                <a:solidFill>
                  <a:srgbClr val="D1282C"/>
                </a:solidFill>
                <a:latin typeface="Arial"/>
                <a:cs typeface="Arial"/>
              </a:rPr>
              <a:t>not</a:t>
            </a:r>
            <a:r>
              <a:rPr sz="2800" spc="-21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D1282C"/>
                </a:solidFill>
                <a:latin typeface="Arial"/>
                <a:cs typeface="Arial"/>
              </a:rPr>
              <a:t>be</a:t>
            </a:r>
            <a:r>
              <a:rPr sz="2800" spc="-1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40" dirty="0">
                <a:solidFill>
                  <a:srgbClr val="D1282C"/>
                </a:solidFill>
                <a:latin typeface="Arial"/>
                <a:cs typeface="Arial"/>
              </a:rPr>
              <a:t>negotiated?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3746" y="2533269"/>
            <a:ext cx="6430645" cy="270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270510" algn="l"/>
              </a:tabLst>
            </a:pPr>
            <a:r>
              <a:rPr sz="1800" spc="-10" dirty="0">
                <a:solidFill>
                  <a:srgbClr val="FDFFFF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time to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pay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is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not determinable.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FFFF"/>
              </a:buClr>
              <a:buFont typeface="Arial"/>
              <a:buAutoNum type="alphaLcParenR"/>
            </a:pPr>
            <a:endParaRPr sz="2200">
              <a:latin typeface="Times New Roman"/>
              <a:cs typeface="Times New Roman"/>
            </a:endParaRPr>
          </a:p>
          <a:p>
            <a:pPr marL="557530" indent="-257810">
              <a:lnSpc>
                <a:spcPct val="100000"/>
              </a:lnSpc>
              <a:buAutoNum type="alphaLcParenR"/>
              <a:tabLst>
                <a:tab pos="558165" algn="l"/>
              </a:tabLst>
            </a:pPr>
            <a:r>
              <a:rPr sz="1800" spc="-10" dirty="0">
                <a:solidFill>
                  <a:srgbClr val="FDFFFF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promise to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pay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is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 conditional.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FFFF"/>
              </a:buClr>
              <a:buFont typeface="Arial"/>
              <a:buAutoNum type="alphaLcParenR"/>
            </a:pPr>
            <a:endParaRPr sz="2200">
              <a:latin typeface="Times New Roman"/>
              <a:cs typeface="Times New Roman"/>
            </a:endParaRPr>
          </a:p>
          <a:p>
            <a:pPr marL="632460" indent="-245110">
              <a:lnSpc>
                <a:spcPct val="100000"/>
              </a:lnSpc>
              <a:buAutoNum type="alphaLcParenR"/>
              <a:tabLst>
                <a:tab pos="633095" algn="l"/>
              </a:tabLst>
            </a:pPr>
            <a:r>
              <a:rPr sz="1800" spc="-10" dirty="0">
                <a:solidFill>
                  <a:srgbClr val="FDFFFF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amount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be paid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is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“the amount </a:t>
            </a:r>
            <a:r>
              <a:rPr sz="1800" spc="-15" dirty="0">
                <a:solidFill>
                  <a:srgbClr val="FDFFFF"/>
                </a:solidFill>
                <a:latin typeface="Arial"/>
                <a:cs typeface="Arial"/>
              </a:rPr>
              <a:t>owing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on</a:t>
            </a:r>
            <a:r>
              <a:rPr sz="1800" spc="90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account."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FFFF"/>
              </a:buClr>
              <a:buFont typeface="Arial"/>
              <a:buAutoNum type="alphaLcParenR"/>
            </a:pPr>
            <a:endParaRPr sz="2200">
              <a:latin typeface="Times New Roman"/>
              <a:cs typeface="Times New Roman"/>
            </a:endParaRPr>
          </a:p>
          <a:p>
            <a:pPr marL="541020" indent="-241300">
              <a:lnSpc>
                <a:spcPct val="100000"/>
              </a:lnSpc>
              <a:buAutoNum type="alphaLcParenR"/>
              <a:tabLst>
                <a:tab pos="541020" algn="l"/>
              </a:tabLst>
            </a:pPr>
            <a:r>
              <a:rPr sz="1800" dirty="0">
                <a:solidFill>
                  <a:srgbClr val="FDFFFF"/>
                </a:solidFill>
                <a:latin typeface="Arial"/>
                <a:cs typeface="Arial"/>
              </a:rPr>
              <a:t>All 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of the </a:t>
            </a:r>
            <a:r>
              <a:rPr sz="1800" spc="-10" dirty="0">
                <a:solidFill>
                  <a:srgbClr val="FDFFFF"/>
                </a:solidFill>
                <a:latin typeface="Arial"/>
                <a:cs typeface="Arial"/>
              </a:rPr>
              <a:t>above.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66469" algn="l"/>
              </a:tabLst>
            </a:pPr>
            <a:r>
              <a:rPr sz="1800" spc="-15" dirty="0">
                <a:solidFill>
                  <a:srgbClr val="FDFFFF"/>
                </a:solidFill>
                <a:latin typeface="Arial"/>
                <a:cs typeface="Arial"/>
              </a:rPr>
              <a:t>Answer:	</a:t>
            </a:r>
            <a:r>
              <a:rPr sz="1800" spc="-5" dirty="0">
                <a:solidFill>
                  <a:srgbClr val="FDFFFF"/>
                </a:solidFill>
                <a:latin typeface="Arial"/>
                <a:cs typeface="Arial"/>
              </a:rPr>
              <a:t>d) All of the</a:t>
            </a:r>
            <a:r>
              <a:rPr sz="1800" spc="-220" dirty="0">
                <a:solidFill>
                  <a:srgbClr val="FD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DFFFF"/>
                </a:solidFill>
                <a:latin typeface="Arial"/>
                <a:cs typeface="Arial"/>
              </a:rPr>
              <a:t>above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620" y="147828"/>
            <a:ext cx="8180832" cy="576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620" y="452627"/>
            <a:ext cx="8162544" cy="576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620" y="757427"/>
            <a:ext cx="4843272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84420" y="757427"/>
            <a:ext cx="405384" cy="576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0" y="1062227"/>
            <a:ext cx="405384" cy="576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2980" y="2479548"/>
            <a:ext cx="7290816" cy="414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9140" y="2435351"/>
            <a:ext cx="502920" cy="501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2539" y="3080004"/>
            <a:ext cx="7001256" cy="414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7175" y="3035807"/>
            <a:ext cx="499872" cy="501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57883" y="3680459"/>
            <a:ext cx="6915911" cy="4160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14044" y="3634740"/>
            <a:ext cx="501395" cy="5029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2539" y="4280915"/>
            <a:ext cx="7001256" cy="4145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7175" y="4235196"/>
            <a:ext cx="499872" cy="5013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2980" y="4881371"/>
            <a:ext cx="7290816" cy="4145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9140" y="4835652"/>
            <a:ext cx="502920" cy="501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36244" y="215645"/>
            <a:ext cx="67786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0" spc="45" dirty="0">
                <a:solidFill>
                  <a:srgbClr val="D1282C"/>
                </a:solidFill>
                <a:latin typeface="Arial"/>
                <a:cs typeface="Arial"/>
              </a:rPr>
              <a:t>#6:</a:t>
            </a:r>
            <a:r>
              <a:rPr sz="2000" i="0" spc="-7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-125" dirty="0">
                <a:solidFill>
                  <a:srgbClr val="D1282C"/>
                </a:solidFill>
                <a:latin typeface="Arial"/>
                <a:cs typeface="Arial"/>
              </a:rPr>
              <a:t>X</a:t>
            </a:r>
            <a:r>
              <a:rPr sz="2000" i="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95" dirty="0">
                <a:solidFill>
                  <a:srgbClr val="D1282C"/>
                </a:solidFill>
                <a:latin typeface="Arial"/>
                <a:cs typeface="Arial"/>
              </a:rPr>
              <a:t>made</a:t>
            </a:r>
            <a:r>
              <a:rPr sz="2000" i="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75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000" i="0" spc="-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105" dirty="0">
                <a:solidFill>
                  <a:srgbClr val="D1282C"/>
                </a:solidFill>
                <a:latin typeface="Arial"/>
                <a:cs typeface="Arial"/>
              </a:rPr>
              <a:t>note</a:t>
            </a:r>
            <a:r>
              <a:rPr sz="2000" i="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80" dirty="0">
                <a:solidFill>
                  <a:srgbClr val="D1282C"/>
                </a:solidFill>
                <a:latin typeface="Arial"/>
                <a:cs typeface="Arial"/>
              </a:rPr>
              <a:t>payable</a:t>
            </a:r>
            <a:r>
              <a:rPr sz="2000" i="0" spc="-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125" dirty="0">
                <a:solidFill>
                  <a:srgbClr val="D1282C"/>
                </a:solidFill>
                <a:latin typeface="Arial"/>
                <a:cs typeface="Arial"/>
              </a:rPr>
              <a:t>to</a:t>
            </a:r>
            <a:r>
              <a:rPr sz="2000" i="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110" dirty="0">
                <a:solidFill>
                  <a:srgbClr val="D1282C"/>
                </a:solidFill>
                <a:latin typeface="Arial"/>
                <a:cs typeface="Arial"/>
              </a:rPr>
              <a:t>the</a:t>
            </a:r>
            <a:r>
              <a:rPr sz="2000" i="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135" dirty="0">
                <a:solidFill>
                  <a:srgbClr val="D1282C"/>
                </a:solidFill>
                <a:latin typeface="Arial"/>
                <a:cs typeface="Arial"/>
              </a:rPr>
              <a:t>order</a:t>
            </a:r>
            <a:r>
              <a:rPr sz="2000" i="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100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r>
              <a:rPr sz="2000" i="0" spc="1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90" dirty="0">
                <a:solidFill>
                  <a:srgbClr val="D1282C"/>
                </a:solidFill>
                <a:latin typeface="Arial"/>
                <a:cs typeface="Arial"/>
              </a:rPr>
              <a:t>his</a:t>
            </a:r>
            <a:r>
              <a:rPr sz="2000" i="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90" dirty="0">
                <a:solidFill>
                  <a:srgbClr val="D1282C"/>
                </a:solidFill>
                <a:latin typeface="Arial"/>
                <a:cs typeface="Arial"/>
              </a:rPr>
              <a:t>son</a:t>
            </a:r>
            <a:r>
              <a:rPr sz="2000" i="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-85" dirty="0">
                <a:solidFill>
                  <a:srgbClr val="D1282C"/>
                </a:solidFill>
                <a:latin typeface="Arial"/>
                <a:cs typeface="Arial"/>
              </a:rPr>
              <a:t>Y</a:t>
            </a:r>
            <a:r>
              <a:rPr sz="2000" i="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75" dirty="0">
                <a:solidFill>
                  <a:srgbClr val="D1282C"/>
                </a:solidFill>
                <a:latin typeface="Arial"/>
                <a:cs typeface="Arial"/>
              </a:rPr>
              <a:t>as</a:t>
            </a:r>
            <a:r>
              <a:rPr sz="2000" i="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i="0" spc="75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1" name="object 21"/>
          <p:cNvSpPr txBox="1"/>
          <p:nvPr/>
        </p:nvSpPr>
        <p:spPr>
          <a:xfrm>
            <a:off x="536244" y="494233"/>
            <a:ext cx="7540625" cy="1223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5"/>
              </a:lnSpc>
              <a:spcBef>
                <a:spcPts val="105"/>
              </a:spcBef>
            </a:pPr>
            <a:r>
              <a:rPr sz="2000" spc="120" dirty="0">
                <a:solidFill>
                  <a:srgbClr val="D1282C"/>
                </a:solidFill>
                <a:latin typeface="Arial"/>
                <a:cs typeface="Arial"/>
              </a:rPr>
              <a:t>birthday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D1282C"/>
                </a:solidFill>
                <a:latin typeface="Arial"/>
                <a:cs typeface="Arial"/>
              </a:rPr>
              <a:t>gift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300"/>
              </a:lnSpc>
              <a:spcBef>
                <a:spcPts val="115"/>
              </a:spcBef>
            </a:pPr>
            <a:r>
              <a:rPr sz="2000" spc="80" dirty="0">
                <a:solidFill>
                  <a:srgbClr val="D1282C"/>
                </a:solidFill>
                <a:latin typeface="Arial"/>
                <a:cs typeface="Arial"/>
              </a:rPr>
              <a:t>payable</a:t>
            </a:r>
            <a:r>
              <a:rPr sz="2000" spc="-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D1282C"/>
                </a:solidFill>
                <a:latin typeface="Arial"/>
                <a:cs typeface="Arial"/>
              </a:rPr>
              <a:t>after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D1282C"/>
                </a:solidFill>
                <a:latin typeface="Arial"/>
                <a:cs typeface="Arial"/>
              </a:rPr>
              <a:t>one</a:t>
            </a:r>
            <a:r>
              <a:rPr sz="2000" spc="-6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D1282C"/>
                </a:solidFill>
                <a:latin typeface="Arial"/>
                <a:cs typeface="Arial"/>
              </a:rPr>
              <a:t>month.</a:t>
            </a:r>
            <a:r>
              <a:rPr sz="200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D1282C"/>
                </a:solidFill>
                <a:latin typeface="Arial"/>
                <a:cs typeface="Arial"/>
              </a:rPr>
              <a:t>Y</a:t>
            </a:r>
            <a:r>
              <a:rPr sz="200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1282C"/>
                </a:solidFill>
                <a:latin typeface="Arial"/>
                <a:cs typeface="Arial"/>
              </a:rPr>
              <a:t>presented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D1282C"/>
                </a:solidFill>
                <a:latin typeface="Arial"/>
                <a:cs typeface="Arial"/>
              </a:rPr>
              <a:t>the</a:t>
            </a:r>
            <a:r>
              <a:rPr sz="200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1282C"/>
                </a:solidFill>
                <a:latin typeface="Arial"/>
                <a:cs typeface="Arial"/>
              </a:rPr>
              <a:t>note</a:t>
            </a:r>
            <a:r>
              <a:rPr sz="2000" spc="-5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D1282C"/>
                </a:solidFill>
                <a:latin typeface="Arial"/>
                <a:cs typeface="Arial"/>
              </a:rPr>
              <a:t>after</a:t>
            </a:r>
            <a:r>
              <a:rPr sz="200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D1282C"/>
                </a:solidFill>
                <a:latin typeface="Arial"/>
                <a:cs typeface="Arial"/>
              </a:rPr>
              <a:t>3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1282C"/>
                </a:solidFill>
                <a:latin typeface="Arial"/>
                <a:cs typeface="Arial"/>
              </a:rPr>
              <a:t>months  </a:t>
            </a:r>
            <a:r>
              <a:rPr sz="2000" spc="100" dirty="0">
                <a:solidFill>
                  <a:srgbClr val="D1282C"/>
                </a:solidFill>
                <a:latin typeface="Arial"/>
                <a:cs typeface="Arial"/>
              </a:rPr>
              <a:t>and</a:t>
            </a:r>
            <a:r>
              <a:rPr sz="200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-125" dirty="0">
                <a:solidFill>
                  <a:srgbClr val="D1282C"/>
                </a:solidFill>
                <a:latin typeface="Arial"/>
                <a:cs typeface="Arial"/>
              </a:rPr>
              <a:t>X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55"/>
              </a:lnSpc>
            </a:pPr>
            <a:r>
              <a:rPr sz="2000" spc="105" dirty="0">
                <a:solidFill>
                  <a:srgbClr val="D1282C"/>
                </a:solidFill>
                <a:latin typeface="Arial"/>
                <a:cs typeface="Arial"/>
              </a:rPr>
              <a:t>refused</a:t>
            </a:r>
            <a:r>
              <a:rPr sz="2000" spc="-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D1282C"/>
                </a:solidFill>
                <a:latin typeface="Arial"/>
                <a:cs typeface="Arial"/>
              </a:rPr>
              <a:t>to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D1282C"/>
                </a:solidFill>
                <a:latin typeface="Arial"/>
                <a:cs typeface="Arial"/>
              </a:rPr>
              <a:t>pay.</a:t>
            </a:r>
            <a:r>
              <a:rPr sz="2000" spc="-5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D1282C"/>
                </a:solidFill>
                <a:latin typeface="Arial"/>
                <a:cs typeface="Arial"/>
              </a:rPr>
              <a:t>Can</a:t>
            </a:r>
            <a:r>
              <a:rPr sz="2000" spc="-6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D1282C"/>
                </a:solidFill>
                <a:latin typeface="Arial"/>
                <a:cs typeface="Arial"/>
              </a:rPr>
              <a:t>Y</a:t>
            </a:r>
            <a:r>
              <a:rPr sz="200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D1282C"/>
                </a:solidFill>
                <a:latin typeface="Arial"/>
                <a:cs typeface="Arial"/>
              </a:rPr>
              <a:t>sue</a:t>
            </a:r>
            <a:r>
              <a:rPr sz="2000" spc="-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130" dirty="0">
                <a:solidFill>
                  <a:srgbClr val="D1282C"/>
                </a:solidFill>
                <a:latin typeface="Arial"/>
                <a:cs typeface="Arial"/>
              </a:rPr>
              <a:t>for</a:t>
            </a:r>
            <a:r>
              <a:rPr sz="200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D1282C"/>
                </a:solidFill>
                <a:latin typeface="Arial"/>
                <a:cs typeface="Arial"/>
              </a:rPr>
              <a:t>payment?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95146" y="2555874"/>
            <a:ext cx="6822440" cy="2624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120" indent="-185420">
              <a:lnSpc>
                <a:spcPct val="100000"/>
              </a:lnSpc>
              <a:spcBef>
                <a:spcPts val="95"/>
              </a:spcBef>
              <a:buAutoNum type="alphaLcParenR"/>
              <a:tabLst>
                <a:tab pos="198755" algn="l"/>
              </a:tabLst>
            </a:pPr>
            <a:r>
              <a:rPr sz="1300" spc="-75" dirty="0">
                <a:latin typeface="Arial"/>
                <a:cs typeface="Arial"/>
              </a:rPr>
              <a:t>Yes, </a:t>
            </a:r>
            <a:r>
              <a:rPr sz="1300" spc="-10" dirty="0">
                <a:latin typeface="Arial"/>
                <a:cs typeface="Arial"/>
              </a:rPr>
              <a:t>because </a:t>
            </a:r>
            <a:r>
              <a:rPr sz="1300" spc="-5" dirty="0">
                <a:latin typeface="Arial"/>
                <a:cs typeface="Arial"/>
              </a:rPr>
              <a:t>a </a:t>
            </a:r>
            <a:r>
              <a:rPr sz="1300" spc="-10" dirty="0">
                <a:latin typeface="Arial"/>
                <a:cs typeface="Arial"/>
              </a:rPr>
              <a:t>note, </a:t>
            </a:r>
            <a:r>
              <a:rPr sz="1300" spc="-5" dirty="0">
                <a:latin typeface="Arial"/>
                <a:cs typeface="Arial"/>
              </a:rPr>
              <a:t>unlike a </a:t>
            </a:r>
            <a:r>
              <a:rPr sz="1300" spc="-15" dirty="0">
                <a:latin typeface="Arial"/>
                <a:cs typeface="Arial"/>
              </a:rPr>
              <a:t>cheque, cannot </a:t>
            </a:r>
            <a:r>
              <a:rPr sz="1300" spc="-5" dirty="0">
                <a:latin typeface="Arial"/>
                <a:cs typeface="Arial"/>
              </a:rPr>
              <a:t>become </a:t>
            </a:r>
            <a:r>
              <a:rPr sz="1300" dirty="0">
                <a:latin typeface="Arial"/>
                <a:cs typeface="Arial"/>
              </a:rPr>
              <a:t>stale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dated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350">
              <a:latin typeface="Times New Roman"/>
              <a:cs typeface="Times New Roman"/>
            </a:endParaRPr>
          </a:p>
          <a:p>
            <a:pPr marL="485775" indent="-186055">
              <a:lnSpc>
                <a:spcPct val="100000"/>
              </a:lnSpc>
              <a:buAutoNum type="alphaLcParenR"/>
              <a:tabLst>
                <a:tab pos="486409" algn="l"/>
              </a:tabLst>
            </a:pPr>
            <a:r>
              <a:rPr sz="1300" spc="-75" dirty="0">
                <a:latin typeface="Arial"/>
                <a:cs typeface="Arial"/>
              </a:rPr>
              <a:t>Yes, </a:t>
            </a:r>
            <a:r>
              <a:rPr sz="1300" spc="-10" dirty="0">
                <a:latin typeface="Arial"/>
                <a:cs typeface="Arial"/>
              </a:rPr>
              <a:t>because </a:t>
            </a:r>
            <a:r>
              <a:rPr sz="1300" spc="-15" dirty="0">
                <a:latin typeface="Arial"/>
                <a:cs typeface="Arial"/>
              </a:rPr>
              <a:t>the note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-5" dirty="0">
                <a:latin typeface="Arial"/>
                <a:cs typeface="Arial"/>
              </a:rPr>
              <a:t>a negotiable </a:t>
            </a:r>
            <a:r>
              <a:rPr sz="1300" spc="-10" dirty="0">
                <a:latin typeface="Arial"/>
                <a:cs typeface="Arial"/>
              </a:rPr>
              <a:t>instrument </a:t>
            </a:r>
            <a:r>
              <a:rPr sz="1300" spc="-15" dirty="0">
                <a:latin typeface="Arial"/>
                <a:cs typeface="Arial"/>
              </a:rPr>
              <a:t>that </a:t>
            </a:r>
            <a:r>
              <a:rPr sz="1300" spc="5" dirty="0">
                <a:latin typeface="Arial"/>
                <a:cs typeface="Arial"/>
              </a:rPr>
              <a:t>is </a:t>
            </a:r>
            <a:r>
              <a:rPr sz="1300" spc="-5" dirty="0">
                <a:latin typeface="Arial"/>
                <a:cs typeface="Arial"/>
              </a:rPr>
              <a:t>required to </a:t>
            </a:r>
            <a:r>
              <a:rPr sz="1300" spc="-10" dirty="0">
                <a:latin typeface="Arial"/>
                <a:cs typeface="Arial"/>
              </a:rPr>
              <a:t>pay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R"/>
            </a:pPr>
            <a:endParaRPr sz="1350">
              <a:latin typeface="Times New Roman"/>
              <a:cs typeface="Times New Roman"/>
            </a:endParaRPr>
          </a:p>
          <a:p>
            <a:pPr marL="570230" indent="-182880">
              <a:lnSpc>
                <a:spcPct val="100000"/>
              </a:lnSpc>
              <a:buAutoNum type="alphaLcParenR"/>
              <a:tabLst>
                <a:tab pos="570230" algn="l"/>
              </a:tabLst>
            </a:pPr>
            <a:r>
              <a:rPr sz="1300" spc="-5" dirty="0">
                <a:latin typeface="Arial"/>
                <a:cs typeface="Arial"/>
              </a:rPr>
              <a:t>No, </a:t>
            </a:r>
            <a:r>
              <a:rPr sz="1300" spc="-10" dirty="0">
                <a:latin typeface="Arial"/>
                <a:cs typeface="Arial"/>
              </a:rPr>
              <a:t>because </a:t>
            </a:r>
            <a:r>
              <a:rPr sz="1300" spc="-5" dirty="0">
                <a:latin typeface="Arial"/>
                <a:cs typeface="Arial"/>
              </a:rPr>
              <a:t>a </a:t>
            </a:r>
            <a:r>
              <a:rPr sz="1300" spc="-10" dirty="0">
                <a:latin typeface="Arial"/>
                <a:cs typeface="Arial"/>
              </a:rPr>
              <a:t>note, </a:t>
            </a:r>
            <a:r>
              <a:rPr sz="1300" spc="5" dirty="0">
                <a:latin typeface="Arial"/>
                <a:cs typeface="Arial"/>
              </a:rPr>
              <a:t>like </a:t>
            </a:r>
            <a:r>
              <a:rPr sz="1300" spc="-5" dirty="0">
                <a:latin typeface="Arial"/>
                <a:cs typeface="Arial"/>
              </a:rPr>
              <a:t>a </a:t>
            </a:r>
            <a:r>
              <a:rPr sz="1300" spc="-15" dirty="0">
                <a:latin typeface="Arial"/>
                <a:cs typeface="Arial"/>
              </a:rPr>
              <a:t>cheque, </a:t>
            </a:r>
            <a:r>
              <a:rPr sz="1300" spc="-5" dirty="0">
                <a:latin typeface="Arial"/>
                <a:cs typeface="Arial"/>
              </a:rPr>
              <a:t>can become </a:t>
            </a:r>
            <a:r>
              <a:rPr sz="1300" dirty="0">
                <a:latin typeface="Arial"/>
                <a:cs typeface="Arial"/>
              </a:rPr>
              <a:t>stale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dated.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lphaLcParenR"/>
            </a:pPr>
            <a:endParaRPr sz="1350">
              <a:latin typeface="Times New Roman"/>
              <a:cs typeface="Times New Roman"/>
            </a:endParaRPr>
          </a:p>
          <a:p>
            <a:pPr marL="492125" indent="-192405">
              <a:lnSpc>
                <a:spcPct val="100000"/>
              </a:lnSpc>
              <a:buAutoNum type="alphaLcParenR"/>
              <a:tabLst>
                <a:tab pos="492759" algn="l"/>
              </a:tabLst>
            </a:pPr>
            <a:r>
              <a:rPr sz="1300" spc="-5" dirty="0">
                <a:latin typeface="Arial"/>
                <a:cs typeface="Arial"/>
              </a:rPr>
              <a:t>No, </a:t>
            </a:r>
            <a:r>
              <a:rPr sz="1300" spc="-10" dirty="0">
                <a:latin typeface="Arial"/>
                <a:cs typeface="Arial"/>
              </a:rPr>
              <a:t>because </a:t>
            </a:r>
            <a:r>
              <a:rPr sz="1300" spc="-15" dirty="0">
                <a:latin typeface="Arial"/>
                <a:cs typeface="Arial"/>
              </a:rPr>
              <a:t>the note </a:t>
            </a:r>
            <a:r>
              <a:rPr sz="1300" spc="-10" dirty="0">
                <a:latin typeface="Arial"/>
                <a:cs typeface="Arial"/>
              </a:rPr>
              <a:t>was gratuitous </a:t>
            </a:r>
            <a:r>
              <a:rPr sz="1300" spc="-5" dirty="0">
                <a:latin typeface="Arial"/>
                <a:cs typeface="Arial"/>
              </a:rPr>
              <a:t>so </a:t>
            </a:r>
            <a:r>
              <a:rPr sz="1300" spc="5" dirty="0">
                <a:latin typeface="Arial"/>
                <a:cs typeface="Arial"/>
              </a:rPr>
              <a:t>it is </a:t>
            </a:r>
            <a:r>
              <a:rPr sz="1300" spc="-15" dirty="0">
                <a:latin typeface="Arial"/>
                <a:cs typeface="Arial"/>
              </a:rPr>
              <a:t>not </a:t>
            </a:r>
            <a:r>
              <a:rPr sz="1300" spc="-5" dirty="0">
                <a:latin typeface="Arial"/>
                <a:cs typeface="Arial"/>
              </a:rPr>
              <a:t>binding for a </a:t>
            </a:r>
            <a:r>
              <a:rPr sz="1300" dirty="0">
                <a:latin typeface="Arial"/>
                <a:cs typeface="Arial"/>
              </a:rPr>
              <a:t>lack </a:t>
            </a:r>
            <a:r>
              <a:rPr sz="1300" spc="-5" dirty="0">
                <a:latin typeface="Arial"/>
                <a:cs typeface="Arial"/>
              </a:rPr>
              <a:t>of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consideration.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Answer: </a:t>
            </a:r>
            <a:r>
              <a:rPr sz="1300" spc="-5" dirty="0">
                <a:latin typeface="Arial"/>
                <a:cs typeface="Arial"/>
              </a:rPr>
              <a:t>d) No, </a:t>
            </a:r>
            <a:r>
              <a:rPr sz="1300" spc="-10" dirty="0">
                <a:latin typeface="Arial"/>
                <a:cs typeface="Arial"/>
              </a:rPr>
              <a:t>because </a:t>
            </a:r>
            <a:r>
              <a:rPr sz="1300" spc="-15" dirty="0">
                <a:latin typeface="Arial"/>
                <a:cs typeface="Arial"/>
              </a:rPr>
              <a:t>the note </a:t>
            </a:r>
            <a:r>
              <a:rPr sz="1300" spc="-10" dirty="0">
                <a:latin typeface="Arial"/>
                <a:cs typeface="Arial"/>
              </a:rPr>
              <a:t>was gratuitous </a:t>
            </a:r>
            <a:r>
              <a:rPr sz="1300" spc="-5" dirty="0">
                <a:latin typeface="Arial"/>
                <a:cs typeface="Arial"/>
              </a:rPr>
              <a:t>so </a:t>
            </a:r>
            <a:r>
              <a:rPr sz="1300" spc="5" dirty="0">
                <a:latin typeface="Arial"/>
                <a:cs typeface="Arial"/>
              </a:rPr>
              <a:t>it is </a:t>
            </a:r>
            <a:r>
              <a:rPr sz="1300" spc="-15" dirty="0">
                <a:latin typeface="Arial"/>
                <a:cs typeface="Arial"/>
              </a:rPr>
              <a:t>not </a:t>
            </a:r>
            <a:r>
              <a:rPr sz="1300" spc="-5" dirty="0">
                <a:latin typeface="Arial"/>
                <a:cs typeface="Arial"/>
              </a:rPr>
              <a:t>binding for a </a:t>
            </a:r>
            <a:r>
              <a:rPr sz="1300" dirty="0">
                <a:latin typeface="Arial"/>
                <a:cs typeface="Arial"/>
              </a:rPr>
              <a:t>lack </a:t>
            </a:r>
            <a:r>
              <a:rPr sz="1300" spc="-5" dirty="0">
                <a:latin typeface="Arial"/>
                <a:cs typeface="Arial"/>
              </a:rPr>
              <a:t>of</a:t>
            </a:r>
            <a:r>
              <a:rPr sz="1300" spc="2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consideration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140" y="269747"/>
            <a:ext cx="972312" cy="688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5444" y="205740"/>
            <a:ext cx="7478268" cy="795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611" y="781812"/>
            <a:ext cx="6169152" cy="8077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14644" y="583691"/>
            <a:ext cx="792479" cy="11277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6564" y="583691"/>
            <a:ext cx="789432" cy="11277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55435" y="583691"/>
            <a:ext cx="789432" cy="11277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4108" y="2019300"/>
            <a:ext cx="7543800" cy="563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8827" y="1956816"/>
            <a:ext cx="684276" cy="684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7300" y="2839211"/>
            <a:ext cx="7150608" cy="563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0496" y="2778251"/>
            <a:ext cx="682752" cy="6827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6172" y="3659123"/>
            <a:ext cx="7031735" cy="5638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0891" y="3596640"/>
            <a:ext cx="682752" cy="684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57300" y="4479035"/>
            <a:ext cx="7150608" cy="5638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0496" y="4418076"/>
            <a:ext cx="682752" cy="6827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4108" y="5298947"/>
            <a:ext cx="7543800" cy="563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8827" y="5236464"/>
            <a:ext cx="684276" cy="6842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6244" y="543097"/>
            <a:ext cx="5983605" cy="115125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800" spc="140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spc="185" dirty="0">
                <a:solidFill>
                  <a:srgbClr val="D1282C"/>
                </a:solidFill>
                <a:latin typeface="Arial"/>
                <a:cs typeface="Arial"/>
              </a:rPr>
              <a:t>criteria</a:t>
            </a:r>
            <a:r>
              <a:rPr sz="280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80" dirty="0">
                <a:solidFill>
                  <a:srgbClr val="D1282C"/>
                </a:solidFill>
                <a:latin typeface="Arial"/>
                <a:cs typeface="Arial"/>
              </a:rPr>
              <a:t>for</a:t>
            </a:r>
            <a:r>
              <a:rPr sz="280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00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spc="-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60" dirty="0">
                <a:solidFill>
                  <a:srgbClr val="D1282C"/>
                </a:solidFill>
                <a:latin typeface="Arial"/>
                <a:cs typeface="Arial"/>
              </a:rPr>
              <a:t>holder</a:t>
            </a:r>
            <a:r>
              <a:rPr sz="2800" spc="-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30" dirty="0">
                <a:solidFill>
                  <a:srgbClr val="D1282C"/>
                </a:solidFill>
                <a:latin typeface="Arial"/>
                <a:cs typeface="Arial"/>
              </a:rPr>
              <a:t>in</a:t>
            </a:r>
            <a:r>
              <a:rPr sz="2800" spc="-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40" dirty="0">
                <a:solidFill>
                  <a:srgbClr val="D1282C"/>
                </a:solidFill>
                <a:latin typeface="Arial"/>
                <a:cs typeface="Arial"/>
              </a:rPr>
              <a:t>due</a:t>
            </a:r>
            <a:r>
              <a:rPr sz="2800" spc="-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spc="140" dirty="0">
                <a:solidFill>
                  <a:srgbClr val="D1282C"/>
                </a:solidFill>
                <a:latin typeface="Arial"/>
                <a:cs typeface="Arial"/>
              </a:rPr>
              <a:t>course?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536244" y="299085"/>
            <a:ext cx="7500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61505" algn="l"/>
              </a:tabLst>
            </a:pPr>
            <a:r>
              <a:rPr sz="2400" i="0" spc="-15" dirty="0">
                <a:solidFill>
                  <a:srgbClr val="D1282C"/>
                </a:solidFill>
                <a:latin typeface="Arial"/>
                <a:cs typeface="Arial"/>
              </a:rPr>
              <a:t>#</a:t>
            </a:r>
            <a:r>
              <a:rPr sz="2400" i="0" spc="-7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400" i="0" spc="110" dirty="0">
                <a:solidFill>
                  <a:srgbClr val="D1282C"/>
                </a:solidFill>
                <a:latin typeface="Arial"/>
                <a:cs typeface="Arial"/>
              </a:rPr>
              <a:t>7</a:t>
            </a:r>
            <a:r>
              <a:rPr sz="2400" i="0" spc="55" dirty="0">
                <a:solidFill>
                  <a:srgbClr val="D1282C"/>
                </a:solidFill>
                <a:latin typeface="Arial"/>
                <a:cs typeface="Arial"/>
              </a:rPr>
              <a:t>:</a:t>
            </a:r>
            <a:r>
              <a:rPr sz="2400" i="0" spc="-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70" dirty="0">
                <a:solidFill>
                  <a:srgbClr val="D1282C"/>
                </a:solidFill>
                <a:latin typeface="Arial"/>
                <a:cs typeface="Arial"/>
              </a:rPr>
              <a:t>W</a:t>
            </a:r>
            <a:r>
              <a:rPr sz="2800" i="0" spc="45" dirty="0">
                <a:solidFill>
                  <a:srgbClr val="D1282C"/>
                </a:solidFill>
                <a:latin typeface="Arial"/>
                <a:cs typeface="Arial"/>
              </a:rPr>
              <a:t>h</a:t>
            </a:r>
            <a:r>
              <a:rPr sz="2800" i="0" spc="120" dirty="0">
                <a:solidFill>
                  <a:srgbClr val="D1282C"/>
                </a:solidFill>
                <a:latin typeface="Arial"/>
                <a:cs typeface="Arial"/>
              </a:rPr>
              <a:t>i</a:t>
            </a:r>
            <a:r>
              <a:rPr sz="2800" i="0" spc="195" dirty="0">
                <a:solidFill>
                  <a:srgbClr val="D1282C"/>
                </a:solidFill>
                <a:latin typeface="Arial"/>
                <a:cs typeface="Arial"/>
              </a:rPr>
              <a:t>c</a:t>
            </a:r>
            <a:r>
              <a:rPr sz="2800" i="0" spc="130" dirty="0">
                <a:solidFill>
                  <a:srgbClr val="D1282C"/>
                </a:solidFill>
                <a:latin typeface="Arial"/>
                <a:cs typeface="Arial"/>
              </a:rPr>
              <a:t>h</a:t>
            </a:r>
            <a:r>
              <a:rPr sz="2800" i="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40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r>
              <a:rPr sz="2800" i="0" spc="23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200" dirty="0">
                <a:solidFill>
                  <a:srgbClr val="D1282C"/>
                </a:solidFill>
                <a:latin typeface="Arial"/>
                <a:cs typeface="Arial"/>
              </a:rPr>
              <a:t>t</a:t>
            </a:r>
            <a:r>
              <a:rPr sz="2800" i="0" spc="114" dirty="0">
                <a:solidFill>
                  <a:srgbClr val="D1282C"/>
                </a:solidFill>
                <a:latin typeface="Arial"/>
                <a:cs typeface="Arial"/>
              </a:rPr>
              <a:t>he</a:t>
            </a:r>
            <a:r>
              <a:rPr sz="2800" i="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25" dirty="0">
                <a:solidFill>
                  <a:srgbClr val="D1282C"/>
                </a:solidFill>
                <a:latin typeface="Arial"/>
                <a:cs typeface="Arial"/>
              </a:rPr>
              <a:t>f</a:t>
            </a:r>
            <a:r>
              <a:rPr sz="2800" i="0" spc="155" dirty="0">
                <a:solidFill>
                  <a:srgbClr val="D1282C"/>
                </a:solidFill>
                <a:latin typeface="Arial"/>
                <a:cs typeface="Arial"/>
              </a:rPr>
              <a:t>ollowing</a:t>
            </a:r>
            <a:r>
              <a:rPr sz="2800" i="0" spc="-6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25" dirty="0">
                <a:solidFill>
                  <a:srgbClr val="D1282C"/>
                </a:solidFill>
                <a:latin typeface="Arial"/>
                <a:cs typeface="Arial"/>
              </a:rPr>
              <a:t>is</a:t>
            </a:r>
            <a:r>
              <a:rPr sz="2800" i="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90" dirty="0">
                <a:solidFill>
                  <a:srgbClr val="D1282C"/>
                </a:solidFill>
                <a:latin typeface="Arial"/>
                <a:cs typeface="Arial"/>
              </a:rPr>
              <a:t>N</a:t>
            </a:r>
            <a:r>
              <a:rPr sz="2800" i="0" spc="-70" dirty="0">
                <a:solidFill>
                  <a:srgbClr val="D1282C"/>
                </a:solidFill>
                <a:latin typeface="Arial"/>
                <a:cs typeface="Arial"/>
              </a:rPr>
              <a:t>O</a:t>
            </a:r>
            <a:r>
              <a:rPr sz="2800" i="0" spc="35" dirty="0">
                <a:solidFill>
                  <a:srgbClr val="D1282C"/>
                </a:solidFill>
                <a:latin typeface="Arial"/>
                <a:cs typeface="Arial"/>
              </a:rPr>
              <a:t>T</a:t>
            </a:r>
            <a:r>
              <a:rPr sz="2800" i="0" spc="-8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00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i="0" spc="-8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2800" i="0" spc="195" dirty="0">
                <a:solidFill>
                  <a:srgbClr val="D1282C"/>
                </a:solidFill>
                <a:latin typeface="Arial"/>
                <a:cs typeface="Arial"/>
              </a:rPr>
              <a:t>p</a:t>
            </a:r>
            <a:r>
              <a:rPr sz="2800" i="0" spc="240" dirty="0">
                <a:solidFill>
                  <a:srgbClr val="D1282C"/>
                </a:solidFill>
                <a:latin typeface="Arial"/>
                <a:cs typeface="Arial"/>
              </a:rPr>
              <a:t>a</a:t>
            </a:r>
            <a:r>
              <a:rPr sz="2800" i="0" spc="170" dirty="0">
                <a:solidFill>
                  <a:srgbClr val="D1282C"/>
                </a:solidFill>
                <a:latin typeface="Arial"/>
                <a:cs typeface="Arial"/>
              </a:rPr>
              <a:t>r</a:t>
            </a:r>
            <a:r>
              <a:rPr sz="2800" i="0" spc="210" dirty="0">
                <a:solidFill>
                  <a:srgbClr val="D1282C"/>
                </a:solidFill>
                <a:latin typeface="Arial"/>
                <a:cs typeface="Arial"/>
              </a:rPr>
              <a:t>t</a:t>
            </a:r>
            <a:r>
              <a:rPr sz="2800" i="0" dirty="0">
                <a:solidFill>
                  <a:srgbClr val="D1282C"/>
                </a:solidFill>
                <a:latin typeface="Arial"/>
                <a:cs typeface="Arial"/>
              </a:rPr>
              <a:t>	</a:t>
            </a:r>
            <a:r>
              <a:rPr sz="2800" i="0" spc="120" dirty="0">
                <a:solidFill>
                  <a:srgbClr val="D1282C"/>
                </a:solidFill>
                <a:latin typeface="Arial"/>
                <a:cs typeface="Arial"/>
              </a:rPr>
              <a:t>t</a:t>
            </a:r>
            <a:r>
              <a:rPr sz="2800" i="0" spc="55" dirty="0">
                <a:solidFill>
                  <a:srgbClr val="D1282C"/>
                </a:solidFill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91844" y="2127631"/>
            <a:ext cx="6854190" cy="3566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6540" indent="-256540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256540" algn="l"/>
              </a:tabLst>
            </a:pPr>
            <a:r>
              <a:rPr sz="1700" spc="-5" dirty="0">
                <a:latin typeface="Arial"/>
                <a:cs typeface="Arial"/>
              </a:rPr>
              <a:t>The instrument </a:t>
            </a:r>
            <a:r>
              <a:rPr sz="1700" dirty="0">
                <a:latin typeface="Arial"/>
                <a:cs typeface="Arial"/>
              </a:rPr>
              <a:t>is </a:t>
            </a:r>
            <a:r>
              <a:rPr sz="1700" spc="-5" dirty="0">
                <a:latin typeface="Arial"/>
                <a:cs typeface="Arial"/>
              </a:rPr>
              <a:t>held </a:t>
            </a:r>
            <a:r>
              <a:rPr sz="1700" spc="-10" dirty="0">
                <a:latin typeface="Arial"/>
                <a:cs typeface="Arial"/>
              </a:rPr>
              <a:t>by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-10" dirty="0">
                <a:latin typeface="Arial"/>
                <a:cs typeface="Arial"/>
              </a:rPr>
              <a:t>party </a:t>
            </a:r>
            <a:r>
              <a:rPr sz="1700" spc="-5" dirty="0">
                <a:latin typeface="Arial"/>
                <a:cs typeface="Arial"/>
              </a:rPr>
              <a:t>immediate to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promisor.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404495" marR="149225">
              <a:lnSpc>
                <a:spcPts val="1800"/>
              </a:lnSpc>
              <a:spcBef>
                <a:spcPts val="1610"/>
              </a:spcBef>
              <a:buAutoNum type="alphaLcParenR"/>
              <a:tabLst>
                <a:tab pos="648970" algn="l"/>
              </a:tabLst>
            </a:pPr>
            <a:r>
              <a:rPr sz="1700" spc="-5" dirty="0">
                <a:latin typeface="Arial"/>
                <a:cs typeface="Arial"/>
              </a:rPr>
              <a:t>The instrument </a:t>
            </a:r>
            <a:r>
              <a:rPr sz="1700" dirty="0">
                <a:latin typeface="Arial"/>
                <a:cs typeface="Arial"/>
              </a:rPr>
              <a:t>is </a:t>
            </a:r>
            <a:r>
              <a:rPr sz="1700" spc="-5" dirty="0">
                <a:latin typeface="Arial"/>
                <a:cs typeface="Arial"/>
              </a:rPr>
              <a:t>taken </a:t>
            </a:r>
            <a:r>
              <a:rPr sz="1700" spc="-10" dirty="0">
                <a:latin typeface="Arial"/>
                <a:cs typeface="Arial"/>
              </a:rPr>
              <a:t>by someone, or through </a:t>
            </a:r>
            <a:r>
              <a:rPr sz="1700" spc="-5" dirty="0">
                <a:latin typeface="Arial"/>
                <a:cs typeface="Arial"/>
              </a:rPr>
              <a:t>someone, </a:t>
            </a:r>
            <a:r>
              <a:rPr sz="1700" spc="-15" dirty="0">
                <a:latin typeface="Arial"/>
                <a:cs typeface="Arial"/>
              </a:rPr>
              <a:t>who  </a:t>
            </a:r>
            <a:r>
              <a:rPr sz="1700" spc="-10" dirty="0">
                <a:latin typeface="Arial"/>
                <a:cs typeface="Arial"/>
              </a:rPr>
              <a:t>has given </a:t>
            </a:r>
            <a:r>
              <a:rPr sz="1700" spc="-5" dirty="0">
                <a:latin typeface="Arial"/>
                <a:cs typeface="Arial"/>
              </a:rPr>
              <a:t>consideration </a:t>
            </a:r>
            <a:r>
              <a:rPr sz="1700" spc="-10" dirty="0">
                <a:latin typeface="Arial"/>
                <a:cs typeface="Arial"/>
              </a:rPr>
              <a:t>for</a:t>
            </a:r>
            <a:r>
              <a:rPr sz="1700" spc="10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it.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753745" indent="-229870">
              <a:lnSpc>
                <a:spcPct val="100000"/>
              </a:lnSpc>
              <a:spcBef>
                <a:spcPts val="1290"/>
              </a:spcBef>
              <a:buAutoNum type="alphaLcParenR"/>
              <a:tabLst>
                <a:tab pos="754380" algn="l"/>
              </a:tabLst>
            </a:pPr>
            <a:r>
              <a:rPr sz="1700" spc="-5" dirty="0">
                <a:latin typeface="Arial"/>
                <a:cs typeface="Arial"/>
              </a:rPr>
              <a:t>The instrument </a:t>
            </a:r>
            <a:r>
              <a:rPr sz="1700" dirty="0">
                <a:latin typeface="Arial"/>
                <a:cs typeface="Arial"/>
              </a:rPr>
              <a:t>is </a:t>
            </a:r>
            <a:r>
              <a:rPr sz="1700" spc="-5" dirty="0">
                <a:latin typeface="Arial"/>
                <a:cs typeface="Arial"/>
              </a:rPr>
              <a:t>taken complete </a:t>
            </a:r>
            <a:r>
              <a:rPr sz="1700" spc="-10" dirty="0">
                <a:latin typeface="Arial"/>
                <a:cs typeface="Arial"/>
              </a:rPr>
              <a:t>and </a:t>
            </a:r>
            <a:r>
              <a:rPr sz="1700" spc="-5" dirty="0">
                <a:latin typeface="Arial"/>
                <a:cs typeface="Arial"/>
              </a:rPr>
              <a:t>regular on </a:t>
            </a:r>
            <a:r>
              <a:rPr sz="1700" dirty="0">
                <a:latin typeface="Arial"/>
                <a:cs typeface="Arial"/>
              </a:rPr>
              <a:t>its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face.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404495" marR="5080">
              <a:lnSpc>
                <a:spcPts val="1800"/>
              </a:lnSpc>
              <a:spcBef>
                <a:spcPts val="1614"/>
              </a:spcBef>
              <a:buAutoNum type="alphaLcParenR"/>
              <a:tabLst>
                <a:tab pos="648970" algn="l"/>
              </a:tabLst>
            </a:pPr>
            <a:r>
              <a:rPr sz="1700" spc="-5" dirty="0">
                <a:latin typeface="Arial"/>
                <a:cs typeface="Arial"/>
              </a:rPr>
              <a:t>The instrument </a:t>
            </a:r>
            <a:r>
              <a:rPr sz="1700" dirty="0">
                <a:latin typeface="Arial"/>
                <a:cs typeface="Arial"/>
              </a:rPr>
              <a:t>is </a:t>
            </a:r>
            <a:r>
              <a:rPr sz="1700" spc="-5" dirty="0">
                <a:latin typeface="Arial"/>
                <a:cs typeface="Arial"/>
              </a:rPr>
              <a:t>taken </a:t>
            </a:r>
            <a:r>
              <a:rPr sz="1700" spc="-10" dirty="0">
                <a:latin typeface="Arial"/>
                <a:cs typeface="Arial"/>
              </a:rPr>
              <a:t>before </a:t>
            </a:r>
            <a:r>
              <a:rPr sz="1700" dirty="0">
                <a:latin typeface="Arial"/>
                <a:cs typeface="Arial"/>
              </a:rPr>
              <a:t>it is </a:t>
            </a:r>
            <a:r>
              <a:rPr sz="1700" spc="-10" dirty="0">
                <a:latin typeface="Arial"/>
                <a:cs typeface="Arial"/>
              </a:rPr>
              <a:t>overdue and without </a:t>
            </a:r>
            <a:r>
              <a:rPr sz="1700" spc="-5" dirty="0">
                <a:latin typeface="Arial"/>
                <a:cs typeface="Arial"/>
              </a:rPr>
              <a:t>notice </a:t>
            </a:r>
            <a:r>
              <a:rPr sz="1700" spc="-10" dirty="0">
                <a:latin typeface="Arial"/>
                <a:cs typeface="Arial"/>
              </a:rPr>
              <a:t>of  any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dishonour.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700" spc="-5" dirty="0">
                <a:latin typeface="Arial"/>
                <a:cs typeface="Arial"/>
              </a:rPr>
              <a:t>Answer: </a:t>
            </a:r>
            <a:r>
              <a:rPr sz="1700" spc="-10" dirty="0">
                <a:latin typeface="Arial"/>
                <a:cs typeface="Arial"/>
              </a:rPr>
              <a:t>a) </a:t>
            </a:r>
            <a:r>
              <a:rPr sz="1700" spc="-5" dirty="0">
                <a:latin typeface="Arial"/>
                <a:cs typeface="Arial"/>
              </a:rPr>
              <a:t>The instrument </a:t>
            </a:r>
            <a:r>
              <a:rPr sz="1700" dirty="0">
                <a:latin typeface="Arial"/>
                <a:cs typeface="Arial"/>
              </a:rPr>
              <a:t>is </a:t>
            </a:r>
            <a:r>
              <a:rPr sz="1700" spc="-5" dirty="0">
                <a:latin typeface="Arial"/>
                <a:cs typeface="Arial"/>
              </a:rPr>
              <a:t>held </a:t>
            </a:r>
            <a:r>
              <a:rPr sz="1700" spc="-10" dirty="0">
                <a:latin typeface="Arial"/>
                <a:cs typeface="Arial"/>
              </a:rPr>
              <a:t>by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-10" dirty="0">
                <a:latin typeface="Arial"/>
                <a:cs typeface="Arial"/>
              </a:rPr>
              <a:t>party </a:t>
            </a:r>
            <a:r>
              <a:rPr sz="1700" spc="-5" dirty="0">
                <a:latin typeface="Arial"/>
                <a:cs typeface="Arial"/>
              </a:rPr>
              <a:t>immediate to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promisor.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1183" y="446532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620" y="300227"/>
            <a:ext cx="2054352" cy="576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95500" y="300227"/>
            <a:ext cx="1216152" cy="576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179" y="300227"/>
            <a:ext cx="402335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96996" y="300227"/>
            <a:ext cx="655320" cy="576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04844" y="300227"/>
            <a:ext cx="402336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19044" y="300227"/>
            <a:ext cx="2258568" cy="576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0140" y="300227"/>
            <a:ext cx="1085088" cy="5760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67755" y="300227"/>
            <a:ext cx="399288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19571" y="300227"/>
            <a:ext cx="2796539" cy="5760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67116" y="300227"/>
            <a:ext cx="405383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8620" y="605027"/>
            <a:ext cx="3282696" cy="5760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844" y="605027"/>
            <a:ext cx="1216152" cy="576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92523" y="605027"/>
            <a:ext cx="402336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48911" y="605027"/>
            <a:ext cx="3299460" cy="5760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8620" y="909827"/>
            <a:ext cx="7046976" cy="5760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88123" y="909827"/>
            <a:ext cx="405383" cy="576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10283" y="2705100"/>
            <a:ext cx="6458712" cy="4053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72539" y="2660904"/>
            <a:ext cx="487679" cy="4892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90700" y="3290315"/>
            <a:ext cx="6178296" cy="4053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52955" y="3246120"/>
            <a:ext cx="489204" cy="48920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6044" y="3875532"/>
            <a:ext cx="6092952" cy="4053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38300" y="3832859"/>
            <a:ext cx="489204" cy="4876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90700" y="4460747"/>
            <a:ext cx="6178296" cy="4053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52955" y="4418076"/>
            <a:ext cx="489204" cy="4892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10283" y="5045964"/>
            <a:ext cx="6458712" cy="4053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2539" y="5003291"/>
            <a:ext cx="487679" cy="4892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8739" y="6529558"/>
            <a:ext cx="231965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z="1800" spc="45" dirty="0">
                <a:latin typeface="Trebuchet MS"/>
                <a:cs typeface="Trebuchet MS"/>
              </a:rPr>
              <a:t>©</a:t>
            </a:r>
            <a:r>
              <a:rPr sz="1800" spc="-45" dirty="0">
                <a:latin typeface="Trebuchet MS"/>
                <a:cs typeface="Trebuchet MS"/>
              </a:rPr>
              <a:t> 2013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Guruku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235" dirty="0">
                <a:latin typeface="Trebuchet MS"/>
                <a:cs typeface="Trebuchet MS"/>
              </a:rPr>
              <a:t>C</a:t>
            </a:r>
            <a:r>
              <a:rPr sz="1800" spc="-40" dirty="0">
                <a:latin typeface="Trebuchet MS"/>
                <a:cs typeface="Trebuchet MS"/>
              </a:rPr>
              <a:t>A/CS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2" name="object 32"/>
          <p:cNvSpPr txBox="1"/>
          <p:nvPr/>
        </p:nvSpPr>
        <p:spPr>
          <a:xfrm>
            <a:off x="1814322" y="2709163"/>
            <a:ext cx="6021070" cy="2674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305435" algn="l"/>
              </a:tabLst>
            </a:pPr>
            <a:r>
              <a:rPr sz="2000" dirty="0">
                <a:latin typeface="Arial"/>
                <a:cs typeface="Arial"/>
              </a:rPr>
              <a:t>S </a:t>
            </a:r>
            <a:r>
              <a:rPr sz="2000" spc="5" dirty="0">
                <a:latin typeface="Arial"/>
                <a:cs typeface="Arial"/>
              </a:rPr>
              <a:t>can </a:t>
            </a:r>
            <a:r>
              <a:rPr sz="2000" dirty="0">
                <a:latin typeface="Arial"/>
                <a:cs typeface="Arial"/>
              </a:rPr>
              <a:t>recover </a:t>
            </a:r>
            <a:r>
              <a:rPr sz="2000" spc="10" dirty="0">
                <a:latin typeface="Arial"/>
                <a:cs typeface="Arial"/>
              </a:rPr>
              <a:t>money </a:t>
            </a:r>
            <a:r>
              <a:rPr sz="2000" spc="5" dirty="0">
                <a:latin typeface="Arial"/>
                <a:cs typeface="Arial"/>
              </a:rPr>
              <a:t>from</a:t>
            </a:r>
            <a:r>
              <a:rPr sz="2000" spc="-3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584200" indent="-292100">
              <a:lnSpc>
                <a:spcPct val="100000"/>
              </a:lnSpc>
              <a:buAutoNum type="alphaLcParenR"/>
              <a:tabLst>
                <a:tab pos="584835" algn="l"/>
              </a:tabLst>
            </a:pPr>
            <a:r>
              <a:rPr sz="2000" dirty="0">
                <a:latin typeface="Arial"/>
                <a:cs typeface="Arial"/>
              </a:rPr>
              <a:t>B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discharged </a:t>
            </a:r>
            <a:r>
              <a:rPr sz="2000" spc="10" dirty="0">
                <a:latin typeface="Arial"/>
                <a:cs typeface="Arial"/>
              </a:rPr>
              <a:t>from </a:t>
            </a:r>
            <a:r>
              <a:rPr sz="2000" spc="-5" dirty="0">
                <a:latin typeface="Arial"/>
                <a:cs typeface="Arial"/>
              </a:rPr>
              <a:t>his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liability.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657860" indent="-280035">
              <a:lnSpc>
                <a:spcPct val="100000"/>
              </a:lnSpc>
              <a:buAutoNum type="alphaLcParenR"/>
              <a:tabLst>
                <a:tab pos="658495" algn="l"/>
              </a:tabLst>
            </a:pPr>
            <a:r>
              <a:rPr sz="2000" dirty="0">
                <a:latin typeface="Arial"/>
                <a:cs typeface="Arial"/>
              </a:rPr>
              <a:t>S </a:t>
            </a:r>
            <a:r>
              <a:rPr sz="2000" spc="5" dirty="0">
                <a:latin typeface="Arial"/>
                <a:cs typeface="Arial"/>
              </a:rPr>
              <a:t>can </a:t>
            </a:r>
            <a:r>
              <a:rPr sz="2000" dirty="0">
                <a:latin typeface="Arial"/>
                <a:cs typeface="Arial"/>
              </a:rPr>
              <a:t>recover </a:t>
            </a:r>
            <a:r>
              <a:rPr sz="2000" spc="5" dirty="0">
                <a:latin typeface="Arial"/>
                <a:cs typeface="Arial"/>
              </a:rPr>
              <a:t>from </a:t>
            </a:r>
            <a:r>
              <a:rPr sz="2000" spc="-10" dirty="0">
                <a:latin typeface="Arial"/>
                <a:cs typeface="Arial"/>
              </a:rPr>
              <a:t>official </a:t>
            </a:r>
            <a:r>
              <a:rPr sz="2000" dirty="0">
                <a:latin typeface="Arial"/>
                <a:cs typeface="Arial"/>
              </a:rPr>
              <a:t>assignee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bank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lphaLcParenR"/>
            </a:pPr>
            <a:endParaRPr sz="1900">
              <a:latin typeface="Times New Roman"/>
              <a:cs typeface="Times New Roman"/>
            </a:endParaRPr>
          </a:p>
          <a:p>
            <a:pPr marL="584200" indent="-292100">
              <a:lnSpc>
                <a:spcPct val="100000"/>
              </a:lnSpc>
              <a:buAutoNum type="alphaLcParenR"/>
              <a:tabLst>
                <a:tab pos="584835" algn="l"/>
              </a:tabLst>
            </a:pPr>
            <a:r>
              <a:rPr sz="2000" dirty="0">
                <a:latin typeface="Arial"/>
                <a:cs typeface="Arial"/>
              </a:rPr>
              <a:t>S </a:t>
            </a:r>
            <a:r>
              <a:rPr sz="2000" spc="5" dirty="0">
                <a:latin typeface="Arial"/>
                <a:cs typeface="Arial"/>
              </a:rPr>
              <a:t>can sue </a:t>
            </a:r>
            <a:r>
              <a:rPr sz="2000" dirty="0">
                <a:latin typeface="Arial"/>
                <a:cs typeface="Arial"/>
              </a:rPr>
              <a:t>B and </a:t>
            </a:r>
            <a:r>
              <a:rPr sz="2000" spc="-5" dirty="0">
                <a:latin typeface="Arial"/>
                <a:cs typeface="Arial"/>
              </a:rPr>
              <a:t>Bank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jointly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Answer: b) B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discharged </a:t>
            </a:r>
            <a:r>
              <a:rPr sz="2000" spc="5" dirty="0">
                <a:latin typeface="Arial"/>
                <a:cs typeface="Arial"/>
              </a:rPr>
              <a:t>from </a:t>
            </a:r>
            <a:r>
              <a:rPr sz="2000" spc="-5" dirty="0">
                <a:latin typeface="Arial"/>
                <a:cs typeface="Arial"/>
              </a:rPr>
              <a:t>his</a:t>
            </a:r>
            <a:r>
              <a:rPr sz="2000" spc="-2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liability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0405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40" dirty="0">
                <a:solidFill>
                  <a:srgbClr val="C58D00"/>
                </a:solidFill>
                <a:latin typeface="Times New Roman"/>
                <a:cs typeface="Times New Roman"/>
              </a:rPr>
              <a:t>Negotiation </a:t>
            </a:r>
            <a:r>
              <a:rPr sz="2400" b="1" spc="245" dirty="0">
                <a:solidFill>
                  <a:srgbClr val="C58D00"/>
                </a:solidFill>
                <a:latin typeface="Times New Roman"/>
                <a:cs typeface="Times New Roman"/>
              </a:rPr>
              <a:t>Back-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</a:t>
            </a:r>
            <a:r>
              <a:rPr sz="2400" b="1" spc="-12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40" dirty="0">
                <a:solidFill>
                  <a:srgbClr val="C58D00"/>
                </a:solidFill>
                <a:latin typeface="Times New Roman"/>
                <a:cs typeface="Times New Roman"/>
              </a:rPr>
              <a:t>90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739" y="574928"/>
            <a:ext cx="856551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dirty="0">
                <a:latin typeface="Arial"/>
                <a:cs typeface="Arial"/>
              </a:rPr>
              <a:t>NI </a:t>
            </a:r>
            <a:r>
              <a:rPr sz="1800" spc="-5" dirty="0">
                <a:latin typeface="Arial"/>
                <a:cs typeface="Arial"/>
              </a:rPr>
              <a:t>is negotiated by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Holder but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Endorser again </a:t>
            </a:r>
            <a:r>
              <a:rPr sz="2000" b="1" dirty="0">
                <a:solidFill>
                  <a:srgbClr val="00AF50"/>
                </a:solidFill>
                <a:latin typeface="Arial"/>
                <a:cs typeface="Arial"/>
              </a:rPr>
              <a:t>becomes the holder of  Such Negotiable Instrument again </a:t>
            </a:r>
            <a:r>
              <a:rPr sz="1800" spc="-5" dirty="0">
                <a:latin typeface="Arial"/>
                <a:cs typeface="Arial"/>
              </a:rPr>
              <a:t>then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called Negotiation Back. </a:t>
            </a:r>
            <a:r>
              <a:rPr sz="1800" b="1" dirty="0">
                <a:latin typeface="Arial"/>
                <a:cs typeface="Arial"/>
              </a:rPr>
              <a:t>For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e.g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019" y="1192148"/>
            <a:ext cx="578929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6469" algn="l"/>
                <a:tab pos="1525270" algn="l"/>
                <a:tab pos="2499995" algn="l"/>
                <a:tab pos="3036570" algn="l"/>
                <a:tab pos="4033520" algn="l"/>
                <a:tab pos="4516755" algn="l"/>
                <a:tab pos="5513705" algn="l"/>
              </a:tabLst>
            </a:pPr>
            <a:r>
              <a:rPr sz="3100" spc="-5" dirty="0">
                <a:latin typeface="Arial"/>
                <a:cs typeface="Arial"/>
              </a:rPr>
              <a:t>A</a:t>
            </a:r>
            <a:r>
              <a:rPr sz="3100" spc="-165" dirty="0">
                <a:latin typeface="Arial"/>
                <a:cs typeface="Arial"/>
              </a:rPr>
              <a:t> </a:t>
            </a:r>
            <a:r>
              <a:rPr sz="3100" spc="-5" dirty="0">
                <a:latin typeface="Wingdings"/>
                <a:cs typeface="Wingdings"/>
              </a:rPr>
              <a:t></a:t>
            </a:r>
            <a:r>
              <a:rPr sz="3100" dirty="0">
                <a:latin typeface="Times New Roman"/>
                <a:cs typeface="Times New Roman"/>
              </a:rPr>
              <a:t>	</a:t>
            </a:r>
            <a:r>
              <a:rPr sz="3100" spc="-5" dirty="0">
                <a:latin typeface="Arial"/>
                <a:cs typeface="Arial"/>
              </a:rPr>
              <a:t>B</a:t>
            </a:r>
            <a:r>
              <a:rPr sz="3100" dirty="0">
                <a:latin typeface="Arial"/>
                <a:cs typeface="Arial"/>
              </a:rPr>
              <a:t>	</a:t>
            </a:r>
            <a:r>
              <a:rPr sz="3100" spc="-5" dirty="0">
                <a:latin typeface="Arial"/>
                <a:cs typeface="Arial"/>
              </a:rPr>
              <a:t>B </a:t>
            </a:r>
            <a:r>
              <a:rPr sz="3100" spc="-5" dirty="0">
                <a:latin typeface="Wingdings"/>
                <a:cs typeface="Wingdings"/>
              </a:rPr>
              <a:t></a:t>
            </a:r>
            <a:r>
              <a:rPr sz="3100" dirty="0">
                <a:latin typeface="Times New Roman"/>
                <a:cs typeface="Times New Roman"/>
              </a:rPr>
              <a:t>	</a:t>
            </a:r>
            <a:r>
              <a:rPr sz="3100" spc="-5" dirty="0">
                <a:latin typeface="Arial"/>
                <a:cs typeface="Arial"/>
              </a:rPr>
              <a:t>C</a:t>
            </a:r>
            <a:r>
              <a:rPr sz="3100" dirty="0">
                <a:latin typeface="Arial"/>
                <a:cs typeface="Arial"/>
              </a:rPr>
              <a:t>	</a:t>
            </a:r>
            <a:r>
              <a:rPr sz="3100" spc="-5" dirty="0">
                <a:latin typeface="Arial"/>
                <a:cs typeface="Arial"/>
              </a:rPr>
              <a:t>C</a:t>
            </a:r>
            <a:r>
              <a:rPr sz="3100" dirty="0">
                <a:latin typeface="Arial"/>
                <a:cs typeface="Arial"/>
              </a:rPr>
              <a:t> </a:t>
            </a:r>
            <a:r>
              <a:rPr sz="3100" spc="-5" dirty="0">
                <a:latin typeface="Wingdings"/>
                <a:cs typeface="Wingdings"/>
              </a:rPr>
              <a:t></a:t>
            </a:r>
            <a:r>
              <a:rPr sz="3100" dirty="0">
                <a:latin typeface="Times New Roman"/>
                <a:cs typeface="Times New Roman"/>
              </a:rPr>
              <a:t>	</a:t>
            </a:r>
            <a:r>
              <a:rPr sz="3100" spc="-5" dirty="0">
                <a:latin typeface="Arial"/>
                <a:cs typeface="Arial"/>
              </a:rPr>
              <a:t>D</a:t>
            </a:r>
            <a:r>
              <a:rPr sz="3100" dirty="0">
                <a:latin typeface="Arial"/>
                <a:cs typeface="Arial"/>
              </a:rPr>
              <a:t>	</a:t>
            </a:r>
            <a:r>
              <a:rPr sz="4650" spc="-7" baseline="9856" dirty="0">
                <a:latin typeface="Arial"/>
                <a:cs typeface="Arial"/>
              </a:rPr>
              <a:t>D</a:t>
            </a:r>
            <a:r>
              <a:rPr sz="4650" baseline="9856" dirty="0">
                <a:latin typeface="Arial"/>
                <a:cs typeface="Arial"/>
              </a:rPr>
              <a:t> </a:t>
            </a:r>
            <a:r>
              <a:rPr sz="4650" spc="-7" baseline="9856" dirty="0">
                <a:latin typeface="Wingdings"/>
                <a:cs typeface="Wingdings"/>
              </a:rPr>
              <a:t></a:t>
            </a:r>
            <a:r>
              <a:rPr sz="4650" baseline="9856" dirty="0">
                <a:latin typeface="Times New Roman"/>
                <a:cs typeface="Times New Roman"/>
              </a:rPr>
              <a:t>	</a:t>
            </a:r>
            <a:r>
              <a:rPr sz="4650" spc="-7" baseline="9856" dirty="0">
                <a:latin typeface="Arial"/>
                <a:cs typeface="Arial"/>
              </a:rPr>
              <a:t>B</a:t>
            </a:r>
            <a:endParaRPr sz="4650" baseline="9856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806702"/>
            <a:ext cx="8987790" cy="287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latin typeface="Arial"/>
                <a:cs typeface="Arial"/>
              </a:rPr>
              <a:t>Here </a:t>
            </a:r>
            <a:r>
              <a:rPr sz="1800" b="1" i="1" spc="-5" dirty="0">
                <a:latin typeface="Arial"/>
                <a:cs typeface="Arial"/>
              </a:rPr>
              <a:t>B </a:t>
            </a:r>
            <a:r>
              <a:rPr sz="1800" b="1" i="1" spc="-10" dirty="0">
                <a:latin typeface="Arial"/>
                <a:cs typeface="Arial"/>
              </a:rPr>
              <a:t>is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Arial"/>
                <a:cs typeface="Arial"/>
              </a:rPr>
              <a:t>person </a:t>
            </a:r>
            <a:r>
              <a:rPr sz="1800" b="1" i="1" spc="-15" dirty="0">
                <a:latin typeface="Arial"/>
                <a:cs typeface="Arial"/>
              </a:rPr>
              <a:t>who </a:t>
            </a:r>
            <a:r>
              <a:rPr sz="1800" b="1" i="1" spc="-10" dirty="0">
                <a:latin typeface="Arial"/>
                <a:cs typeface="Arial"/>
              </a:rPr>
              <a:t>is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Arial"/>
                <a:cs typeface="Arial"/>
              </a:rPr>
              <a:t>prior </a:t>
            </a:r>
            <a:r>
              <a:rPr sz="1800" b="1" i="1" dirty="0">
                <a:latin typeface="Arial"/>
                <a:cs typeface="Arial"/>
              </a:rPr>
              <a:t>party </a:t>
            </a:r>
            <a:r>
              <a:rPr sz="1800" b="1" i="1" spc="5" dirty="0">
                <a:latin typeface="Arial"/>
                <a:cs typeface="Arial"/>
              </a:rPr>
              <a:t>to </a:t>
            </a:r>
            <a:r>
              <a:rPr sz="1800" b="1" i="1" spc="-5" dirty="0">
                <a:latin typeface="Arial"/>
                <a:cs typeface="Arial"/>
              </a:rPr>
              <a:t>the</a:t>
            </a:r>
            <a:r>
              <a:rPr sz="1800" b="1" i="1" spc="-6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Instrument.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Holder </a:t>
            </a: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cannot </a:t>
            </a:r>
            <a:r>
              <a:rPr sz="1800" b="1" i="1" spc="-5" dirty="0">
                <a:solidFill>
                  <a:srgbClr val="FF0000"/>
                </a:solidFill>
                <a:latin typeface="Arial"/>
                <a:cs typeface="Arial"/>
              </a:rPr>
              <a:t>enforce payment against an Intermediary party </a:t>
            </a:r>
            <a:r>
              <a:rPr sz="1800" b="1" i="1" spc="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whom </a:t>
            </a:r>
            <a:r>
              <a:rPr sz="1800" b="1" i="1" spc="-5" dirty="0">
                <a:solidFill>
                  <a:srgbClr val="FF0000"/>
                </a:solidFill>
                <a:latin typeface="Arial"/>
                <a:cs typeface="Arial"/>
              </a:rPr>
              <a:t>he was  previously </a:t>
            </a: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liable </a:t>
            </a:r>
            <a:r>
              <a:rPr sz="1800" spc="-5" dirty="0">
                <a:latin typeface="Arial"/>
                <a:cs typeface="Arial"/>
              </a:rPr>
              <a:t>thus </a:t>
            </a:r>
            <a:r>
              <a:rPr sz="1800" dirty="0">
                <a:latin typeface="Arial"/>
                <a:cs typeface="Arial"/>
              </a:rPr>
              <a:t>B </a:t>
            </a:r>
            <a:r>
              <a:rPr sz="1800" spc="-5" dirty="0">
                <a:latin typeface="Arial"/>
                <a:cs typeface="Arial"/>
              </a:rPr>
              <a:t>can not sue C or D but it can sue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</a:pPr>
            <a:r>
              <a:rPr sz="2400" b="1" i="1" spc="355" dirty="0">
                <a:solidFill>
                  <a:srgbClr val="C58D00"/>
                </a:solidFill>
                <a:latin typeface="Times New Roman"/>
                <a:cs typeface="Times New Roman"/>
              </a:rPr>
              <a:t>Assignment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Assignment of a NI </a:t>
            </a:r>
            <a:r>
              <a:rPr sz="1800" spc="-10" dirty="0">
                <a:latin typeface="Arial"/>
                <a:cs typeface="Arial"/>
              </a:rPr>
              <a:t>means </a:t>
            </a:r>
            <a:r>
              <a:rPr sz="1800" dirty="0">
                <a:latin typeface="Arial"/>
                <a:cs typeface="Arial"/>
              </a:rPr>
              <a:t>transfer </a:t>
            </a:r>
            <a:r>
              <a:rPr sz="1800" spc="-5" dirty="0">
                <a:latin typeface="Arial"/>
                <a:cs typeface="Arial"/>
              </a:rPr>
              <a:t>of ownership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instrument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one person </a:t>
            </a:r>
            <a:r>
              <a:rPr sz="1800" spc="15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another (assignor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assignee).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499745"/>
          </a:xfrm>
          <a:custGeom>
            <a:avLst/>
            <a:gdLst/>
            <a:ahLst/>
            <a:cxnLst/>
            <a:rect l="l" t="t" r="r" b="b"/>
            <a:pathLst>
              <a:path w="8056245" h="499745">
                <a:moveTo>
                  <a:pt x="0" y="499237"/>
                </a:moveTo>
                <a:lnTo>
                  <a:pt x="8055863" y="499237"/>
                </a:lnTo>
                <a:lnTo>
                  <a:pt x="8055863" y="0"/>
                </a:lnTo>
                <a:lnTo>
                  <a:pt x="0" y="0"/>
                </a:lnTo>
                <a:lnTo>
                  <a:pt x="0" y="4992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8136" y="537337"/>
            <a:ext cx="8056245" cy="6320790"/>
          </a:xfrm>
          <a:custGeom>
            <a:avLst/>
            <a:gdLst/>
            <a:ahLst/>
            <a:cxnLst/>
            <a:rect l="l" t="t" r="r" b="b"/>
            <a:pathLst>
              <a:path w="8056245" h="6320790">
                <a:moveTo>
                  <a:pt x="0" y="6320662"/>
                </a:moveTo>
                <a:lnTo>
                  <a:pt x="8055863" y="6320662"/>
                </a:lnTo>
                <a:lnTo>
                  <a:pt x="8055863" y="0"/>
                </a:lnTo>
                <a:lnTo>
                  <a:pt x="0" y="0"/>
                </a:lnTo>
                <a:lnTo>
                  <a:pt x="0" y="63206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1560" y="6645275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724"/>
                </a:lnTo>
              </a:path>
            </a:pathLst>
          </a:custGeom>
          <a:ln w="731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2"/>
            <a:ext cx="1908175" cy="499745"/>
          </a:xfrm>
          <a:custGeom>
            <a:avLst/>
            <a:gdLst/>
            <a:ahLst/>
            <a:cxnLst/>
            <a:rect l="l" t="t" r="r" b="b"/>
            <a:pathLst>
              <a:path w="1908175" h="499745">
                <a:moveTo>
                  <a:pt x="0" y="499224"/>
                </a:moveTo>
                <a:lnTo>
                  <a:pt x="1907667" y="499224"/>
                </a:lnTo>
                <a:lnTo>
                  <a:pt x="1907667" y="0"/>
                </a:lnTo>
                <a:lnTo>
                  <a:pt x="0" y="0"/>
                </a:lnTo>
                <a:lnTo>
                  <a:pt x="0" y="499224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7667" y="12"/>
            <a:ext cx="3600450" cy="499745"/>
          </a:xfrm>
          <a:custGeom>
            <a:avLst/>
            <a:gdLst/>
            <a:ahLst/>
            <a:cxnLst/>
            <a:rect l="l" t="t" r="r" b="b"/>
            <a:pathLst>
              <a:path w="3600450" h="499745">
                <a:moveTo>
                  <a:pt x="0" y="499224"/>
                </a:moveTo>
                <a:lnTo>
                  <a:pt x="3600450" y="499224"/>
                </a:lnTo>
                <a:lnTo>
                  <a:pt x="3600450" y="0"/>
                </a:lnTo>
                <a:lnTo>
                  <a:pt x="0" y="0"/>
                </a:lnTo>
                <a:lnTo>
                  <a:pt x="0" y="499224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8116" y="12"/>
            <a:ext cx="3636010" cy="499745"/>
          </a:xfrm>
          <a:custGeom>
            <a:avLst/>
            <a:gdLst/>
            <a:ahLst/>
            <a:cxnLst/>
            <a:rect l="l" t="t" r="r" b="b"/>
            <a:pathLst>
              <a:path w="3636009" h="499745">
                <a:moveTo>
                  <a:pt x="0" y="499224"/>
                </a:moveTo>
                <a:lnTo>
                  <a:pt x="3635883" y="499224"/>
                </a:lnTo>
                <a:lnTo>
                  <a:pt x="3635883" y="0"/>
                </a:lnTo>
                <a:lnTo>
                  <a:pt x="0" y="0"/>
                </a:lnTo>
                <a:lnTo>
                  <a:pt x="0" y="499224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37337"/>
            <a:ext cx="1908175" cy="499745"/>
          </a:xfrm>
          <a:custGeom>
            <a:avLst/>
            <a:gdLst/>
            <a:ahLst/>
            <a:cxnLst/>
            <a:rect l="l" t="t" r="r" b="b"/>
            <a:pathLst>
              <a:path w="1908175" h="499744">
                <a:moveTo>
                  <a:pt x="0" y="499237"/>
                </a:moveTo>
                <a:lnTo>
                  <a:pt x="1907667" y="499237"/>
                </a:lnTo>
                <a:lnTo>
                  <a:pt x="1907667" y="0"/>
                </a:lnTo>
                <a:lnTo>
                  <a:pt x="0" y="0"/>
                </a:lnTo>
                <a:lnTo>
                  <a:pt x="0" y="499237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7667" y="537337"/>
            <a:ext cx="3600450" cy="499745"/>
          </a:xfrm>
          <a:custGeom>
            <a:avLst/>
            <a:gdLst/>
            <a:ahLst/>
            <a:cxnLst/>
            <a:rect l="l" t="t" r="r" b="b"/>
            <a:pathLst>
              <a:path w="3600450" h="499744">
                <a:moveTo>
                  <a:pt x="0" y="499237"/>
                </a:moveTo>
                <a:lnTo>
                  <a:pt x="3600450" y="499237"/>
                </a:lnTo>
                <a:lnTo>
                  <a:pt x="3600450" y="0"/>
                </a:lnTo>
                <a:lnTo>
                  <a:pt x="0" y="0"/>
                </a:lnTo>
                <a:lnTo>
                  <a:pt x="0" y="499237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08116" y="537337"/>
            <a:ext cx="3636010" cy="499745"/>
          </a:xfrm>
          <a:custGeom>
            <a:avLst/>
            <a:gdLst/>
            <a:ahLst/>
            <a:cxnLst/>
            <a:rect l="l" t="t" r="r" b="b"/>
            <a:pathLst>
              <a:path w="3636009" h="499744">
                <a:moveTo>
                  <a:pt x="0" y="499237"/>
                </a:moveTo>
                <a:lnTo>
                  <a:pt x="3635883" y="499237"/>
                </a:lnTo>
                <a:lnTo>
                  <a:pt x="3635883" y="0"/>
                </a:lnTo>
                <a:lnTo>
                  <a:pt x="0" y="0"/>
                </a:lnTo>
                <a:lnTo>
                  <a:pt x="0" y="499237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036574"/>
            <a:ext cx="1908175" cy="1463040"/>
          </a:xfrm>
          <a:custGeom>
            <a:avLst/>
            <a:gdLst/>
            <a:ahLst/>
            <a:cxnLst/>
            <a:rect l="l" t="t" r="r" b="b"/>
            <a:pathLst>
              <a:path w="1908175" h="1463039">
                <a:moveTo>
                  <a:pt x="0" y="1463039"/>
                </a:moveTo>
                <a:lnTo>
                  <a:pt x="1907667" y="1463039"/>
                </a:lnTo>
                <a:lnTo>
                  <a:pt x="1907667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07667" y="1036574"/>
            <a:ext cx="3600450" cy="1463040"/>
          </a:xfrm>
          <a:custGeom>
            <a:avLst/>
            <a:gdLst/>
            <a:ahLst/>
            <a:cxnLst/>
            <a:rect l="l" t="t" r="r" b="b"/>
            <a:pathLst>
              <a:path w="3600450" h="1463039">
                <a:moveTo>
                  <a:pt x="0" y="1463039"/>
                </a:moveTo>
                <a:lnTo>
                  <a:pt x="3600450" y="1463039"/>
                </a:lnTo>
                <a:lnTo>
                  <a:pt x="3600450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8116" y="1036574"/>
            <a:ext cx="3636010" cy="1463040"/>
          </a:xfrm>
          <a:custGeom>
            <a:avLst/>
            <a:gdLst/>
            <a:ahLst/>
            <a:cxnLst/>
            <a:rect l="l" t="t" r="r" b="b"/>
            <a:pathLst>
              <a:path w="3636009" h="1463039">
                <a:moveTo>
                  <a:pt x="0" y="1463039"/>
                </a:moveTo>
                <a:lnTo>
                  <a:pt x="3635883" y="1463039"/>
                </a:lnTo>
                <a:lnTo>
                  <a:pt x="3635883" y="0"/>
                </a:lnTo>
                <a:lnTo>
                  <a:pt x="0" y="0"/>
                </a:lnTo>
                <a:lnTo>
                  <a:pt x="0" y="1463039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499626"/>
            <a:ext cx="1908175" cy="518795"/>
          </a:xfrm>
          <a:custGeom>
            <a:avLst/>
            <a:gdLst/>
            <a:ahLst/>
            <a:cxnLst/>
            <a:rect l="l" t="t" r="r" b="b"/>
            <a:pathLst>
              <a:path w="1908175" h="518794">
                <a:moveTo>
                  <a:pt x="0" y="518274"/>
                </a:moveTo>
                <a:lnTo>
                  <a:pt x="1907667" y="518274"/>
                </a:lnTo>
                <a:lnTo>
                  <a:pt x="1907667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7667" y="2499626"/>
            <a:ext cx="3600450" cy="518795"/>
          </a:xfrm>
          <a:custGeom>
            <a:avLst/>
            <a:gdLst/>
            <a:ahLst/>
            <a:cxnLst/>
            <a:rect l="l" t="t" r="r" b="b"/>
            <a:pathLst>
              <a:path w="3600450" h="518794">
                <a:moveTo>
                  <a:pt x="0" y="518274"/>
                </a:moveTo>
                <a:lnTo>
                  <a:pt x="3600450" y="518274"/>
                </a:lnTo>
                <a:lnTo>
                  <a:pt x="3600450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08116" y="2499626"/>
            <a:ext cx="3636010" cy="518795"/>
          </a:xfrm>
          <a:custGeom>
            <a:avLst/>
            <a:gdLst/>
            <a:ahLst/>
            <a:cxnLst/>
            <a:rect l="l" t="t" r="r" b="b"/>
            <a:pathLst>
              <a:path w="3636009" h="518794">
                <a:moveTo>
                  <a:pt x="0" y="518274"/>
                </a:moveTo>
                <a:lnTo>
                  <a:pt x="3635883" y="518274"/>
                </a:lnTo>
                <a:lnTo>
                  <a:pt x="3635883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017875"/>
            <a:ext cx="1908175" cy="640715"/>
          </a:xfrm>
          <a:custGeom>
            <a:avLst/>
            <a:gdLst/>
            <a:ahLst/>
            <a:cxnLst/>
            <a:rect l="l" t="t" r="r" b="b"/>
            <a:pathLst>
              <a:path w="1908175" h="640714">
                <a:moveTo>
                  <a:pt x="0" y="640105"/>
                </a:moveTo>
                <a:lnTo>
                  <a:pt x="1907667" y="640105"/>
                </a:lnTo>
                <a:lnTo>
                  <a:pt x="1907667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7667" y="3017875"/>
            <a:ext cx="3600450" cy="640715"/>
          </a:xfrm>
          <a:custGeom>
            <a:avLst/>
            <a:gdLst/>
            <a:ahLst/>
            <a:cxnLst/>
            <a:rect l="l" t="t" r="r" b="b"/>
            <a:pathLst>
              <a:path w="3600450" h="640714">
                <a:moveTo>
                  <a:pt x="0" y="640105"/>
                </a:moveTo>
                <a:lnTo>
                  <a:pt x="3600450" y="640105"/>
                </a:lnTo>
                <a:lnTo>
                  <a:pt x="3600450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08116" y="3017875"/>
            <a:ext cx="3636010" cy="640715"/>
          </a:xfrm>
          <a:custGeom>
            <a:avLst/>
            <a:gdLst/>
            <a:ahLst/>
            <a:cxnLst/>
            <a:rect l="l" t="t" r="r" b="b"/>
            <a:pathLst>
              <a:path w="3636009" h="640714">
                <a:moveTo>
                  <a:pt x="0" y="640105"/>
                </a:moveTo>
                <a:lnTo>
                  <a:pt x="3635883" y="640105"/>
                </a:lnTo>
                <a:lnTo>
                  <a:pt x="3635883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57993"/>
            <a:ext cx="1908175" cy="518795"/>
          </a:xfrm>
          <a:custGeom>
            <a:avLst/>
            <a:gdLst/>
            <a:ahLst/>
            <a:cxnLst/>
            <a:rect l="l" t="t" r="r" b="b"/>
            <a:pathLst>
              <a:path w="1908175" h="518795">
                <a:moveTo>
                  <a:pt x="0" y="518274"/>
                </a:moveTo>
                <a:lnTo>
                  <a:pt x="1907667" y="518274"/>
                </a:lnTo>
                <a:lnTo>
                  <a:pt x="1907667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07667" y="3657993"/>
            <a:ext cx="3600450" cy="518795"/>
          </a:xfrm>
          <a:custGeom>
            <a:avLst/>
            <a:gdLst/>
            <a:ahLst/>
            <a:cxnLst/>
            <a:rect l="l" t="t" r="r" b="b"/>
            <a:pathLst>
              <a:path w="3600450" h="518795">
                <a:moveTo>
                  <a:pt x="0" y="518274"/>
                </a:moveTo>
                <a:lnTo>
                  <a:pt x="3600450" y="518274"/>
                </a:lnTo>
                <a:lnTo>
                  <a:pt x="3600450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08116" y="3657993"/>
            <a:ext cx="3636010" cy="518795"/>
          </a:xfrm>
          <a:custGeom>
            <a:avLst/>
            <a:gdLst/>
            <a:ahLst/>
            <a:cxnLst/>
            <a:rect l="l" t="t" r="r" b="b"/>
            <a:pathLst>
              <a:path w="3636009" h="518795">
                <a:moveTo>
                  <a:pt x="0" y="518274"/>
                </a:moveTo>
                <a:lnTo>
                  <a:pt x="3635883" y="518274"/>
                </a:lnTo>
                <a:lnTo>
                  <a:pt x="3635883" y="0"/>
                </a:lnTo>
                <a:lnTo>
                  <a:pt x="0" y="0"/>
                </a:lnTo>
                <a:lnTo>
                  <a:pt x="0" y="518274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4176356"/>
            <a:ext cx="1908175" cy="915035"/>
          </a:xfrm>
          <a:custGeom>
            <a:avLst/>
            <a:gdLst/>
            <a:ahLst/>
            <a:cxnLst/>
            <a:rect l="l" t="t" r="r" b="b"/>
            <a:pathLst>
              <a:path w="1908175" h="915035">
                <a:moveTo>
                  <a:pt x="0" y="914438"/>
                </a:moveTo>
                <a:lnTo>
                  <a:pt x="1907667" y="914438"/>
                </a:lnTo>
                <a:lnTo>
                  <a:pt x="1907667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7667" y="4176356"/>
            <a:ext cx="3600450" cy="915035"/>
          </a:xfrm>
          <a:custGeom>
            <a:avLst/>
            <a:gdLst/>
            <a:ahLst/>
            <a:cxnLst/>
            <a:rect l="l" t="t" r="r" b="b"/>
            <a:pathLst>
              <a:path w="3600450" h="915035">
                <a:moveTo>
                  <a:pt x="0" y="914438"/>
                </a:moveTo>
                <a:lnTo>
                  <a:pt x="3600450" y="914438"/>
                </a:lnTo>
                <a:lnTo>
                  <a:pt x="3600450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08116" y="4176356"/>
            <a:ext cx="3636010" cy="915035"/>
          </a:xfrm>
          <a:custGeom>
            <a:avLst/>
            <a:gdLst/>
            <a:ahLst/>
            <a:cxnLst/>
            <a:rect l="l" t="t" r="r" b="b"/>
            <a:pathLst>
              <a:path w="3636009" h="915035">
                <a:moveTo>
                  <a:pt x="0" y="914438"/>
                </a:moveTo>
                <a:lnTo>
                  <a:pt x="3635883" y="914438"/>
                </a:lnTo>
                <a:lnTo>
                  <a:pt x="3635883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5090731"/>
            <a:ext cx="1908175" cy="640715"/>
          </a:xfrm>
          <a:custGeom>
            <a:avLst/>
            <a:gdLst/>
            <a:ahLst/>
            <a:cxnLst/>
            <a:rect l="l" t="t" r="r" b="b"/>
            <a:pathLst>
              <a:path w="1908175" h="640714">
                <a:moveTo>
                  <a:pt x="0" y="640105"/>
                </a:moveTo>
                <a:lnTo>
                  <a:pt x="1907667" y="640105"/>
                </a:lnTo>
                <a:lnTo>
                  <a:pt x="1907667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07667" y="5090731"/>
            <a:ext cx="3600450" cy="640715"/>
          </a:xfrm>
          <a:custGeom>
            <a:avLst/>
            <a:gdLst/>
            <a:ahLst/>
            <a:cxnLst/>
            <a:rect l="l" t="t" r="r" b="b"/>
            <a:pathLst>
              <a:path w="3600450" h="640714">
                <a:moveTo>
                  <a:pt x="0" y="640105"/>
                </a:moveTo>
                <a:lnTo>
                  <a:pt x="3600450" y="640105"/>
                </a:lnTo>
                <a:lnTo>
                  <a:pt x="3600450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08116" y="5090731"/>
            <a:ext cx="3636010" cy="640715"/>
          </a:xfrm>
          <a:custGeom>
            <a:avLst/>
            <a:gdLst/>
            <a:ahLst/>
            <a:cxnLst/>
            <a:rect l="l" t="t" r="r" b="b"/>
            <a:pathLst>
              <a:path w="3636009" h="640714">
                <a:moveTo>
                  <a:pt x="0" y="640105"/>
                </a:moveTo>
                <a:lnTo>
                  <a:pt x="3635883" y="640105"/>
                </a:lnTo>
                <a:lnTo>
                  <a:pt x="3635883" y="0"/>
                </a:lnTo>
                <a:lnTo>
                  <a:pt x="0" y="0"/>
                </a:lnTo>
                <a:lnTo>
                  <a:pt x="0" y="640105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5730837"/>
            <a:ext cx="1908175" cy="915035"/>
          </a:xfrm>
          <a:custGeom>
            <a:avLst/>
            <a:gdLst/>
            <a:ahLst/>
            <a:cxnLst/>
            <a:rect l="l" t="t" r="r" b="b"/>
            <a:pathLst>
              <a:path w="1908175" h="915034">
                <a:moveTo>
                  <a:pt x="0" y="914438"/>
                </a:moveTo>
                <a:lnTo>
                  <a:pt x="1907667" y="914438"/>
                </a:lnTo>
                <a:lnTo>
                  <a:pt x="1907667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07667" y="5730837"/>
            <a:ext cx="3600450" cy="915035"/>
          </a:xfrm>
          <a:custGeom>
            <a:avLst/>
            <a:gdLst/>
            <a:ahLst/>
            <a:cxnLst/>
            <a:rect l="l" t="t" r="r" b="b"/>
            <a:pathLst>
              <a:path w="3600450" h="915034">
                <a:moveTo>
                  <a:pt x="0" y="914438"/>
                </a:moveTo>
                <a:lnTo>
                  <a:pt x="3600450" y="914438"/>
                </a:lnTo>
                <a:lnTo>
                  <a:pt x="3600450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08116" y="5730837"/>
            <a:ext cx="3636010" cy="915035"/>
          </a:xfrm>
          <a:custGeom>
            <a:avLst/>
            <a:gdLst/>
            <a:ahLst/>
            <a:cxnLst/>
            <a:rect l="l" t="t" r="r" b="b"/>
            <a:pathLst>
              <a:path w="3636009" h="915034">
                <a:moveTo>
                  <a:pt x="0" y="914438"/>
                </a:moveTo>
                <a:lnTo>
                  <a:pt x="3635883" y="914438"/>
                </a:lnTo>
                <a:lnTo>
                  <a:pt x="3635883" y="0"/>
                </a:lnTo>
                <a:lnTo>
                  <a:pt x="0" y="0"/>
                </a:lnTo>
                <a:lnTo>
                  <a:pt x="0" y="91443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07667" y="0"/>
            <a:ext cx="0" cy="499745"/>
          </a:xfrm>
          <a:custGeom>
            <a:avLst/>
            <a:gdLst/>
            <a:ahLst/>
            <a:cxnLst/>
            <a:rect l="l" t="t" r="r" b="b"/>
            <a:pathLst>
              <a:path h="499745">
                <a:moveTo>
                  <a:pt x="0" y="0"/>
                </a:moveTo>
                <a:lnTo>
                  <a:pt x="0" y="4992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07667" y="537337"/>
            <a:ext cx="0" cy="6114415"/>
          </a:xfrm>
          <a:custGeom>
            <a:avLst/>
            <a:gdLst/>
            <a:ahLst/>
            <a:cxnLst/>
            <a:rect l="l" t="t" r="r" b="b"/>
            <a:pathLst>
              <a:path h="6114415">
                <a:moveTo>
                  <a:pt x="0" y="0"/>
                </a:moveTo>
                <a:lnTo>
                  <a:pt x="0" y="61142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08116" y="0"/>
            <a:ext cx="0" cy="499745"/>
          </a:xfrm>
          <a:custGeom>
            <a:avLst/>
            <a:gdLst/>
            <a:ahLst/>
            <a:cxnLst/>
            <a:rect l="l" t="t" r="r" b="b"/>
            <a:pathLst>
              <a:path h="499745">
                <a:moveTo>
                  <a:pt x="0" y="0"/>
                </a:moveTo>
                <a:lnTo>
                  <a:pt x="0" y="49923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08116" y="537337"/>
            <a:ext cx="0" cy="6114415"/>
          </a:xfrm>
          <a:custGeom>
            <a:avLst/>
            <a:gdLst/>
            <a:ahLst/>
            <a:cxnLst/>
            <a:rect l="l" t="t" r="r" b="b"/>
            <a:pathLst>
              <a:path h="6114415">
                <a:moveTo>
                  <a:pt x="0" y="0"/>
                </a:moveTo>
                <a:lnTo>
                  <a:pt x="0" y="611428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1828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3657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49961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0179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65798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1762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09079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73083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0"/>
            <a:ext cx="0" cy="6651625"/>
          </a:xfrm>
          <a:custGeom>
            <a:avLst/>
            <a:gdLst/>
            <a:ahLst/>
            <a:cxnLst/>
            <a:rect l="l" t="t" r="r" b="b"/>
            <a:pathLst>
              <a:path h="6651625">
                <a:moveTo>
                  <a:pt x="0" y="0"/>
                </a:moveTo>
                <a:lnTo>
                  <a:pt x="0" y="6651625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140825" y="0"/>
            <a:ext cx="0" cy="6651625"/>
          </a:xfrm>
          <a:custGeom>
            <a:avLst/>
            <a:gdLst/>
            <a:ahLst/>
            <a:cxnLst/>
            <a:rect l="l" t="t" r="r" b="b"/>
            <a:pathLst>
              <a:path h="6651625">
                <a:moveTo>
                  <a:pt x="0" y="0"/>
                </a:moveTo>
                <a:lnTo>
                  <a:pt x="0" y="6651625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1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6452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8739" y="23876"/>
            <a:ext cx="564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60" dirty="0">
                <a:solidFill>
                  <a:srgbClr val="FFFFFF"/>
                </a:solidFill>
                <a:latin typeface="Arial"/>
                <a:cs typeface="Arial"/>
              </a:rPr>
              <a:t>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50" name="object 50"/>
          <p:cNvSpPr txBox="1"/>
          <p:nvPr/>
        </p:nvSpPr>
        <p:spPr>
          <a:xfrm>
            <a:off x="1986788" y="23876"/>
            <a:ext cx="1304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Negotiation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87746" y="23876"/>
            <a:ext cx="1289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Assignment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8739" y="542290"/>
            <a:ext cx="1350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Trebuchet MS"/>
                <a:cs typeface="Trebuchet MS"/>
              </a:rPr>
              <a:t>Applicable</a:t>
            </a:r>
            <a:r>
              <a:rPr sz="1800" spc="-2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Act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86788" y="542290"/>
            <a:ext cx="2955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latin typeface="Trebuchet MS"/>
                <a:cs typeface="Trebuchet MS"/>
              </a:rPr>
              <a:t>Negotiable Instrument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act’1881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87746" y="542290"/>
            <a:ext cx="2279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Trebuchet MS"/>
                <a:cs typeface="Trebuchet MS"/>
              </a:rPr>
              <a:t>Transfer </a:t>
            </a:r>
            <a:r>
              <a:rPr sz="1800" spc="-95" dirty="0">
                <a:latin typeface="Trebuchet MS"/>
                <a:cs typeface="Trebuchet MS"/>
              </a:rPr>
              <a:t>of </a:t>
            </a:r>
            <a:r>
              <a:rPr sz="1800" spc="-65" dirty="0">
                <a:latin typeface="Trebuchet MS"/>
                <a:cs typeface="Trebuchet MS"/>
              </a:rPr>
              <a:t>Property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Act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739" y="1060830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Trebuchet MS"/>
                <a:cs typeface="Trebuchet MS"/>
              </a:rPr>
              <a:t>Meaning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86788" y="1063878"/>
            <a:ext cx="32683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Negotiation </a:t>
            </a:r>
            <a:r>
              <a:rPr sz="1800" spc="-10" dirty="0">
                <a:latin typeface="Arial"/>
                <a:cs typeface="Arial"/>
              </a:rPr>
              <a:t>means </a:t>
            </a:r>
            <a:r>
              <a:rPr sz="1800" dirty="0">
                <a:latin typeface="Arial"/>
                <a:cs typeface="Arial"/>
              </a:rPr>
              <a:t>transfer </a:t>
            </a:r>
            <a:r>
              <a:rPr sz="1800" spc="-5" dirty="0">
                <a:latin typeface="Arial"/>
                <a:cs typeface="Arial"/>
              </a:rPr>
              <a:t>of a  NI by one person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another </a:t>
            </a:r>
            <a:r>
              <a:rPr sz="1800" dirty="0">
                <a:latin typeface="Arial"/>
                <a:cs typeface="Arial"/>
              </a:rPr>
              <a:t>in  </a:t>
            </a:r>
            <a:r>
              <a:rPr sz="1800" spc="-10" dirty="0">
                <a:latin typeface="Arial"/>
                <a:cs typeface="Arial"/>
              </a:rPr>
              <a:t>order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make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transferee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holder of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instrument.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87746" y="1063878"/>
            <a:ext cx="3157220" cy="1121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5"/>
              </a:spcBef>
            </a:pPr>
            <a:r>
              <a:rPr sz="1800" spc="-5" dirty="0">
                <a:latin typeface="Arial"/>
                <a:cs typeface="Arial"/>
              </a:rPr>
              <a:t>Assignment of a NI </a:t>
            </a:r>
            <a:r>
              <a:rPr sz="1800" spc="-10" dirty="0">
                <a:latin typeface="Arial"/>
                <a:cs typeface="Arial"/>
              </a:rPr>
              <a:t>means  </a:t>
            </a:r>
            <a:r>
              <a:rPr sz="1800" dirty="0">
                <a:latin typeface="Arial"/>
                <a:cs typeface="Arial"/>
              </a:rPr>
              <a:t>transfer of </a:t>
            </a:r>
            <a:r>
              <a:rPr sz="1800" spc="-10" dirty="0">
                <a:latin typeface="Arial"/>
                <a:cs typeface="Arial"/>
              </a:rPr>
              <a:t>ownership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instrument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one </a:t>
            </a:r>
            <a:r>
              <a:rPr sz="1800" spc="-10" dirty="0">
                <a:latin typeface="Arial"/>
                <a:cs typeface="Arial"/>
              </a:rPr>
              <a:t>person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another (assignor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assignee).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8739" y="2524125"/>
            <a:ext cx="58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Trebuchet MS"/>
                <a:cs typeface="Trebuchet MS"/>
              </a:rPr>
              <a:t>S</a:t>
            </a:r>
            <a:r>
              <a:rPr sz="1800" spc="-70" dirty="0">
                <a:latin typeface="Trebuchet MS"/>
                <a:cs typeface="Trebuchet MS"/>
              </a:rPr>
              <a:t>c</a:t>
            </a:r>
            <a:r>
              <a:rPr sz="1800" spc="-65" dirty="0">
                <a:latin typeface="Trebuchet MS"/>
                <a:cs typeface="Trebuchet MS"/>
              </a:rPr>
              <a:t>ope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86788" y="2524125"/>
            <a:ext cx="2237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For </a:t>
            </a:r>
            <a:r>
              <a:rPr sz="1800" spc="-95" dirty="0">
                <a:latin typeface="Trebuchet MS"/>
                <a:cs typeface="Trebuchet MS"/>
              </a:rPr>
              <a:t>Transferring </a:t>
            </a:r>
            <a:r>
              <a:rPr sz="1800" spc="100" dirty="0">
                <a:latin typeface="Trebuchet MS"/>
                <a:cs typeface="Trebuchet MS"/>
              </a:rPr>
              <a:t>NI</a:t>
            </a:r>
            <a:r>
              <a:rPr sz="1800" spc="-33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only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87746" y="2524125"/>
            <a:ext cx="20250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For </a:t>
            </a:r>
            <a:r>
              <a:rPr sz="1800" spc="-95" dirty="0">
                <a:latin typeface="Trebuchet MS"/>
                <a:cs typeface="Trebuchet MS"/>
              </a:rPr>
              <a:t>Transferring</a:t>
            </a:r>
            <a:r>
              <a:rPr sz="1800" spc="-38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Right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8739" y="3041980"/>
            <a:ext cx="6673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Notice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86788" y="3041980"/>
            <a:ext cx="19354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Trebuchet MS"/>
                <a:cs typeface="Trebuchet MS"/>
              </a:rPr>
              <a:t>No </a:t>
            </a:r>
            <a:r>
              <a:rPr sz="1800" spc="-30" dirty="0">
                <a:latin typeface="Trebuchet MS"/>
                <a:cs typeface="Trebuchet MS"/>
              </a:rPr>
              <a:t>Notice</a:t>
            </a:r>
            <a:r>
              <a:rPr sz="1800" spc="-30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Required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87746" y="3041980"/>
            <a:ext cx="3389629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Notice </a:t>
            </a:r>
            <a:r>
              <a:rPr sz="1800" spc="-90" dirty="0">
                <a:latin typeface="Trebuchet MS"/>
                <a:cs typeface="Trebuchet MS"/>
              </a:rPr>
              <a:t>must </a:t>
            </a:r>
            <a:r>
              <a:rPr sz="1800" spc="-110" dirty="0">
                <a:latin typeface="Trebuchet MS"/>
                <a:cs typeface="Trebuchet MS"/>
              </a:rPr>
              <a:t>be </a:t>
            </a:r>
            <a:r>
              <a:rPr sz="1800" spc="-120" dirty="0">
                <a:latin typeface="Trebuchet MS"/>
                <a:cs typeface="Trebuchet MS"/>
              </a:rPr>
              <a:t>given </a:t>
            </a:r>
            <a:r>
              <a:rPr sz="1800" spc="-110" dirty="0">
                <a:latin typeface="Trebuchet MS"/>
                <a:cs typeface="Trebuchet MS"/>
              </a:rPr>
              <a:t>by </a:t>
            </a:r>
            <a:r>
              <a:rPr sz="1800" spc="-65" dirty="0">
                <a:latin typeface="Trebuchet MS"/>
                <a:cs typeface="Trebuchet MS"/>
              </a:rPr>
              <a:t>Assignee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to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Trebuchet MS"/>
                <a:cs typeface="Trebuchet MS"/>
              </a:rPr>
              <a:t>Debtor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739" y="3682745"/>
            <a:ext cx="1120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Trebuchet MS"/>
                <a:cs typeface="Trebuchet MS"/>
              </a:rPr>
              <a:t>Stamp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Duty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86788" y="3682745"/>
            <a:ext cx="2388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Trebuchet MS"/>
                <a:cs typeface="Trebuchet MS"/>
              </a:rPr>
              <a:t>No </a:t>
            </a:r>
            <a:r>
              <a:rPr sz="1800" spc="-110" dirty="0">
                <a:latin typeface="Trebuchet MS"/>
                <a:cs typeface="Trebuchet MS"/>
              </a:rPr>
              <a:t>Stamp </a:t>
            </a:r>
            <a:r>
              <a:rPr sz="1800" spc="-15" dirty="0">
                <a:latin typeface="Trebuchet MS"/>
                <a:cs typeface="Trebuchet MS"/>
              </a:rPr>
              <a:t>Duty</a:t>
            </a:r>
            <a:r>
              <a:rPr sz="1800" spc="-23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Required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87746" y="3682745"/>
            <a:ext cx="2019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Trebuchet MS"/>
                <a:cs typeface="Trebuchet MS"/>
              </a:rPr>
              <a:t>Stamp </a:t>
            </a:r>
            <a:r>
              <a:rPr sz="1800" spc="-15" dirty="0">
                <a:latin typeface="Trebuchet MS"/>
                <a:cs typeface="Trebuchet MS"/>
              </a:rPr>
              <a:t>Duty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Required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8739" y="4201159"/>
            <a:ext cx="1196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latin typeface="Trebuchet MS"/>
                <a:cs typeface="Trebuchet MS"/>
              </a:rPr>
              <a:t>P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75" dirty="0">
                <a:latin typeface="Trebuchet MS"/>
                <a:cs typeface="Trebuchet MS"/>
              </a:rPr>
              <a:t>esu</a:t>
            </a:r>
            <a:r>
              <a:rPr sz="1800" spc="-120" dirty="0">
                <a:latin typeface="Trebuchet MS"/>
                <a:cs typeface="Trebuchet MS"/>
              </a:rPr>
              <a:t>m</a:t>
            </a:r>
            <a:r>
              <a:rPr sz="1800" spc="-80" dirty="0">
                <a:latin typeface="Trebuchet MS"/>
                <a:cs typeface="Trebuchet MS"/>
              </a:rPr>
              <a:t>ption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86788" y="4201159"/>
            <a:ext cx="28486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Trebuchet MS"/>
                <a:cs typeface="Trebuchet MS"/>
              </a:rPr>
              <a:t>It </a:t>
            </a:r>
            <a:r>
              <a:rPr sz="1800" spc="-80" dirty="0">
                <a:latin typeface="Trebuchet MS"/>
                <a:cs typeface="Trebuchet MS"/>
              </a:rPr>
              <a:t>is </a:t>
            </a:r>
            <a:r>
              <a:rPr sz="1800" spc="-85" dirty="0">
                <a:latin typeface="Trebuchet MS"/>
                <a:cs typeface="Trebuchet MS"/>
              </a:rPr>
              <a:t>Presumed </a:t>
            </a:r>
            <a:r>
              <a:rPr sz="1800" spc="-125" dirty="0">
                <a:latin typeface="Trebuchet MS"/>
                <a:cs typeface="Trebuchet MS"/>
              </a:rPr>
              <a:t>that </a:t>
            </a:r>
            <a:r>
              <a:rPr sz="1800" spc="-90" dirty="0">
                <a:latin typeface="Trebuchet MS"/>
                <a:cs typeface="Trebuchet MS"/>
              </a:rPr>
              <a:t>every  </a:t>
            </a:r>
            <a:r>
              <a:rPr sz="1800" spc="-65" dirty="0">
                <a:latin typeface="Trebuchet MS"/>
                <a:cs typeface="Trebuchet MS"/>
              </a:rPr>
              <a:t>Negotiation </a:t>
            </a:r>
            <a:r>
              <a:rPr sz="1800" spc="-80" dirty="0">
                <a:latin typeface="Trebuchet MS"/>
                <a:cs typeface="Trebuchet MS"/>
              </a:rPr>
              <a:t>is </a:t>
            </a:r>
            <a:r>
              <a:rPr sz="1800" spc="-125" dirty="0">
                <a:latin typeface="Trebuchet MS"/>
                <a:cs typeface="Trebuchet MS"/>
              </a:rPr>
              <a:t>made </a:t>
            </a:r>
            <a:r>
              <a:rPr sz="1800" spc="-65" dirty="0">
                <a:latin typeface="Trebuchet MS"/>
                <a:cs typeface="Trebuchet MS"/>
              </a:rPr>
              <a:t>for </a:t>
            </a:r>
            <a:r>
              <a:rPr sz="1800" spc="-60" dirty="0">
                <a:latin typeface="Trebuchet MS"/>
                <a:cs typeface="Trebuchet MS"/>
              </a:rPr>
              <a:t>some  </a:t>
            </a:r>
            <a:r>
              <a:rPr sz="1800" spc="-70" dirty="0">
                <a:latin typeface="Trebuchet MS"/>
                <a:cs typeface="Trebuchet MS"/>
              </a:rPr>
              <a:t>Consideration.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87746" y="4201159"/>
            <a:ext cx="2092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Trebuchet MS"/>
                <a:cs typeface="Trebuchet MS"/>
              </a:rPr>
              <a:t>No </a:t>
            </a:r>
            <a:r>
              <a:rPr sz="1800" spc="-80" dirty="0">
                <a:latin typeface="Trebuchet MS"/>
                <a:cs typeface="Trebuchet MS"/>
              </a:rPr>
              <a:t>such</a:t>
            </a:r>
            <a:r>
              <a:rPr sz="1800" spc="-31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Presumption.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8739" y="5115559"/>
            <a:ext cx="730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rebuchet MS"/>
                <a:cs typeface="Trebuchet MS"/>
              </a:rPr>
              <a:t>Manner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86788" y="5115559"/>
            <a:ext cx="27927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Trebuchet MS"/>
                <a:cs typeface="Trebuchet MS"/>
              </a:rPr>
              <a:t>It </a:t>
            </a:r>
            <a:r>
              <a:rPr sz="1800" spc="-125" dirty="0">
                <a:latin typeface="Trebuchet MS"/>
                <a:cs typeface="Trebuchet MS"/>
              </a:rPr>
              <a:t>can </a:t>
            </a:r>
            <a:r>
              <a:rPr sz="1800" spc="-114" dirty="0">
                <a:latin typeface="Trebuchet MS"/>
                <a:cs typeface="Trebuchet MS"/>
              </a:rPr>
              <a:t>be </a:t>
            </a:r>
            <a:r>
              <a:rPr sz="1800" spc="-110" dirty="0">
                <a:latin typeface="Trebuchet MS"/>
                <a:cs typeface="Trebuchet MS"/>
              </a:rPr>
              <a:t>negotiated by </a:t>
            </a:r>
            <a:r>
              <a:rPr sz="1800" spc="-140" dirty="0">
                <a:latin typeface="Trebuchet MS"/>
                <a:cs typeface="Trebuchet MS"/>
              </a:rPr>
              <a:t>way </a:t>
            </a:r>
            <a:r>
              <a:rPr sz="1800" spc="-95" dirty="0">
                <a:latin typeface="Trebuchet MS"/>
                <a:cs typeface="Trebuchet MS"/>
              </a:rPr>
              <a:t>of  delivery </a:t>
            </a:r>
            <a:r>
              <a:rPr sz="1800" spc="20" dirty="0">
                <a:latin typeface="Trebuchet MS"/>
                <a:cs typeface="Trebuchet MS"/>
              </a:rPr>
              <a:t>or </a:t>
            </a:r>
            <a:r>
              <a:rPr sz="1800" spc="-40" dirty="0">
                <a:latin typeface="Trebuchet MS"/>
                <a:cs typeface="Trebuchet MS"/>
              </a:rPr>
              <a:t>order </a:t>
            </a:r>
            <a:r>
              <a:rPr sz="1800" spc="20" dirty="0">
                <a:latin typeface="Trebuchet MS"/>
                <a:cs typeface="Trebuchet MS"/>
              </a:rPr>
              <a:t>or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both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587746" y="5115559"/>
            <a:ext cx="34124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latin typeface="Trebuchet MS"/>
                <a:cs typeface="Trebuchet MS"/>
              </a:rPr>
              <a:t>Valid </a:t>
            </a:r>
            <a:r>
              <a:rPr sz="1800" spc="-80" dirty="0">
                <a:latin typeface="Trebuchet MS"/>
                <a:cs typeface="Trebuchet MS"/>
              </a:rPr>
              <a:t>only </a:t>
            </a:r>
            <a:r>
              <a:rPr sz="1800" spc="-170" dirty="0">
                <a:latin typeface="Trebuchet MS"/>
                <a:cs typeface="Trebuchet MS"/>
              </a:rPr>
              <a:t>if </a:t>
            </a:r>
            <a:r>
              <a:rPr sz="1800" spc="-120" dirty="0">
                <a:latin typeface="Trebuchet MS"/>
                <a:cs typeface="Trebuchet MS"/>
              </a:rPr>
              <a:t>it </a:t>
            </a:r>
            <a:r>
              <a:rPr sz="1800" spc="-80" dirty="0">
                <a:latin typeface="Trebuchet MS"/>
                <a:cs typeface="Trebuchet MS"/>
              </a:rPr>
              <a:t>is </a:t>
            </a:r>
            <a:r>
              <a:rPr sz="1800" spc="-125" dirty="0">
                <a:latin typeface="Trebuchet MS"/>
                <a:cs typeface="Trebuchet MS"/>
              </a:rPr>
              <a:t>made </a:t>
            </a:r>
            <a:r>
              <a:rPr sz="1800" spc="-105" dirty="0">
                <a:latin typeface="Trebuchet MS"/>
                <a:cs typeface="Trebuchet MS"/>
              </a:rPr>
              <a:t>in </a:t>
            </a:r>
            <a:r>
              <a:rPr sz="1800" spc="-35" dirty="0">
                <a:latin typeface="Trebuchet MS"/>
                <a:cs typeface="Trebuchet MS"/>
              </a:rPr>
              <a:t>Writing </a:t>
            </a:r>
            <a:r>
              <a:rPr sz="1800" spc="-120" dirty="0">
                <a:latin typeface="Trebuchet MS"/>
                <a:cs typeface="Trebuchet MS"/>
              </a:rPr>
              <a:t>and  </a:t>
            </a:r>
            <a:r>
              <a:rPr sz="1800" spc="-100" dirty="0">
                <a:latin typeface="Trebuchet MS"/>
                <a:cs typeface="Trebuchet MS"/>
              </a:rPr>
              <a:t>Signed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8739" y="5755944"/>
            <a:ext cx="1514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latin typeface="Trebuchet MS"/>
                <a:cs typeface="Trebuchet MS"/>
              </a:rPr>
              <a:t>Burden </a:t>
            </a:r>
            <a:r>
              <a:rPr sz="1800" spc="-95" dirty="0">
                <a:latin typeface="Trebuchet MS"/>
                <a:cs typeface="Trebuchet MS"/>
              </a:rPr>
              <a:t>of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Proof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86788" y="5755944"/>
            <a:ext cx="32219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rebuchet MS"/>
                <a:cs typeface="Trebuchet MS"/>
              </a:rPr>
              <a:t>The </a:t>
            </a:r>
            <a:r>
              <a:rPr sz="1800" spc="-10" dirty="0">
                <a:latin typeface="Trebuchet MS"/>
                <a:cs typeface="Trebuchet MS"/>
              </a:rPr>
              <a:t>Other </a:t>
            </a:r>
            <a:r>
              <a:rPr sz="1800" spc="-90" dirty="0">
                <a:latin typeface="Trebuchet MS"/>
                <a:cs typeface="Trebuchet MS"/>
              </a:rPr>
              <a:t>Party </a:t>
            </a:r>
            <a:r>
              <a:rPr sz="1800" spc="-100" dirty="0">
                <a:latin typeface="Trebuchet MS"/>
                <a:cs typeface="Trebuchet MS"/>
              </a:rPr>
              <a:t>has </a:t>
            </a:r>
            <a:r>
              <a:rPr sz="1800" spc="-45" dirty="0">
                <a:latin typeface="Trebuchet MS"/>
                <a:cs typeface="Trebuchet MS"/>
              </a:rPr>
              <a:t>to </a:t>
            </a:r>
            <a:r>
              <a:rPr sz="1800" spc="-75" dirty="0">
                <a:latin typeface="Trebuchet MS"/>
                <a:cs typeface="Trebuchet MS"/>
              </a:rPr>
              <a:t>prove </a:t>
            </a:r>
            <a:r>
              <a:rPr sz="1800" spc="-125" dirty="0">
                <a:latin typeface="Trebuchet MS"/>
                <a:cs typeface="Trebuchet MS"/>
              </a:rPr>
              <a:t>that  </a:t>
            </a:r>
            <a:r>
              <a:rPr sz="1800" spc="-95" dirty="0">
                <a:latin typeface="Trebuchet MS"/>
                <a:cs typeface="Trebuchet MS"/>
              </a:rPr>
              <a:t>negotiation </a:t>
            </a:r>
            <a:r>
              <a:rPr sz="1800" spc="-90" dirty="0">
                <a:latin typeface="Trebuchet MS"/>
                <a:cs typeface="Trebuchet MS"/>
              </a:rPr>
              <a:t>was </a:t>
            </a:r>
            <a:r>
              <a:rPr sz="1800" spc="-85" dirty="0">
                <a:latin typeface="Trebuchet MS"/>
                <a:cs typeface="Trebuchet MS"/>
              </a:rPr>
              <a:t>without </a:t>
            </a:r>
            <a:r>
              <a:rPr sz="1800" spc="-135" dirty="0">
                <a:latin typeface="Trebuchet MS"/>
                <a:cs typeface="Trebuchet MS"/>
              </a:rPr>
              <a:t>any  </a:t>
            </a:r>
            <a:r>
              <a:rPr sz="1800" spc="-75" dirty="0">
                <a:latin typeface="Trebuchet MS"/>
                <a:cs typeface="Trebuchet MS"/>
              </a:rPr>
              <a:t>consideration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87746" y="5755944"/>
            <a:ext cx="3439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rebuchet MS"/>
                <a:cs typeface="Trebuchet MS"/>
              </a:rPr>
              <a:t>The </a:t>
            </a:r>
            <a:r>
              <a:rPr sz="1800" spc="-65" dirty="0">
                <a:latin typeface="Trebuchet MS"/>
                <a:cs typeface="Trebuchet MS"/>
              </a:rPr>
              <a:t>Assignee </a:t>
            </a:r>
            <a:r>
              <a:rPr sz="1800" spc="-100" dirty="0">
                <a:latin typeface="Trebuchet MS"/>
                <a:cs typeface="Trebuchet MS"/>
              </a:rPr>
              <a:t>has </a:t>
            </a:r>
            <a:r>
              <a:rPr sz="1800" spc="-45" dirty="0">
                <a:latin typeface="Trebuchet MS"/>
                <a:cs typeface="Trebuchet MS"/>
              </a:rPr>
              <a:t>to </a:t>
            </a:r>
            <a:r>
              <a:rPr sz="1800" spc="-75" dirty="0">
                <a:latin typeface="Trebuchet MS"/>
                <a:cs typeface="Trebuchet MS"/>
              </a:rPr>
              <a:t>prove </a:t>
            </a:r>
            <a:r>
              <a:rPr sz="1800" spc="-125" dirty="0">
                <a:latin typeface="Trebuchet MS"/>
                <a:cs typeface="Trebuchet MS"/>
              </a:rPr>
              <a:t>that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there  </a:t>
            </a:r>
            <a:r>
              <a:rPr sz="1800" spc="-90" dirty="0">
                <a:latin typeface="Trebuchet MS"/>
                <a:cs typeface="Trebuchet MS"/>
              </a:rPr>
              <a:t>was </a:t>
            </a:r>
            <a:r>
              <a:rPr sz="1800" spc="-60" dirty="0">
                <a:latin typeface="Trebuchet MS"/>
                <a:cs typeface="Trebuchet MS"/>
              </a:rPr>
              <a:t>some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consideration.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4068445"/>
          </a:xfrm>
          <a:custGeom>
            <a:avLst/>
            <a:gdLst/>
            <a:ahLst/>
            <a:cxnLst/>
            <a:rect l="l" t="t" r="r" b="b"/>
            <a:pathLst>
              <a:path w="8056245" h="4068445">
                <a:moveTo>
                  <a:pt x="0" y="4068191"/>
                </a:moveTo>
                <a:lnTo>
                  <a:pt x="8055863" y="4068191"/>
                </a:lnTo>
                <a:lnTo>
                  <a:pt x="8055863" y="0"/>
                </a:lnTo>
                <a:lnTo>
                  <a:pt x="0" y="0"/>
                </a:lnTo>
                <a:lnTo>
                  <a:pt x="0" y="40681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8136" y="4106290"/>
            <a:ext cx="8056245" cy="2752090"/>
          </a:xfrm>
          <a:custGeom>
            <a:avLst/>
            <a:gdLst/>
            <a:ahLst/>
            <a:cxnLst/>
            <a:rect l="l" t="t" r="r" b="b"/>
            <a:pathLst>
              <a:path w="8056245" h="2752090">
                <a:moveTo>
                  <a:pt x="0" y="2751708"/>
                </a:moveTo>
                <a:lnTo>
                  <a:pt x="8055863" y="2751708"/>
                </a:lnTo>
                <a:lnTo>
                  <a:pt x="8055863" y="0"/>
                </a:lnTo>
                <a:lnTo>
                  <a:pt x="0" y="0"/>
                </a:lnTo>
                <a:lnTo>
                  <a:pt x="0" y="27517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1560" y="0"/>
            <a:ext cx="0" cy="3716654"/>
          </a:xfrm>
          <a:custGeom>
            <a:avLst/>
            <a:gdLst/>
            <a:ahLst/>
            <a:cxnLst/>
            <a:rect l="l" t="t" r="r" b="b"/>
            <a:pathLst>
              <a:path h="3716654">
                <a:moveTo>
                  <a:pt x="0" y="0"/>
                </a:moveTo>
                <a:lnTo>
                  <a:pt x="0" y="3716363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1560" y="6480175"/>
            <a:ext cx="0" cy="377825"/>
          </a:xfrm>
          <a:custGeom>
            <a:avLst/>
            <a:gdLst/>
            <a:ahLst/>
            <a:cxnLst/>
            <a:rect l="l" t="t" r="r" b="b"/>
            <a:pathLst>
              <a:path h="377825">
                <a:moveTo>
                  <a:pt x="0" y="0"/>
                </a:moveTo>
                <a:lnTo>
                  <a:pt x="0" y="377824"/>
                </a:lnTo>
              </a:path>
            </a:pathLst>
          </a:custGeom>
          <a:ln w="731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20091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60" dirty="0">
                <a:solidFill>
                  <a:srgbClr val="C58D00"/>
                </a:solidFill>
                <a:latin typeface="Times New Roman"/>
                <a:cs typeface="Times New Roman"/>
              </a:rPr>
              <a:t>Holder-sec</a:t>
            </a:r>
            <a:r>
              <a:rPr sz="2400" b="1" spc="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229" dirty="0">
                <a:solidFill>
                  <a:srgbClr val="C58D00"/>
                </a:solidFill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2814573"/>
            <a:ext cx="8986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Holder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Due Course </a:t>
            </a:r>
            <a:r>
              <a:rPr sz="1800" dirty="0">
                <a:latin typeface="Arial"/>
                <a:cs typeface="Arial"/>
              </a:rPr>
              <a:t>means </a:t>
            </a:r>
            <a:r>
              <a:rPr sz="1800" spc="-5" dirty="0">
                <a:latin typeface="Arial"/>
                <a:cs typeface="Arial"/>
              </a:rPr>
              <a:t>a holder- </a:t>
            </a:r>
            <a:r>
              <a:rPr sz="1800" spc="-25" dirty="0">
                <a:latin typeface="Arial"/>
                <a:cs typeface="Arial"/>
              </a:rPr>
              <a:t>who </a:t>
            </a:r>
            <a:r>
              <a:rPr sz="1800" dirty="0">
                <a:latin typeface="Arial"/>
                <a:cs typeface="Arial"/>
              </a:rPr>
              <a:t>takes the </a:t>
            </a:r>
            <a:r>
              <a:rPr sz="1800" spc="-5" dirty="0">
                <a:latin typeface="Arial"/>
                <a:cs typeface="Arial"/>
              </a:rPr>
              <a:t>instrument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2400" b="1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bona </a:t>
            </a:r>
            <a:r>
              <a:rPr sz="24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fide- for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030982"/>
            <a:ext cx="8985885" cy="59436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marR="5080">
              <a:lnSpc>
                <a:spcPct val="75300"/>
              </a:lnSpc>
              <a:spcBef>
                <a:spcPts val="810"/>
              </a:spcBef>
            </a:pPr>
            <a:r>
              <a:rPr sz="24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value </a:t>
            </a:r>
            <a:r>
              <a:rPr sz="1800" spc="-10" dirty="0">
                <a:latin typeface="Arial"/>
                <a:cs typeface="Arial"/>
              </a:rPr>
              <a:t>-before </a:t>
            </a:r>
            <a:r>
              <a:rPr sz="1800" spc="-5" dirty="0">
                <a:latin typeface="Arial"/>
                <a:cs typeface="Arial"/>
              </a:rPr>
              <a:t>it is </a:t>
            </a:r>
            <a:r>
              <a:rPr sz="2400" b="1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overdue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15" dirty="0">
                <a:latin typeface="Arial"/>
                <a:cs typeface="Arial"/>
              </a:rPr>
              <a:t>without </a:t>
            </a:r>
            <a:r>
              <a:rPr sz="1800" spc="-5" dirty="0">
                <a:latin typeface="Arial"/>
                <a:cs typeface="Arial"/>
              </a:rPr>
              <a:t>any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notice </a:t>
            </a:r>
            <a:r>
              <a:rPr sz="2400" b="1" u="heavy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of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Arial"/>
                <a:cs typeface="Arial"/>
              </a:rPr>
              <a:t>defects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 title </a:t>
            </a:r>
            <a:r>
              <a:rPr sz="1800" spc="-5" dirty="0">
                <a:latin typeface="Arial"/>
                <a:cs typeface="Arial"/>
              </a:rPr>
              <a:t>of 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person, </a:t>
            </a:r>
            <a:r>
              <a:rPr sz="1800" spc="-30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transferred it </a:t>
            </a:r>
            <a:r>
              <a:rPr sz="1800" spc="5" dirty="0">
                <a:latin typeface="Arial"/>
                <a:cs typeface="Arial"/>
              </a:rPr>
              <a:t>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him.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684" y="478916"/>
            <a:ext cx="9145270" cy="230314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algn="just">
              <a:lnSpc>
                <a:spcPct val="85500"/>
              </a:lnSpc>
              <a:spcBef>
                <a:spcPts val="450"/>
              </a:spcBef>
            </a:pPr>
            <a:r>
              <a:rPr sz="1900" spc="-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holder </a:t>
            </a:r>
            <a:r>
              <a:rPr sz="1900" spc="-5" dirty="0">
                <a:latin typeface="Arial"/>
                <a:cs typeface="Arial"/>
              </a:rPr>
              <a:t>of a N.I. means any person </a:t>
            </a:r>
            <a:r>
              <a:rPr sz="2000" b="1" dirty="0">
                <a:solidFill>
                  <a:srgbClr val="00AFEF"/>
                </a:solidFill>
                <a:latin typeface="Arial"/>
                <a:cs typeface="Arial"/>
              </a:rPr>
              <a:t>entitle to the possession </a:t>
            </a:r>
            <a:r>
              <a:rPr sz="1900" spc="-5" dirty="0">
                <a:latin typeface="Arial"/>
                <a:cs typeface="Arial"/>
              </a:rPr>
              <a:t>of the </a:t>
            </a:r>
            <a:r>
              <a:rPr sz="1900" dirty="0">
                <a:latin typeface="Arial"/>
                <a:cs typeface="Arial"/>
              </a:rPr>
              <a:t>instrument  </a:t>
            </a:r>
            <a:r>
              <a:rPr sz="1900" spc="-5" dirty="0">
                <a:latin typeface="Arial"/>
                <a:cs typeface="Arial"/>
              </a:rPr>
              <a:t>in </a:t>
            </a:r>
            <a:r>
              <a:rPr sz="1900" dirty="0">
                <a:latin typeface="Arial"/>
                <a:cs typeface="Arial"/>
              </a:rPr>
              <a:t>his own </a:t>
            </a:r>
            <a:r>
              <a:rPr sz="1900" spc="-5" dirty="0">
                <a:latin typeface="Arial"/>
                <a:cs typeface="Arial"/>
              </a:rPr>
              <a:t>name </a:t>
            </a:r>
            <a:r>
              <a:rPr sz="1900" dirty="0">
                <a:latin typeface="Arial"/>
                <a:cs typeface="Arial"/>
              </a:rPr>
              <a:t>and </a:t>
            </a:r>
            <a:r>
              <a:rPr sz="2000" b="1" dirty="0">
                <a:solidFill>
                  <a:srgbClr val="00AFEF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receive </a:t>
            </a:r>
            <a:r>
              <a:rPr sz="2000" b="1" dirty="0">
                <a:solidFill>
                  <a:srgbClr val="00AFEF"/>
                </a:solidFill>
                <a:latin typeface="Arial"/>
                <a:cs typeface="Arial"/>
              </a:rPr>
              <a:t>the amount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thereon </a:t>
            </a:r>
            <a:r>
              <a:rPr sz="1900" spc="-5" dirty="0">
                <a:latin typeface="Arial"/>
                <a:cs typeface="Arial"/>
              </a:rPr>
              <a:t>from the </a:t>
            </a:r>
            <a:r>
              <a:rPr sz="1900" dirty="0">
                <a:latin typeface="Arial"/>
                <a:cs typeface="Arial"/>
              </a:rPr>
              <a:t>parties liable  </a:t>
            </a:r>
            <a:r>
              <a:rPr sz="1900" spc="-5" dirty="0">
                <a:latin typeface="Arial"/>
                <a:cs typeface="Arial"/>
              </a:rPr>
              <a:t>thereto.</a:t>
            </a:r>
            <a:endParaRPr sz="1900" dirty="0">
              <a:latin typeface="Arial"/>
              <a:cs typeface="Arial"/>
            </a:endParaRPr>
          </a:p>
          <a:p>
            <a:pPr marL="12700" algn="just">
              <a:lnSpc>
                <a:spcPts val="2010"/>
              </a:lnSpc>
            </a:pPr>
            <a:r>
              <a:rPr sz="1900" spc="-5" dirty="0">
                <a:latin typeface="Arial"/>
                <a:cs typeface="Arial"/>
              </a:rPr>
              <a:t>Basically </a:t>
            </a:r>
            <a:r>
              <a:rPr sz="1900" spc="-15" dirty="0">
                <a:latin typeface="Arial"/>
                <a:cs typeface="Arial"/>
              </a:rPr>
              <a:t>we </a:t>
            </a:r>
            <a:r>
              <a:rPr sz="1900" spc="-5" dirty="0">
                <a:latin typeface="Arial"/>
                <a:cs typeface="Arial"/>
              </a:rPr>
              <a:t>can say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that</a:t>
            </a:r>
            <a:endParaRPr sz="1900" dirty="0">
              <a:latin typeface="Arial"/>
              <a:cs typeface="Arial"/>
            </a:endParaRPr>
          </a:p>
          <a:p>
            <a:pPr marL="294640" indent="-281940" algn="just">
              <a:lnSpc>
                <a:spcPts val="2100"/>
              </a:lnSpc>
              <a:buAutoNum type="arabicPlain"/>
              <a:tabLst>
                <a:tab pos="294640" algn="l"/>
              </a:tabLst>
            </a:pPr>
            <a:r>
              <a:rPr sz="1900" spc="-5" dirty="0">
                <a:latin typeface="Arial"/>
                <a:cs typeface="Arial"/>
              </a:rPr>
              <a:t>He must be entitled to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Possession of Negotiable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Instrument in his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own</a:t>
            </a:r>
            <a:r>
              <a:rPr sz="1900" b="1" u="heavy" spc="254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9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name</a:t>
            </a:r>
            <a:endParaRPr sz="1900" dirty="0">
              <a:latin typeface="Arial"/>
              <a:cs typeface="Arial"/>
            </a:endParaRPr>
          </a:p>
          <a:p>
            <a:pPr marL="294640" indent="-281940" algn="just">
              <a:lnSpc>
                <a:spcPts val="2190"/>
              </a:lnSpc>
              <a:buAutoNum type="arabicPlain"/>
              <a:tabLst>
                <a:tab pos="294640" algn="l"/>
              </a:tabLst>
            </a:pPr>
            <a:r>
              <a:rPr sz="1900" spc="-5" dirty="0">
                <a:latin typeface="Arial"/>
                <a:cs typeface="Arial"/>
              </a:rPr>
              <a:t>He must be entitled to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Receive </a:t>
            </a:r>
            <a:r>
              <a:rPr sz="19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 </a:t>
            </a:r>
            <a:r>
              <a:rPr sz="19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recover </a:t>
            </a:r>
            <a:r>
              <a:rPr sz="19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the </a:t>
            </a:r>
            <a:r>
              <a:rPr sz="19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amount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due on such</a:t>
            </a:r>
            <a:r>
              <a:rPr sz="1900" spc="3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instrument.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</a:pPr>
            <a:r>
              <a:rPr sz="2400" b="1" i="1" spc="335" dirty="0">
                <a:solidFill>
                  <a:srgbClr val="C58D00"/>
                </a:solidFill>
                <a:latin typeface="Times New Roman"/>
                <a:cs typeface="Times New Roman"/>
              </a:rPr>
              <a:t>Holder </a:t>
            </a:r>
            <a:r>
              <a:rPr sz="2400" b="1" i="1" spc="305" dirty="0">
                <a:solidFill>
                  <a:srgbClr val="C58D00"/>
                </a:solidFill>
                <a:latin typeface="Times New Roman"/>
                <a:cs typeface="Times New Roman"/>
              </a:rPr>
              <a:t>in </a:t>
            </a:r>
            <a:r>
              <a:rPr sz="2400" b="1" i="1" spc="390" dirty="0">
                <a:solidFill>
                  <a:srgbClr val="C58D00"/>
                </a:solidFill>
                <a:latin typeface="Times New Roman"/>
                <a:cs typeface="Times New Roman"/>
              </a:rPr>
              <a:t>Due </a:t>
            </a:r>
            <a:r>
              <a:rPr sz="2400" b="1" i="1" spc="200" dirty="0">
                <a:solidFill>
                  <a:srgbClr val="C58D00"/>
                </a:solidFill>
                <a:latin typeface="Times New Roman"/>
                <a:cs typeface="Times New Roman"/>
              </a:rPr>
              <a:t>Course-sec</a:t>
            </a:r>
            <a:r>
              <a:rPr sz="2400" b="1" i="1" spc="-34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i="1" spc="285" dirty="0">
                <a:solidFill>
                  <a:srgbClr val="C58D00"/>
                </a:solidFill>
                <a:latin typeface="Times New Roman"/>
                <a:cs typeface="Times New Roman"/>
              </a:rPr>
              <a:t>9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716363"/>
            <a:ext cx="1764030" cy="352425"/>
          </a:xfrm>
          <a:custGeom>
            <a:avLst/>
            <a:gdLst/>
            <a:ahLst/>
            <a:cxnLst/>
            <a:rect l="l" t="t" r="r" b="b"/>
            <a:pathLst>
              <a:path w="1764030" h="352425">
                <a:moveTo>
                  <a:pt x="0" y="351828"/>
                </a:moveTo>
                <a:lnTo>
                  <a:pt x="1763649" y="351828"/>
                </a:lnTo>
                <a:lnTo>
                  <a:pt x="1763649" y="0"/>
                </a:lnTo>
                <a:lnTo>
                  <a:pt x="0" y="0"/>
                </a:lnTo>
                <a:lnTo>
                  <a:pt x="0" y="351828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63648" y="3716363"/>
            <a:ext cx="3600450" cy="352425"/>
          </a:xfrm>
          <a:custGeom>
            <a:avLst/>
            <a:gdLst/>
            <a:ahLst/>
            <a:cxnLst/>
            <a:rect l="l" t="t" r="r" b="b"/>
            <a:pathLst>
              <a:path w="3600450" h="352425">
                <a:moveTo>
                  <a:pt x="0" y="351828"/>
                </a:moveTo>
                <a:lnTo>
                  <a:pt x="3600450" y="351828"/>
                </a:lnTo>
                <a:lnTo>
                  <a:pt x="3600450" y="0"/>
                </a:lnTo>
                <a:lnTo>
                  <a:pt x="0" y="0"/>
                </a:lnTo>
                <a:lnTo>
                  <a:pt x="0" y="351828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64098" y="3716363"/>
            <a:ext cx="3780154" cy="352425"/>
          </a:xfrm>
          <a:custGeom>
            <a:avLst/>
            <a:gdLst/>
            <a:ahLst/>
            <a:cxnLst/>
            <a:rect l="l" t="t" r="r" b="b"/>
            <a:pathLst>
              <a:path w="3780154" h="352425">
                <a:moveTo>
                  <a:pt x="0" y="351828"/>
                </a:moveTo>
                <a:lnTo>
                  <a:pt x="3779901" y="351828"/>
                </a:lnTo>
                <a:lnTo>
                  <a:pt x="3779901" y="0"/>
                </a:lnTo>
                <a:lnTo>
                  <a:pt x="0" y="0"/>
                </a:lnTo>
                <a:lnTo>
                  <a:pt x="0" y="351828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106290"/>
            <a:ext cx="1764030" cy="621030"/>
          </a:xfrm>
          <a:custGeom>
            <a:avLst/>
            <a:gdLst/>
            <a:ahLst/>
            <a:cxnLst/>
            <a:rect l="l" t="t" r="r" b="b"/>
            <a:pathLst>
              <a:path w="1764030" h="621029">
                <a:moveTo>
                  <a:pt x="0" y="621029"/>
                </a:moveTo>
                <a:lnTo>
                  <a:pt x="1763649" y="621029"/>
                </a:lnTo>
                <a:lnTo>
                  <a:pt x="1763649" y="0"/>
                </a:lnTo>
                <a:lnTo>
                  <a:pt x="0" y="0"/>
                </a:lnTo>
                <a:lnTo>
                  <a:pt x="0" y="621029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3648" y="4106290"/>
            <a:ext cx="3600450" cy="621030"/>
          </a:xfrm>
          <a:custGeom>
            <a:avLst/>
            <a:gdLst/>
            <a:ahLst/>
            <a:cxnLst/>
            <a:rect l="l" t="t" r="r" b="b"/>
            <a:pathLst>
              <a:path w="3600450" h="621029">
                <a:moveTo>
                  <a:pt x="0" y="621029"/>
                </a:moveTo>
                <a:lnTo>
                  <a:pt x="3600450" y="621029"/>
                </a:lnTo>
                <a:lnTo>
                  <a:pt x="3600450" y="0"/>
                </a:lnTo>
                <a:lnTo>
                  <a:pt x="0" y="0"/>
                </a:lnTo>
                <a:lnTo>
                  <a:pt x="0" y="621029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64098" y="4106290"/>
            <a:ext cx="3780154" cy="621030"/>
          </a:xfrm>
          <a:custGeom>
            <a:avLst/>
            <a:gdLst/>
            <a:ahLst/>
            <a:cxnLst/>
            <a:rect l="l" t="t" r="r" b="b"/>
            <a:pathLst>
              <a:path w="3780154" h="621029">
                <a:moveTo>
                  <a:pt x="0" y="621029"/>
                </a:moveTo>
                <a:lnTo>
                  <a:pt x="3779901" y="621029"/>
                </a:lnTo>
                <a:lnTo>
                  <a:pt x="3779901" y="0"/>
                </a:lnTo>
                <a:lnTo>
                  <a:pt x="0" y="0"/>
                </a:lnTo>
                <a:lnTo>
                  <a:pt x="0" y="621029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4727409"/>
            <a:ext cx="1764030" cy="371475"/>
          </a:xfrm>
          <a:custGeom>
            <a:avLst/>
            <a:gdLst/>
            <a:ahLst/>
            <a:cxnLst/>
            <a:rect l="l" t="t" r="r" b="b"/>
            <a:pathLst>
              <a:path w="1764030" h="371475">
                <a:moveTo>
                  <a:pt x="0" y="370878"/>
                </a:moveTo>
                <a:lnTo>
                  <a:pt x="1763649" y="370878"/>
                </a:lnTo>
                <a:lnTo>
                  <a:pt x="1763649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648" y="4727409"/>
            <a:ext cx="3600450" cy="371475"/>
          </a:xfrm>
          <a:custGeom>
            <a:avLst/>
            <a:gdLst/>
            <a:ahLst/>
            <a:cxnLst/>
            <a:rect l="l" t="t" r="r" b="b"/>
            <a:pathLst>
              <a:path w="3600450" h="371475">
                <a:moveTo>
                  <a:pt x="0" y="370878"/>
                </a:moveTo>
                <a:lnTo>
                  <a:pt x="3600450" y="370878"/>
                </a:lnTo>
                <a:lnTo>
                  <a:pt x="3600450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64098" y="4727409"/>
            <a:ext cx="3780154" cy="371475"/>
          </a:xfrm>
          <a:custGeom>
            <a:avLst/>
            <a:gdLst/>
            <a:ahLst/>
            <a:cxnLst/>
            <a:rect l="l" t="t" r="r" b="b"/>
            <a:pathLst>
              <a:path w="3780154" h="371475">
                <a:moveTo>
                  <a:pt x="0" y="370878"/>
                </a:moveTo>
                <a:lnTo>
                  <a:pt x="3779901" y="370878"/>
                </a:lnTo>
                <a:lnTo>
                  <a:pt x="3779901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5098250"/>
            <a:ext cx="1764030" cy="371475"/>
          </a:xfrm>
          <a:custGeom>
            <a:avLst/>
            <a:gdLst/>
            <a:ahLst/>
            <a:cxnLst/>
            <a:rect l="l" t="t" r="r" b="b"/>
            <a:pathLst>
              <a:path w="1764030" h="371475">
                <a:moveTo>
                  <a:pt x="0" y="370878"/>
                </a:moveTo>
                <a:lnTo>
                  <a:pt x="1763649" y="370878"/>
                </a:lnTo>
                <a:lnTo>
                  <a:pt x="1763649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63648" y="5098250"/>
            <a:ext cx="3600450" cy="371475"/>
          </a:xfrm>
          <a:custGeom>
            <a:avLst/>
            <a:gdLst/>
            <a:ahLst/>
            <a:cxnLst/>
            <a:rect l="l" t="t" r="r" b="b"/>
            <a:pathLst>
              <a:path w="3600450" h="371475">
                <a:moveTo>
                  <a:pt x="0" y="370878"/>
                </a:moveTo>
                <a:lnTo>
                  <a:pt x="3600450" y="370878"/>
                </a:lnTo>
                <a:lnTo>
                  <a:pt x="3600450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64098" y="5098250"/>
            <a:ext cx="3780154" cy="371475"/>
          </a:xfrm>
          <a:custGeom>
            <a:avLst/>
            <a:gdLst/>
            <a:ahLst/>
            <a:cxnLst/>
            <a:rect l="l" t="t" r="r" b="b"/>
            <a:pathLst>
              <a:path w="3780154" h="371475">
                <a:moveTo>
                  <a:pt x="0" y="370878"/>
                </a:moveTo>
                <a:lnTo>
                  <a:pt x="3779901" y="370878"/>
                </a:lnTo>
                <a:lnTo>
                  <a:pt x="3779901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5469140"/>
            <a:ext cx="1764030" cy="371475"/>
          </a:xfrm>
          <a:custGeom>
            <a:avLst/>
            <a:gdLst/>
            <a:ahLst/>
            <a:cxnLst/>
            <a:rect l="l" t="t" r="r" b="b"/>
            <a:pathLst>
              <a:path w="1764030" h="371475">
                <a:moveTo>
                  <a:pt x="0" y="370878"/>
                </a:moveTo>
                <a:lnTo>
                  <a:pt x="1763649" y="370878"/>
                </a:lnTo>
                <a:lnTo>
                  <a:pt x="1763649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63648" y="5469140"/>
            <a:ext cx="3600450" cy="371475"/>
          </a:xfrm>
          <a:custGeom>
            <a:avLst/>
            <a:gdLst/>
            <a:ahLst/>
            <a:cxnLst/>
            <a:rect l="l" t="t" r="r" b="b"/>
            <a:pathLst>
              <a:path w="3600450" h="371475">
                <a:moveTo>
                  <a:pt x="0" y="370878"/>
                </a:moveTo>
                <a:lnTo>
                  <a:pt x="3600450" y="370878"/>
                </a:lnTo>
                <a:lnTo>
                  <a:pt x="3600450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64098" y="5469140"/>
            <a:ext cx="3780154" cy="371475"/>
          </a:xfrm>
          <a:custGeom>
            <a:avLst/>
            <a:gdLst/>
            <a:ahLst/>
            <a:cxnLst/>
            <a:rect l="l" t="t" r="r" b="b"/>
            <a:pathLst>
              <a:path w="3780154" h="371475">
                <a:moveTo>
                  <a:pt x="0" y="370878"/>
                </a:moveTo>
                <a:lnTo>
                  <a:pt x="3779901" y="370878"/>
                </a:lnTo>
                <a:lnTo>
                  <a:pt x="3779901" y="0"/>
                </a:lnTo>
                <a:lnTo>
                  <a:pt x="0" y="0"/>
                </a:lnTo>
                <a:lnTo>
                  <a:pt x="0" y="370878"/>
                </a:lnTo>
                <a:close/>
              </a:path>
            </a:pathLst>
          </a:custGeom>
          <a:solidFill>
            <a:srgbClr val="E8E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5840018"/>
            <a:ext cx="1764030" cy="640715"/>
          </a:xfrm>
          <a:custGeom>
            <a:avLst/>
            <a:gdLst/>
            <a:ahLst/>
            <a:cxnLst/>
            <a:rect l="l" t="t" r="r" b="b"/>
            <a:pathLst>
              <a:path w="1764030" h="640714">
                <a:moveTo>
                  <a:pt x="0" y="640156"/>
                </a:moveTo>
                <a:lnTo>
                  <a:pt x="1763649" y="640156"/>
                </a:lnTo>
                <a:lnTo>
                  <a:pt x="1763649" y="0"/>
                </a:lnTo>
                <a:lnTo>
                  <a:pt x="0" y="0"/>
                </a:lnTo>
                <a:lnTo>
                  <a:pt x="0" y="640156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3648" y="5840018"/>
            <a:ext cx="3600450" cy="640715"/>
          </a:xfrm>
          <a:custGeom>
            <a:avLst/>
            <a:gdLst/>
            <a:ahLst/>
            <a:cxnLst/>
            <a:rect l="l" t="t" r="r" b="b"/>
            <a:pathLst>
              <a:path w="3600450" h="640714">
                <a:moveTo>
                  <a:pt x="0" y="640156"/>
                </a:moveTo>
                <a:lnTo>
                  <a:pt x="3600450" y="640156"/>
                </a:lnTo>
                <a:lnTo>
                  <a:pt x="3600450" y="0"/>
                </a:lnTo>
                <a:lnTo>
                  <a:pt x="0" y="0"/>
                </a:lnTo>
                <a:lnTo>
                  <a:pt x="0" y="640156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64098" y="5840018"/>
            <a:ext cx="3780154" cy="640715"/>
          </a:xfrm>
          <a:custGeom>
            <a:avLst/>
            <a:gdLst/>
            <a:ahLst/>
            <a:cxnLst/>
            <a:rect l="l" t="t" r="r" b="b"/>
            <a:pathLst>
              <a:path w="3780154" h="640714">
                <a:moveTo>
                  <a:pt x="0" y="640156"/>
                </a:moveTo>
                <a:lnTo>
                  <a:pt x="3779901" y="640156"/>
                </a:lnTo>
                <a:lnTo>
                  <a:pt x="3779901" y="0"/>
                </a:lnTo>
                <a:lnTo>
                  <a:pt x="0" y="0"/>
                </a:lnTo>
                <a:lnTo>
                  <a:pt x="0" y="640156"/>
                </a:lnTo>
                <a:close/>
              </a:path>
            </a:pathLst>
          </a:custGeom>
          <a:solidFill>
            <a:srgbClr val="CEDC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63648" y="3710051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63648" y="4106290"/>
            <a:ext cx="0" cy="2380615"/>
          </a:xfrm>
          <a:custGeom>
            <a:avLst/>
            <a:gdLst/>
            <a:ahLst/>
            <a:cxnLst/>
            <a:rect l="l" t="t" r="r" b="b"/>
            <a:pathLst>
              <a:path h="2380615">
                <a:moveTo>
                  <a:pt x="0" y="0"/>
                </a:moveTo>
                <a:lnTo>
                  <a:pt x="0" y="23802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64098" y="3710051"/>
            <a:ext cx="0" cy="358140"/>
          </a:xfrm>
          <a:custGeom>
            <a:avLst/>
            <a:gdLst/>
            <a:ahLst/>
            <a:cxnLst/>
            <a:rect l="l" t="t" r="r" b="b"/>
            <a:pathLst>
              <a:path h="358139">
                <a:moveTo>
                  <a:pt x="0" y="0"/>
                </a:moveTo>
                <a:lnTo>
                  <a:pt x="0" y="3581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64098" y="4106290"/>
            <a:ext cx="0" cy="2380615"/>
          </a:xfrm>
          <a:custGeom>
            <a:avLst/>
            <a:gdLst/>
            <a:ahLst/>
            <a:cxnLst/>
            <a:rect l="l" t="t" r="r" b="b"/>
            <a:pathLst>
              <a:path h="2380615">
                <a:moveTo>
                  <a:pt x="0" y="0"/>
                </a:moveTo>
                <a:lnTo>
                  <a:pt x="0" y="23802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08724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273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0982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546912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4001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710051"/>
            <a:ext cx="0" cy="2776855"/>
          </a:xfrm>
          <a:custGeom>
            <a:avLst/>
            <a:gdLst/>
            <a:ahLst/>
            <a:cxnLst/>
            <a:rect l="l" t="t" r="r" b="b"/>
            <a:pathLst>
              <a:path h="2776854">
                <a:moveTo>
                  <a:pt x="0" y="0"/>
                </a:moveTo>
                <a:lnTo>
                  <a:pt x="0" y="277647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44000" y="3710051"/>
            <a:ext cx="0" cy="2776855"/>
          </a:xfrm>
          <a:custGeom>
            <a:avLst/>
            <a:gdLst/>
            <a:ahLst/>
            <a:cxnLst/>
            <a:rect l="l" t="t" r="r" b="b"/>
            <a:pathLst>
              <a:path h="2776854">
                <a:moveTo>
                  <a:pt x="0" y="0"/>
                </a:moveTo>
                <a:lnTo>
                  <a:pt x="0" y="277647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71640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648017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8739" y="3740911"/>
            <a:ext cx="7739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6095" algn="l"/>
                <a:tab pos="5377180" algn="l"/>
              </a:tabLst>
            </a:pP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Basis	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Holder	Holder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Course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43" name="object 43"/>
          <p:cNvSpPr txBox="1"/>
          <p:nvPr/>
        </p:nvSpPr>
        <p:spPr>
          <a:xfrm>
            <a:off x="5443473" y="4111879"/>
            <a:ext cx="2299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rebuchet MS"/>
                <a:cs typeface="Trebuchet MS"/>
              </a:rPr>
              <a:t>Only </a:t>
            </a:r>
            <a:r>
              <a:rPr sz="1800" spc="-170" dirty="0">
                <a:latin typeface="Trebuchet MS"/>
                <a:cs typeface="Trebuchet MS"/>
              </a:rPr>
              <a:t>if </a:t>
            </a:r>
            <a:r>
              <a:rPr sz="1800" spc="-105" dirty="0">
                <a:latin typeface="Trebuchet MS"/>
                <a:cs typeface="Trebuchet MS"/>
              </a:rPr>
              <a:t>he </a:t>
            </a:r>
            <a:r>
              <a:rPr sz="1800" spc="-90" dirty="0">
                <a:latin typeface="Trebuchet MS"/>
                <a:cs typeface="Trebuchet MS"/>
              </a:rPr>
              <a:t>obtains </a:t>
            </a:r>
            <a:r>
              <a:rPr sz="1800" spc="100" dirty="0">
                <a:latin typeface="Trebuchet MS"/>
                <a:cs typeface="Trebuchet MS"/>
              </a:rPr>
              <a:t>NI </a:t>
            </a:r>
            <a:r>
              <a:rPr sz="1800" spc="-65" dirty="0">
                <a:latin typeface="Trebuchet MS"/>
                <a:cs typeface="Trebuchet MS"/>
              </a:rPr>
              <a:t>for  </a:t>
            </a:r>
            <a:r>
              <a:rPr sz="1800" spc="-55" dirty="0">
                <a:latin typeface="Trebuchet MS"/>
                <a:cs typeface="Trebuchet MS"/>
              </a:rPr>
              <a:t>Consideration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43473" y="4752213"/>
            <a:ext cx="1986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rebuchet MS"/>
                <a:cs typeface="Trebuchet MS"/>
              </a:rPr>
              <a:t>Only </a:t>
            </a:r>
            <a:r>
              <a:rPr sz="1800" spc="-95" dirty="0">
                <a:latin typeface="Trebuchet MS"/>
                <a:cs typeface="Trebuchet MS"/>
              </a:rPr>
              <a:t>before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Maturity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43473" y="5123179"/>
            <a:ext cx="264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rebuchet MS"/>
                <a:cs typeface="Trebuchet MS"/>
              </a:rPr>
              <a:t>Can </a:t>
            </a:r>
            <a:r>
              <a:rPr sz="1800" spc="-85" dirty="0">
                <a:latin typeface="Trebuchet MS"/>
                <a:cs typeface="Trebuchet MS"/>
              </a:rPr>
              <a:t>Sue </a:t>
            </a:r>
            <a:r>
              <a:rPr sz="1800" spc="-150" dirty="0">
                <a:latin typeface="Trebuchet MS"/>
                <a:cs typeface="Trebuchet MS"/>
              </a:rPr>
              <a:t>all </a:t>
            </a:r>
            <a:r>
              <a:rPr sz="1800" spc="-110" dirty="0">
                <a:latin typeface="Trebuchet MS"/>
                <a:cs typeface="Trebuchet MS"/>
              </a:rPr>
              <a:t>the </a:t>
            </a:r>
            <a:r>
              <a:rPr sz="1800" spc="-35" dirty="0">
                <a:latin typeface="Trebuchet MS"/>
                <a:cs typeface="Trebuchet MS"/>
              </a:rPr>
              <a:t>prior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Parties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739" y="4111879"/>
            <a:ext cx="4344670" cy="1682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6095" algn="l"/>
              </a:tabLst>
            </a:pPr>
            <a:r>
              <a:rPr sz="1800" spc="-55" dirty="0">
                <a:latin typeface="Trebuchet MS"/>
                <a:cs typeface="Trebuchet MS"/>
              </a:rPr>
              <a:t>Consideration	</a:t>
            </a:r>
            <a:r>
              <a:rPr sz="1800" spc="55" dirty="0">
                <a:latin typeface="Trebuchet MS"/>
                <a:cs typeface="Trebuchet MS"/>
              </a:rPr>
              <a:t>Not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Necessary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35200"/>
              </a:lnSpc>
              <a:tabLst>
                <a:tab pos="1776095" algn="l"/>
              </a:tabLst>
            </a:pPr>
            <a:r>
              <a:rPr sz="1800" spc="-75" dirty="0">
                <a:latin typeface="Trebuchet MS"/>
                <a:cs typeface="Trebuchet MS"/>
              </a:rPr>
              <a:t>Maturity	</a:t>
            </a:r>
            <a:r>
              <a:rPr sz="1800" spc="-80" dirty="0">
                <a:latin typeface="Trebuchet MS"/>
                <a:cs typeface="Trebuchet MS"/>
              </a:rPr>
              <a:t>Before </a:t>
            </a:r>
            <a:r>
              <a:rPr sz="1800" spc="20" dirty="0">
                <a:latin typeface="Trebuchet MS"/>
                <a:cs typeface="Trebuchet MS"/>
              </a:rPr>
              <a:t>or </a:t>
            </a:r>
            <a:r>
              <a:rPr sz="1800" spc="-60" dirty="0">
                <a:latin typeface="Trebuchet MS"/>
                <a:cs typeface="Trebuchet MS"/>
              </a:rPr>
              <a:t>After </a:t>
            </a:r>
            <a:r>
              <a:rPr sz="1800" spc="-75" dirty="0">
                <a:latin typeface="Trebuchet MS"/>
                <a:cs typeface="Trebuchet MS"/>
              </a:rPr>
              <a:t>Maturity  </a:t>
            </a:r>
            <a:r>
              <a:rPr sz="1800" spc="-85" dirty="0">
                <a:latin typeface="Trebuchet MS"/>
                <a:cs typeface="Trebuchet MS"/>
              </a:rPr>
              <a:t>Right</a:t>
            </a:r>
            <a:r>
              <a:rPr sz="1800" spc="-45" dirty="0">
                <a:latin typeface="Trebuchet MS"/>
                <a:cs typeface="Trebuchet MS"/>
              </a:rPr>
              <a:t> to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Sue	</a:t>
            </a:r>
            <a:r>
              <a:rPr sz="1800" spc="-40" dirty="0">
                <a:latin typeface="Trebuchet MS"/>
                <a:cs typeface="Trebuchet MS"/>
              </a:rPr>
              <a:t>Cannot </a:t>
            </a:r>
            <a:r>
              <a:rPr sz="1800" spc="-80" dirty="0">
                <a:latin typeface="Trebuchet MS"/>
                <a:cs typeface="Trebuchet MS"/>
              </a:rPr>
              <a:t>sue </a:t>
            </a:r>
            <a:r>
              <a:rPr sz="1800" spc="-150" dirty="0">
                <a:latin typeface="Trebuchet MS"/>
                <a:cs typeface="Trebuchet MS"/>
              </a:rPr>
              <a:t>all </a:t>
            </a:r>
            <a:r>
              <a:rPr sz="1800" spc="-35" dirty="0">
                <a:latin typeface="Trebuchet MS"/>
                <a:cs typeface="Trebuchet MS"/>
              </a:rPr>
              <a:t>prior </a:t>
            </a:r>
            <a:r>
              <a:rPr sz="1800" spc="-95" dirty="0">
                <a:latin typeface="Trebuchet MS"/>
                <a:cs typeface="Trebuchet MS"/>
              </a:rPr>
              <a:t>parties  </a:t>
            </a:r>
            <a:r>
              <a:rPr sz="1800" spc="-100" dirty="0">
                <a:latin typeface="Trebuchet MS"/>
                <a:cs typeface="Trebuchet MS"/>
              </a:rPr>
              <a:t>Privileges	</a:t>
            </a:r>
            <a:r>
              <a:rPr sz="1800" spc="-60" dirty="0">
                <a:latin typeface="Trebuchet MS"/>
                <a:cs typeface="Trebuchet MS"/>
              </a:rPr>
              <a:t>Less </a:t>
            </a:r>
            <a:r>
              <a:rPr sz="1800" spc="-85" dirty="0">
                <a:latin typeface="Trebuchet MS"/>
                <a:cs typeface="Trebuchet MS"/>
              </a:rPr>
              <a:t>Privileges' </a:t>
            </a:r>
            <a:r>
              <a:rPr sz="1800" spc="-114" dirty="0">
                <a:latin typeface="Trebuchet MS"/>
                <a:cs typeface="Trebuchet MS"/>
              </a:rPr>
              <a:t>than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190" dirty="0">
                <a:latin typeface="Trebuchet MS"/>
                <a:cs typeface="Trebuchet MS"/>
              </a:rPr>
              <a:t>HDC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43473" y="5494121"/>
            <a:ext cx="2637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More </a:t>
            </a:r>
            <a:r>
              <a:rPr sz="1800" spc="-100" dirty="0">
                <a:latin typeface="Trebuchet MS"/>
                <a:cs typeface="Trebuchet MS"/>
              </a:rPr>
              <a:t>Privileges </a:t>
            </a:r>
            <a:r>
              <a:rPr sz="1800" spc="-114" dirty="0">
                <a:latin typeface="Trebuchet MS"/>
                <a:cs typeface="Trebuchet MS"/>
              </a:rPr>
              <a:t>than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Holder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739" y="5865063"/>
            <a:ext cx="1070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Trebuchet MS"/>
                <a:cs typeface="Trebuchet MS"/>
              </a:rPr>
              <a:t>Good</a:t>
            </a:r>
            <a:r>
              <a:rPr sz="1800" spc="-125" dirty="0">
                <a:latin typeface="Trebuchet MS"/>
                <a:cs typeface="Trebuchet MS"/>
              </a:rPr>
              <a:t> Faith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42642" y="5865063"/>
            <a:ext cx="32410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Holder </a:t>
            </a:r>
            <a:r>
              <a:rPr sz="1800" spc="-120" dirty="0">
                <a:latin typeface="Trebuchet MS"/>
                <a:cs typeface="Trebuchet MS"/>
              </a:rPr>
              <a:t>even </a:t>
            </a:r>
            <a:r>
              <a:rPr sz="1800" spc="-170" dirty="0">
                <a:latin typeface="Trebuchet MS"/>
                <a:cs typeface="Trebuchet MS"/>
              </a:rPr>
              <a:t>if </a:t>
            </a:r>
            <a:r>
              <a:rPr sz="1800" spc="-105" dirty="0">
                <a:latin typeface="Trebuchet MS"/>
                <a:cs typeface="Trebuchet MS"/>
              </a:rPr>
              <a:t>he </a:t>
            </a:r>
            <a:r>
              <a:rPr sz="1800" spc="-90" dirty="0">
                <a:latin typeface="Trebuchet MS"/>
                <a:cs typeface="Trebuchet MS"/>
              </a:rPr>
              <a:t>obtains </a:t>
            </a:r>
            <a:r>
              <a:rPr sz="1800" spc="100" dirty="0">
                <a:latin typeface="Trebuchet MS"/>
                <a:cs typeface="Trebuchet MS"/>
              </a:rPr>
              <a:t>NI </a:t>
            </a:r>
            <a:r>
              <a:rPr sz="1800" spc="-60" dirty="0">
                <a:latin typeface="Trebuchet MS"/>
                <a:cs typeface="Trebuchet MS"/>
              </a:rPr>
              <a:t>other  </a:t>
            </a:r>
            <a:r>
              <a:rPr sz="1800" spc="-114" dirty="0">
                <a:latin typeface="Trebuchet MS"/>
                <a:cs typeface="Trebuchet MS"/>
              </a:rPr>
              <a:t>than </a:t>
            </a:r>
            <a:r>
              <a:rPr sz="1800" spc="-105" dirty="0">
                <a:latin typeface="Trebuchet MS"/>
                <a:cs typeface="Trebuchet MS"/>
              </a:rPr>
              <a:t>in </a:t>
            </a:r>
            <a:r>
              <a:rPr sz="1800" spc="15" dirty="0">
                <a:latin typeface="Trebuchet MS"/>
                <a:cs typeface="Trebuchet MS"/>
              </a:rPr>
              <a:t>Good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Faith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43473" y="5865063"/>
            <a:ext cx="3220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90" dirty="0">
                <a:latin typeface="Trebuchet MS"/>
                <a:cs typeface="Trebuchet MS"/>
              </a:rPr>
              <a:t>HDC </a:t>
            </a:r>
            <a:r>
              <a:rPr sz="1800" spc="-75" dirty="0">
                <a:latin typeface="Trebuchet MS"/>
                <a:cs typeface="Trebuchet MS"/>
              </a:rPr>
              <a:t>only </a:t>
            </a:r>
            <a:r>
              <a:rPr sz="1800" spc="-170" dirty="0">
                <a:latin typeface="Trebuchet MS"/>
                <a:cs typeface="Trebuchet MS"/>
              </a:rPr>
              <a:t>if </a:t>
            </a:r>
            <a:r>
              <a:rPr sz="1800" spc="-105" dirty="0">
                <a:latin typeface="Trebuchet MS"/>
                <a:cs typeface="Trebuchet MS"/>
              </a:rPr>
              <a:t>he </a:t>
            </a:r>
            <a:r>
              <a:rPr sz="1800" spc="-90" dirty="0">
                <a:latin typeface="Trebuchet MS"/>
                <a:cs typeface="Trebuchet MS"/>
              </a:rPr>
              <a:t>obtains </a:t>
            </a:r>
            <a:r>
              <a:rPr sz="1800" spc="100" dirty="0">
                <a:latin typeface="Trebuchet MS"/>
                <a:cs typeface="Trebuchet MS"/>
              </a:rPr>
              <a:t>NI </a:t>
            </a:r>
            <a:r>
              <a:rPr sz="1800" spc="-105" dirty="0">
                <a:latin typeface="Trebuchet MS"/>
                <a:cs typeface="Trebuchet MS"/>
              </a:rPr>
              <a:t>in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good  </a:t>
            </a:r>
            <a:r>
              <a:rPr sz="1800" spc="-125" dirty="0">
                <a:latin typeface="Trebuchet MS"/>
                <a:cs typeface="Trebuchet MS"/>
              </a:rPr>
              <a:t>Faith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7216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90" dirty="0">
                <a:solidFill>
                  <a:srgbClr val="C58D00"/>
                </a:solidFill>
                <a:latin typeface="Times New Roman"/>
                <a:cs typeface="Times New Roman"/>
              </a:rPr>
              <a:t>Privileges</a:t>
            </a:r>
            <a:r>
              <a:rPr sz="2400" b="1" spc="15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195" dirty="0">
                <a:solidFill>
                  <a:srgbClr val="C58D00"/>
                </a:solidFill>
                <a:latin typeface="Times New Roman"/>
                <a:cs typeface="Times New Roman"/>
              </a:rPr>
              <a:t>of</a:t>
            </a:r>
            <a:r>
              <a:rPr sz="2400" b="1" spc="17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400" dirty="0">
                <a:solidFill>
                  <a:srgbClr val="C58D00"/>
                </a:solidFill>
                <a:latin typeface="Times New Roman"/>
                <a:cs typeface="Times New Roman"/>
              </a:rPr>
              <a:t>a</a:t>
            </a:r>
            <a:r>
              <a:rPr sz="2400" b="1" spc="19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35" dirty="0">
                <a:solidFill>
                  <a:srgbClr val="C58D00"/>
                </a:solidFill>
                <a:latin typeface="Times New Roman"/>
                <a:cs typeface="Times New Roman"/>
              </a:rPr>
              <a:t>Holder</a:t>
            </a:r>
            <a:r>
              <a:rPr sz="2400" b="1" spc="16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05" dirty="0">
                <a:solidFill>
                  <a:srgbClr val="C58D00"/>
                </a:solidFill>
                <a:latin typeface="Times New Roman"/>
                <a:cs typeface="Times New Roman"/>
              </a:rPr>
              <a:t>in</a:t>
            </a:r>
            <a:r>
              <a:rPr sz="2400" b="1" spc="18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390" dirty="0">
                <a:solidFill>
                  <a:srgbClr val="C58D00"/>
                </a:solidFill>
                <a:latin typeface="Times New Roman"/>
                <a:cs typeface="Times New Roman"/>
              </a:rPr>
              <a:t>Due</a:t>
            </a:r>
            <a:r>
              <a:rPr sz="2400" b="1" spc="19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235" dirty="0">
                <a:solidFill>
                  <a:srgbClr val="C58D00"/>
                </a:solidFill>
                <a:latin typeface="Times New Roman"/>
                <a:cs typeface="Times New Roman"/>
              </a:rPr>
              <a:t>Course**IMPT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739" y="647827"/>
            <a:ext cx="898652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44475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Holder </a:t>
            </a:r>
            <a:r>
              <a:rPr sz="1800" spc="-15" dirty="0">
                <a:latin typeface="Arial"/>
                <a:cs typeface="Arial"/>
              </a:rPr>
              <a:t>who </a:t>
            </a:r>
            <a:r>
              <a:rPr sz="1800" spc="-5" dirty="0">
                <a:latin typeface="Arial"/>
                <a:cs typeface="Arial"/>
              </a:rPr>
              <a:t>derives </a:t>
            </a:r>
            <a:r>
              <a:rPr sz="1800" dirty="0">
                <a:latin typeface="Arial"/>
                <a:cs typeface="Arial"/>
              </a:rPr>
              <a:t>title from </a:t>
            </a:r>
            <a:r>
              <a:rPr sz="1800" spc="-5" dirty="0">
                <a:latin typeface="Arial"/>
                <a:cs typeface="Arial"/>
              </a:rPr>
              <a:t>HDC has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same right as that of HDC. </a:t>
            </a:r>
            <a:r>
              <a:rPr sz="1800" dirty="0">
                <a:latin typeface="Arial"/>
                <a:cs typeface="Arial"/>
              </a:rPr>
              <a:t>(Sec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53)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Font typeface="Wingdings"/>
              <a:buChar char=""/>
              <a:tabLst>
                <a:tab pos="195580" algn="l"/>
              </a:tabLst>
            </a:pPr>
            <a:r>
              <a:rPr sz="1800" spc="-5" dirty="0">
                <a:latin typeface="Arial"/>
                <a:cs typeface="Arial"/>
              </a:rPr>
              <a:t>Every prior party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NI is liable </a:t>
            </a:r>
            <a:r>
              <a:rPr sz="1800" dirty="0">
                <a:latin typeface="Arial"/>
                <a:cs typeface="Arial"/>
              </a:rPr>
              <a:t>to a </a:t>
            </a:r>
            <a:r>
              <a:rPr sz="1800" spc="-10" dirty="0">
                <a:latin typeface="Arial"/>
                <a:cs typeface="Arial"/>
              </a:rPr>
              <a:t>HDC. </a:t>
            </a:r>
            <a:r>
              <a:rPr sz="1800" spc="-5" dirty="0">
                <a:latin typeface="Arial"/>
                <a:cs typeface="Arial"/>
              </a:rPr>
              <a:t>(Sec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36)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"/>
              <a:tabLst>
                <a:tab pos="194945" algn="l"/>
              </a:tabLst>
            </a:pPr>
            <a:r>
              <a:rPr sz="1800" spc="-5" dirty="0">
                <a:latin typeface="Arial"/>
                <a:cs typeface="Arial"/>
              </a:rPr>
              <a:t>HDC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claim full amount of the NI (Not exceeding </a:t>
            </a:r>
            <a:r>
              <a:rPr sz="1800" dirty="0">
                <a:latin typeface="Arial"/>
                <a:cs typeface="Arial"/>
              </a:rPr>
              <a:t>amount </a:t>
            </a:r>
            <a:r>
              <a:rPr sz="1800" spc="-5" dirty="0">
                <a:latin typeface="Arial"/>
                <a:cs typeface="Arial"/>
              </a:rPr>
              <a:t>covered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Stamp) even  though such amount is in excess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amount authorised </a:t>
            </a:r>
            <a:r>
              <a:rPr sz="1800" dirty="0">
                <a:latin typeface="Arial"/>
                <a:cs typeface="Arial"/>
              </a:rPr>
              <a:t>by the </a:t>
            </a:r>
            <a:r>
              <a:rPr sz="1800" spc="-5" dirty="0">
                <a:latin typeface="Arial"/>
                <a:cs typeface="Arial"/>
              </a:rPr>
              <a:t>person delivering </a:t>
            </a:r>
            <a:r>
              <a:rPr sz="1800" spc="-10" dirty="0">
                <a:latin typeface="Arial"/>
                <a:cs typeface="Arial"/>
              </a:rPr>
              <a:t>an  </a:t>
            </a:r>
            <a:r>
              <a:rPr sz="1800" spc="-5" dirty="0">
                <a:latin typeface="Arial"/>
                <a:cs typeface="Arial"/>
              </a:rPr>
              <a:t>Inchoate NI </a:t>
            </a:r>
            <a:r>
              <a:rPr sz="1800" dirty="0">
                <a:latin typeface="Arial"/>
                <a:cs typeface="Arial"/>
              </a:rPr>
              <a:t>(Sec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20)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257810" indent="-245110">
              <a:lnSpc>
                <a:spcPct val="100000"/>
              </a:lnSpc>
              <a:buFont typeface="Wingdings"/>
              <a:buChar char=""/>
              <a:tabLst>
                <a:tab pos="258445" algn="l"/>
              </a:tabLst>
            </a:pPr>
            <a:r>
              <a:rPr sz="1800" spc="-5" dirty="0">
                <a:latin typeface="Arial"/>
                <a:cs typeface="Arial"/>
              </a:rPr>
              <a:t>No</a:t>
            </a:r>
            <a:r>
              <a:rPr sz="1800" spc="1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Prior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party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can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allege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was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delivered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conditionally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special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purpose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40" dirty="0">
                <a:latin typeface="Arial"/>
                <a:cs typeface="Arial"/>
              </a:rPr>
              <a:t>only. </a:t>
            </a:r>
            <a:r>
              <a:rPr sz="1800" dirty="0">
                <a:latin typeface="Arial"/>
                <a:cs typeface="Arial"/>
              </a:rPr>
              <a:t>(Sec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46)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buFont typeface="Wingdings"/>
              <a:buChar char=""/>
              <a:tabLst>
                <a:tab pos="321945" algn="l"/>
                <a:tab pos="322580" algn="l"/>
              </a:tabLst>
            </a:pPr>
            <a:r>
              <a:rPr sz="1800" spc="-5" dirty="0">
                <a:latin typeface="Arial"/>
                <a:cs typeface="Arial"/>
              </a:rPr>
              <a:t>No prior party can </a:t>
            </a:r>
            <a:r>
              <a:rPr sz="1800" dirty="0">
                <a:latin typeface="Arial"/>
                <a:cs typeface="Arial"/>
              </a:rPr>
              <a:t>set </a:t>
            </a:r>
            <a:r>
              <a:rPr sz="1800" spc="-5" dirty="0">
                <a:latin typeface="Arial"/>
                <a:cs typeface="Arial"/>
              </a:rPr>
              <a:t>up a defence that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NI </a:t>
            </a:r>
            <a:r>
              <a:rPr sz="1800" spc="-15" dirty="0">
                <a:latin typeface="Arial"/>
                <a:cs typeface="Arial"/>
              </a:rPr>
              <a:t>was </a:t>
            </a:r>
            <a:r>
              <a:rPr sz="1800" spc="-5" dirty="0">
                <a:latin typeface="Arial"/>
                <a:cs typeface="Arial"/>
              </a:rPr>
              <a:t>drawn, made or endorsed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him  </a:t>
            </a:r>
            <a:r>
              <a:rPr sz="1800" spc="-10" dirty="0">
                <a:latin typeface="Arial"/>
                <a:cs typeface="Arial"/>
              </a:rPr>
              <a:t>without </a:t>
            </a:r>
            <a:r>
              <a:rPr sz="1800" spc="-5" dirty="0">
                <a:latin typeface="Arial"/>
                <a:cs typeface="Arial"/>
              </a:rPr>
              <a:t>any Consideration. </a:t>
            </a:r>
            <a:r>
              <a:rPr sz="1800" dirty="0">
                <a:latin typeface="Arial"/>
                <a:cs typeface="Arial"/>
              </a:rPr>
              <a:t>(Sec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43)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Font typeface="Wingdings"/>
              <a:buChar char=""/>
              <a:tabLst>
                <a:tab pos="25400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Person </a:t>
            </a:r>
            <a:r>
              <a:rPr sz="1800" spc="-10" dirty="0">
                <a:latin typeface="Arial"/>
                <a:cs typeface="Arial"/>
              </a:rPr>
              <a:t>liable </a:t>
            </a:r>
            <a:r>
              <a:rPr sz="1800" spc="-5" dirty="0">
                <a:latin typeface="Arial"/>
                <a:cs typeface="Arial"/>
              </a:rPr>
              <a:t>in NI cannot </a:t>
            </a:r>
            <a:r>
              <a:rPr sz="1800" dirty="0">
                <a:latin typeface="Arial"/>
                <a:cs typeface="Arial"/>
              </a:rPr>
              <a:t>set </a:t>
            </a:r>
            <a:r>
              <a:rPr sz="1800" spc="-5" dirty="0">
                <a:latin typeface="Arial"/>
                <a:cs typeface="Arial"/>
              </a:rPr>
              <a:t>up </a:t>
            </a:r>
            <a:r>
              <a:rPr sz="1800" spc="-10" dirty="0">
                <a:latin typeface="Arial"/>
                <a:cs typeface="Arial"/>
              </a:rPr>
              <a:t>against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HDC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defences that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instrument </a:t>
            </a:r>
            <a:r>
              <a:rPr sz="1800" dirty="0">
                <a:latin typeface="Arial"/>
                <a:cs typeface="Arial"/>
              </a:rPr>
              <a:t>had </a:t>
            </a:r>
            <a:r>
              <a:rPr sz="1800" spc="-5" dirty="0">
                <a:latin typeface="Arial"/>
                <a:cs typeface="Arial"/>
              </a:rPr>
              <a:t>been lost or obtained </a:t>
            </a:r>
            <a:r>
              <a:rPr sz="1800" dirty="0">
                <a:latin typeface="Arial"/>
                <a:cs typeface="Arial"/>
              </a:rPr>
              <a:t>from the former by </a:t>
            </a:r>
            <a:r>
              <a:rPr sz="1800" spc="-5" dirty="0">
                <a:latin typeface="Arial"/>
                <a:cs typeface="Arial"/>
              </a:rPr>
              <a:t>means of </a:t>
            </a:r>
            <a:r>
              <a:rPr sz="1800" dirty="0">
                <a:latin typeface="Arial"/>
                <a:cs typeface="Arial"/>
              </a:rPr>
              <a:t>an </a:t>
            </a:r>
            <a:r>
              <a:rPr sz="1800" spc="-10" dirty="0">
                <a:latin typeface="Arial"/>
                <a:cs typeface="Arial"/>
              </a:rPr>
              <a:t>offence </a:t>
            </a:r>
            <a:r>
              <a:rPr sz="1800" spc="-5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fraud </a:t>
            </a:r>
            <a:r>
              <a:rPr sz="1800" spc="-10" dirty="0">
                <a:latin typeface="Arial"/>
                <a:cs typeface="Arial"/>
              </a:rPr>
              <a:t>or  unlawful </a:t>
            </a:r>
            <a:r>
              <a:rPr sz="1800" spc="-5" dirty="0">
                <a:latin typeface="Arial"/>
                <a:cs typeface="Arial"/>
              </a:rPr>
              <a:t>consideration. </a:t>
            </a:r>
            <a:r>
              <a:rPr sz="1800" dirty="0">
                <a:latin typeface="Arial"/>
                <a:cs typeface="Arial"/>
              </a:rPr>
              <a:t>(Sec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58)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83604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5" dirty="0">
                <a:solidFill>
                  <a:srgbClr val="C58D00"/>
                </a:solidFill>
                <a:latin typeface="Times New Roman"/>
                <a:cs typeface="Times New Roman"/>
              </a:rPr>
              <a:t>Mandatory</a:t>
            </a:r>
            <a:r>
              <a:rPr sz="2400" spc="1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320" dirty="0">
                <a:solidFill>
                  <a:srgbClr val="C58D00"/>
                </a:solidFill>
                <a:latin typeface="Times New Roman"/>
                <a:cs typeface="Times New Roman"/>
              </a:rPr>
              <a:t>Grounds</a:t>
            </a:r>
            <a:r>
              <a:rPr sz="2400" spc="1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310" dirty="0">
                <a:solidFill>
                  <a:srgbClr val="C58D00"/>
                </a:solidFill>
                <a:latin typeface="Times New Roman"/>
                <a:cs typeface="Times New Roman"/>
              </a:rPr>
              <a:t>for</a:t>
            </a:r>
            <a:r>
              <a:rPr sz="2400" spc="1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445" dirty="0">
                <a:solidFill>
                  <a:srgbClr val="C58D00"/>
                </a:solidFill>
                <a:latin typeface="Times New Roman"/>
                <a:cs typeface="Times New Roman"/>
              </a:rPr>
              <a:t>Bank</a:t>
            </a:r>
            <a:r>
              <a:rPr sz="2400" spc="19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310" dirty="0">
                <a:solidFill>
                  <a:srgbClr val="C58D00"/>
                </a:solidFill>
                <a:latin typeface="Times New Roman"/>
                <a:cs typeface="Times New Roman"/>
              </a:rPr>
              <a:t>to</a:t>
            </a:r>
            <a:r>
              <a:rPr sz="2400" spc="19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345" dirty="0">
                <a:solidFill>
                  <a:srgbClr val="C58D00"/>
                </a:solidFill>
                <a:latin typeface="Times New Roman"/>
                <a:cs typeface="Times New Roman"/>
              </a:rPr>
              <a:t>Dishonour</a:t>
            </a:r>
            <a:r>
              <a:rPr sz="2400" spc="22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spc="275" dirty="0">
                <a:solidFill>
                  <a:srgbClr val="C58D00"/>
                </a:solidFill>
                <a:latin typeface="Times New Roman"/>
                <a:cs typeface="Times New Roman"/>
              </a:rPr>
              <a:t>Cheque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31672"/>
            <a:ext cx="1456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Stop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Payment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705992"/>
            <a:ext cx="194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Death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980008"/>
            <a:ext cx="20167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Post Dated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Cheque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1255014"/>
            <a:ext cx="2412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Insolvency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1529334"/>
            <a:ext cx="2448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Defect in </a:t>
            </a:r>
            <a:r>
              <a:rPr sz="1800" spc="-15" dirty="0">
                <a:latin typeface="Arial"/>
                <a:cs typeface="Arial"/>
              </a:rPr>
              <a:t>Title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Holder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1803653"/>
            <a:ext cx="1750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Undated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Cheque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59934" y="431672"/>
            <a:ext cx="239839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00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Signature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Mismatch  Stale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Cheque</a:t>
            </a:r>
            <a:endParaRPr sz="1800">
              <a:latin typeface="Arial"/>
              <a:cs typeface="Arial"/>
            </a:endParaRPr>
          </a:p>
          <a:p>
            <a:pPr marL="12700" marR="20764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Closed Bank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Account  Insanity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Customer  Altered Cheque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Defect in </a:t>
            </a:r>
            <a:r>
              <a:rPr sz="1800" spc="-15" dirty="0">
                <a:latin typeface="Arial"/>
                <a:cs typeface="Arial"/>
              </a:rPr>
              <a:t>Title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Holder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1972817"/>
            <a:ext cx="8361680" cy="91122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800" spc="-5" dirty="0">
                <a:latin typeface="Arial"/>
                <a:cs typeface="Arial"/>
              </a:rPr>
              <a:t>Loss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Cheque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i="1" spc="409" dirty="0">
                <a:solidFill>
                  <a:srgbClr val="C58D00"/>
                </a:solidFill>
                <a:latin typeface="Times New Roman"/>
                <a:cs typeface="Times New Roman"/>
              </a:rPr>
              <a:t>OPTIONAL</a:t>
            </a:r>
            <a:r>
              <a:rPr sz="2400" i="1" spc="20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315" dirty="0">
                <a:solidFill>
                  <a:srgbClr val="C58D00"/>
                </a:solidFill>
                <a:latin typeface="Times New Roman"/>
                <a:cs typeface="Times New Roman"/>
              </a:rPr>
              <a:t>Grounds</a:t>
            </a:r>
            <a:r>
              <a:rPr sz="2400" i="1" spc="20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310" dirty="0">
                <a:solidFill>
                  <a:srgbClr val="C58D00"/>
                </a:solidFill>
                <a:latin typeface="Times New Roman"/>
                <a:cs typeface="Times New Roman"/>
              </a:rPr>
              <a:t>for</a:t>
            </a:r>
            <a:r>
              <a:rPr sz="2400" i="1" spc="18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445" dirty="0">
                <a:solidFill>
                  <a:srgbClr val="C58D00"/>
                </a:solidFill>
                <a:latin typeface="Times New Roman"/>
                <a:cs typeface="Times New Roman"/>
              </a:rPr>
              <a:t>Bank</a:t>
            </a:r>
            <a:r>
              <a:rPr sz="2400" i="1" spc="19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310" dirty="0">
                <a:solidFill>
                  <a:srgbClr val="C58D00"/>
                </a:solidFill>
                <a:latin typeface="Times New Roman"/>
                <a:cs typeface="Times New Roman"/>
              </a:rPr>
              <a:t>to</a:t>
            </a:r>
            <a:r>
              <a:rPr sz="2400" i="1" spc="19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345" dirty="0">
                <a:solidFill>
                  <a:srgbClr val="C58D00"/>
                </a:solidFill>
                <a:latin typeface="Times New Roman"/>
                <a:cs typeface="Times New Roman"/>
              </a:rPr>
              <a:t>Dishonour</a:t>
            </a:r>
            <a:r>
              <a:rPr sz="2400" i="1" spc="229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i="1" spc="275" dirty="0">
                <a:solidFill>
                  <a:srgbClr val="C58D00"/>
                </a:solidFill>
                <a:latin typeface="Times New Roman"/>
                <a:cs typeface="Times New Roman"/>
              </a:rPr>
              <a:t>Cheque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39" y="6456984"/>
            <a:ext cx="5233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Miss Sita cannot recover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money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35" dirty="0">
                <a:latin typeface="Arial"/>
                <a:cs typeface="Arial"/>
              </a:rPr>
              <a:t>Mr.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Ram.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39" y="3024327"/>
            <a:ext cx="8987790" cy="3458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810" indent="-24511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58445" algn="l"/>
              </a:tabLst>
            </a:pPr>
            <a:r>
              <a:rPr sz="1800" spc="-10" dirty="0">
                <a:latin typeface="Arial"/>
                <a:cs typeface="Arial"/>
              </a:rPr>
              <a:t>Insufficient</a:t>
            </a:r>
            <a:r>
              <a:rPr sz="1800" spc="-5" dirty="0">
                <a:latin typeface="Arial"/>
                <a:cs typeface="Arial"/>
              </a:rPr>
              <a:t> Funds</a:t>
            </a:r>
            <a:endParaRPr sz="1800" dirty="0">
              <a:latin typeface="Arial"/>
              <a:cs typeface="Arial"/>
            </a:endParaRPr>
          </a:p>
          <a:p>
            <a:pPr marL="257810" indent="-24511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58445" algn="l"/>
              </a:tabLst>
            </a:pPr>
            <a:r>
              <a:rPr sz="1800" spc="-5" dirty="0">
                <a:latin typeface="Arial"/>
                <a:cs typeface="Arial"/>
              </a:rPr>
              <a:t>Presentation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-10" dirty="0">
                <a:latin typeface="Arial"/>
                <a:cs typeface="Arial"/>
              </a:rPr>
              <a:t>Different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Branch</a:t>
            </a:r>
            <a:endParaRPr sz="1800" dirty="0">
              <a:latin typeface="Arial"/>
              <a:cs typeface="Arial"/>
            </a:endParaRPr>
          </a:p>
          <a:p>
            <a:pPr marL="257810" indent="-245110" algn="just">
              <a:lnSpc>
                <a:spcPct val="100000"/>
              </a:lnSpc>
              <a:buFont typeface="Wingdings"/>
              <a:buChar char=""/>
              <a:tabLst>
                <a:tab pos="258445" algn="l"/>
              </a:tabLst>
            </a:pPr>
            <a:r>
              <a:rPr sz="1800" spc="-5" dirty="0">
                <a:latin typeface="Arial"/>
                <a:cs typeface="Arial"/>
              </a:rPr>
              <a:t>Presentation </a:t>
            </a:r>
            <a:r>
              <a:rPr sz="1800" dirty="0">
                <a:latin typeface="Arial"/>
                <a:cs typeface="Arial"/>
              </a:rPr>
              <a:t>after </a:t>
            </a:r>
            <a:r>
              <a:rPr sz="1800" spc="-5" dirty="0">
                <a:latin typeface="Arial"/>
                <a:cs typeface="Arial"/>
              </a:rPr>
              <a:t>Banking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Hours</a:t>
            </a:r>
            <a:endParaRPr sz="1800" dirty="0">
              <a:latin typeface="Arial"/>
              <a:cs typeface="Arial"/>
            </a:endParaRPr>
          </a:p>
          <a:p>
            <a:pPr marL="257810" indent="-245110" algn="just">
              <a:lnSpc>
                <a:spcPct val="100000"/>
              </a:lnSpc>
              <a:buFont typeface="Wingdings"/>
              <a:buChar char=""/>
              <a:tabLst>
                <a:tab pos="258445" algn="l"/>
              </a:tabLst>
            </a:pPr>
            <a:r>
              <a:rPr sz="1800" spc="-5" dirty="0">
                <a:latin typeface="Arial"/>
                <a:cs typeface="Arial"/>
              </a:rPr>
              <a:t>Funds Not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Applicable.</a:t>
            </a:r>
            <a:endParaRPr sz="18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54"/>
              </a:spcBef>
            </a:pPr>
            <a:r>
              <a:rPr sz="2000" i="1" spc="434" dirty="0">
                <a:solidFill>
                  <a:srgbClr val="C58D00"/>
                </a:solidFill>
                <a:latin typeface="Times New Roman"/>
                <a:cs typeface="Times New Roman"/>
              </a:rPr>
              <a:t>Non</a:t>
            </a:r>
            <a:r>
              <a:rPr sz="2000" i="1" spc="16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285" dirty="0">
                <a:solidFill>
                  <a:srgbClr val="C58D00"/>
                </a:solidFill>
                <a:latin typeface="Times New Roman"/>
                <a:cs typeface="Times New Roman"/>
              </a:rPr>
              <a:t>Presentation</a:t>
            </a:r>
            <a:r>
              <a:rPr sz="2000" i="1" spc="13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215" dirty="0">
                <a:solidFill>
                  <a:srgbClr val="C58D00"/>
                </a:solidFill>
                <a:latin typeface="Times New Roman"/>
                <a:cs typeface="Times New Roman"/>
              </a:rPr>
              <a:t>of</a:t>
            </a:r>
            <a:r>
              <a:rPr sz="2000" i="1" spc="15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229" dirty="0">
                <a:solidFill>
                  <a:srgbClr val="C58D00"/>
                </a:solidFill>
                <a:latin typeface="Times New Roman"/>
                <a:cs typeface="Times New Roman"/>
              </a:rPr>
              <a:t>Cheque</a:t>
            </a:r>
            <a:r>
              <a:rPr sz="2000" i="1" spc="145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345" dirty="0">
                <a:solidFill>
                  <a:srgbClr val="C58D00"/>
                </a:solidFill>
                <a:latin typeface="Times New Roman"/>
                <a:cs typeface="Times New Roman"/>
              </a:rPr>
              <a:t>within</a:t>
            </a:r>
            <a:r>
              <a:rPr sz="2000" i="1" spc="13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265" dirty="0">
                <a:solidFill>
                  <a:srgbClr val="C58D00"/>
                </a:solidFill>
                <a:latin typeface="Times New Roman"/>
                <a:cs typeface="Times New Roman"/>
              </a:rPr>
              <a:t>Reasonable</a:t>
            </a:r>
            <a:r>
              <a:rPr sz="2000" i="1" spc="13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325" dirty="0">
                <a:solidFill>
                  <a:srgbClr val="C58D00"/>
                </a:solidFill>
                <a:latin typeface="Times New Roman"/>
                <a:cs typeface="Times New Roman"/>
              </a:rPr>
              <a:t>Time</a:t>
            </a:r>
            <a:r>
              <a:rPr sz="2000" i="1" spc="15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185" dirty="0">
                <a:solidFill>
                  <a:srgbClr val="C58D00"/>
                </a:solidFill>
                <a:latin typeface="Times New Roman"/>
                <a:cs typeface="Times New Roman"/>
              </a:rPr>
              <a:t>Sec</a:t>
            </a:r>
            <a:r>
              <a:rPr sz="2000" i="1" spc="16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000" i="1" spc="250" dirty="0">
                <a:solidFill>
                  <a:srgbClr val="C58D00"/>
                </a:solidFill>
                <a:latin typeface="Times New Roman"/>
                <a:cs typeface="Times New Roman"/>
              </a:rPr>
              <a:t>84</a:t>
            </a:r>
            <a:endParaRPr sz="20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605"/>
              </a:spcBef>
            </a:pPr>
            <a:r>
              <a:rPr sz="1800" dirty="0">
                <a:latin typeface="Arial"/>
                <a:cs typeface="Arial"/>
              </a:rPr>
              <a:t>If the </a:t>
            </a:r>
            <a:r>
              <a:rPr sz="1800" spc="-10" dirty="0">
                <a:latin typeface="Arial"/>
                <a:cs typeface="Arial"/>
              </a:rPr>
              <a:t>drawer </a:t>
            </a:r>
            <a:r>
              <a:rPr sz="1800" dirty="0">
                <a:latin typeface="Arial"/>
                <a:cs typeface="Arial"/>
              </a:rPr>
              <a:t>has </a:t>
            </a:r>
            <a:r>
              <a:rPr sz="1800" b="1" spc="-5" dirty="0">
                <a:latin typeface="Arial"/>
                <a:cs typeface="Arial"/>
              </a:rPr>
              <a:t>sufficient </a:t>
            </a:r>
            <a:r>
              <a:rPr sz="1800" b="1" dirty="0">
                <a:latin typeface="Arial"/>
                <a:cs typeface="Arial"/>
              </a:rPr>
              <a:t>fund </a:t>
            </a:r>
            <a:r>
              <a:rPr sz="1800" spc="-5" dirty="0">
                <a:latin typeface="Arial"/>
                <a:cs typeface="Arial"/>
              </a:rPr>
              <a:t>in his bank Account and issues a </a:t>
            </a:r>
            <a:r>
              <a:rPr sz="1800" dirty="0">
                <a:latin typeface="Arial"/>
                <a:cs typeface="Arial"/>
              </a:rPr>
              <a:t>cheque </a:t>
            </a:r>
            <a:r>
              <a:rPr sz="1800" spc="-5" dirty="0">
                <a:latin typeface="Arial"/>
                <a:cs typeface="Arial"/>
              </a:rPr>
              <a:t>in favour of  Creditor </a:t>
            </a:r>
            <a:r>
              <a:rPr sz="1800" dirty="0">
                <a:latin typeface="Arial"/>
                <a:cs typeface="Arial"/>
              </a:rPr>
              <a:t>and the </a:t>
            </a:r>
            <a:r>
              <a:rPr sz="1800" spc="-5" dirty="0">
                <a:latin typeface="Arial"/>
                <a:cs typeface="Arial"/>
              </a:rPr>
              <a:t>Creditor fails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present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cheque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payment </a:t>
            </a:r>
            <a:r>
              <a:rPr sz="1800" b="1" dirty="0">
                <a:latin typeface="Arial"/>
                <a:cs typeface="Arial"/>
              </a:rPr>
              <a:t>within </a:t>
            </a:r>
            <a:r>
              <a:rPr sz="1800" b="1" spc="-5" dirty="0">
                <a:latin typeface="Arial"/>
                <a:cs typeface="Arial"/>
              </a:rPr>
              <a:t>reasonable  time </a:t>
            </a:r>
            <a:r>
              <a:rPr sz="1800" spc="-5" dirty="0">
                <a:latin typeface="Arial"/>
                <a:cs typeface="Arial"/>
              </a:rPr>
              <a:t>and 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meanwhile bank fails </a:t>
            </a:r>
            <a:r>
              <a:rPr sz="1800" spc="-5" dirty="0">
                <a:latin typeface="Arial"/>
                <a:cs typeface="Arial"/>
              </a:rPr>
              <a:t>(Insolvent) then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Creditor </a:t>
            </a:r>
            <a:r>
              <a:rPr sz="1800" b="1" dirty="0">
                <a:latin typeface="Arial"/>
                <a:cs typeface="Arial"/>
              </a:rPr>
              <a:t>cannot </a:t>
            </a:r>
            <a:r>
              <a:rPr sz="1800" b="1" spc="-5" dirty="0">
                <a:latin typeface="Arial"/>
                <a:cs typeface="Arial"/>
              </a:rPr>
              <a:t>recover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amount </a:t>
            </a:r>
            <a:r>
              <a:rPr sz="1800" dirty="0">
                <a:latin typeface="Arial"/>
                <a:cs typeface="Arial"/>
              </a:rPr>
              <a:t>from 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Drawer.</a:t>
            </a:r>
            <a:endParaRPr sz="1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e.g </a:t>
            </a:r>
            <a:r>
              <a:rPr sz="1800" dirty="0">
                <a:latin typeface="Arial"/>
                <a:cs typeface="Arial"/>
              </a:rPr>
              <a:t>Mr Ram </a:t>
            </a:r>
            <a:r>
              <a:rPr sz="1800" spc="-5" dirty="0">
                <a:latin typeface="Arial"/>
                <a:cs typeface="Arial"/>
              </a:rPr>
              <a:t>issue cheque of Rs. 1,00,000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Miss Sita 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5" dirty="0">
                <a:latin typeface="Arial"/>
                <a:cs typeface="Arial"/>
              </a:rPr>
              <a:t>Mr </a:t>
            </a:r>
            <a:r>
              <a:rPr sz="1800" spc="-10" dirty="0">
                <a:latin typeface="Arial"/>
                <a:cs typeface="Arial"/>
              </a:rPr>
              <a:t>Ram </a:t>
            </a:r>
            <a:r>
              <a:rPr sz="1800" spc="-5" dirty="0">
                <a:latin typeface="Arial"/>
                <a:cs typeface="Arial"/>
              </a:rPr>
              <a:t>had </a:t>
            </a:r>
            <a:r>
              <a:rPr sz="1800" spc="-10" dirty="0">
                <a:latin typeface="Arial"/>
                <a:cs typeface="Arial"/>
              </a:rPr>
              <a:t>Sufficent </a:t>
            </a:r>
            <a:r>
              <a:rPr sz="1800" dirty="0">
                <a:latin typeface="Arial"/>
                <a:cs typeface="Arial"/>
              </a:rPr>
              <a:t>Fund 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account with Bank.The Cheque </a:t>
            </a:r>
            <a:r>
              <a:rPr sz="1800" spc="-15" dirty="0">
                <a:latin typeface="Arial"/>
                <a:cs typeface="Arial"/>
              </a:rPr>
              <a:t>was </a:t>
            </a:r>
            <a:r>
              <a:rPr sz="1800" dirty="0">
                <a:latin typeface="Arial"/>
                <a:cs typeface="Arial"/>
              </a:rPr>
              <a:t>not </a:t>
            </a:r>
            <a:r>
              <a:rPr sz="1800" spc="-5" dirty="0">
                <a:latin typeface="Arial"/>
                <a:cs typeface="Arial"/>
              </a:rPr>
              <a:t>presented within reasonable </a:t>
            </a:r>
            <a:r>
              <a:rPr sz="1800" dirty="0">
                <a:latin typeface="Arial"/>
                <a:cs typeface="Arial"/>
              </a:rPr>
              <a:t>time to the  </a:t>
            </a:r>
            <a:r>
              <a:rPr sz="1800" spc="-5" dirty="0">
                <a:latin typeface="Arial"/>
                <a:cs typeface="Arial"/>
              </a:rPr>
              <a:t>Bank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paymment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bank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themean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time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become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insolvent.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Thus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yhis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case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4839" y="6537147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B5A787"/>
                </a:solidFill>
                <a:latin typeface="Arial"/>
                <a:cs typeface="Arial"/>
              </a:rPr>
              <a:t>29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81316" y="705612"/>
            <a:ext cx="637031" cy="908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7161" y="4892802"/>
            <a:ext cx="5638800" cy="440690"/>
          </a:xfrm>
          <a:custGeom>
            <a:avLst/>
            <a:gdLst/>
            <a:ahLst/>
            <a:cxnLst/>
            <a:rect l="l" t="t" r="r" b="b"/>
            <a:pathLst>
              <a:path w="5638800" h="440689">
                <a:moveTo>
                  <a:pt x="0" y="440436"/>
                </a:moveTo>
                <a:lnTo>
                  <a:pt x="5638799" y="440436"/>
                </a:lnTo>
                <a:lnTo>
                  <a:pt x="5638799" y="0"/>
                </a:lnTo>
                <a:lnTo>
                  <a:pt x="0" y="0"/>
                </a:lnTo>
                <a:lnTo>
                  <a:pt x="0" y="440436"/>
                </a:lnTo>
                <a:close/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6400" y="4223003"/>
            <a:ext cx="5638800" cy="676910"/>
          </a:xfrm>
          <a:custGeom>
            <a:avLst/>
            <a:gdLst/>
            <a:ahLst/>
            <a:cxnLst/>
            <a:rect l="l" t="t" r="r" b="b"/>
            <a:pathLst>
              <a:path w="5638800" h="676910">
                <a:moveTo>
                  <a:pt x="2988564" y="507492"/>
                </a:moveTo>
                <a:lnTo>
                  <a:pt x="2650236" y="507492"/>
                </a:lnTo>
                <a:lnTo>
                  <a:pt x="2819400" y="676656"/>
                </a:lnTo>
                <a:lnTo>
                  <a:pt x="2988564" y="507492"/>
                </a:lnTo>
                <a:close/>
              </a:path>
              <a:path w="5638800" h="676910">
                <a:moveTo>
                  <a:pt x="2903982" y="439674"/>
                </a:moveTo>
                <a:lnTo>
                  <a:pt x="2734817" y="439674"/>
                </a:lnTo>
                <a:lnTo>
                  <a:pt x="2734817" y="507492"/>
                </a:lnTo>
                <a:lnTo>
                  <a:pt x="2903982" y="507492"/>
                </a:lnTo>
                <a:lnTo>
                  <a:pt x="2903982" y="439674"/>
                </a:lnTo>
                <a:close/>
              </a:path>
              <a:path w="5638800" h="676910">
                <a:moveTo>
                  <a:pt x="5638800" y="0"/>
                </a:moveTo>
                <a:lnTo>
                  <a:pt x="0" y="0"/>
                </a:lnTo>
                <a:lnTo>
                  <a:pt x="0" y="439674"/>
                </a:lnTo>
                <a:lnTo>
                  <a:pt x="5638800" y="439674"/>
                </a:lnTo>
                <a:lnTo>
                  <a:pt x="56388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80382" y="4662678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80382" y="472973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7397" y="472973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2741" y="4662678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6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6400" y="3550920"/>
            <a:ext cx="5638800" cy="678180"/>
          </a:xfrm>
          <a:custGeom>
            <a:avLst/>
            <a:gdLst/>
            <a:ahLst/>
            <a:cxnLst/>
            <a:rect l="l" t="t" r="r" b="b"/>
            <a:pathLst>
              <a:path w="5638800" h="678179">
                <a:moveTo>
                  <a:pt x="2988564" y="508634"/>
                </a:moveTo>
                <a:lnTo>
                  <a:pt x="2650236" y="508634"/>
                </a:lnTo>
                <a:lnTo>
                  <a:pt x="2819400" y="678179"/>
                </a:lnTo>
                <a:lnTo>
                  <a:pt x="2988564" y="508634"/>
                </a:lnTo>
                <a:close/>
              </a:path>
              <a:path w="5638800" h="678179">
                <a:moveTo>
                  <a:pt x="2903982" y="440689"/>
                </a:moveTo>
                <a:lnTo>
                  <a:pt x="2734817" y="440689"/>
                </a:lnTo>
                <a:lnTo>
                  <a:pt x="2734817" y="508634"/>
                </a:lnTo>
                <a:lnTo>
                  <a:pt x="2903982" y="508634"/>
                </a:lnTo>
                <a:lnTo>
                  <a:pt x="2903982" y="440689"/>
                </a:lnTo>
                <a:close/>
              </a:path>
              <a:path w="5638800" h="678179">
                <a:moveTo>
                  <a:pt x="5638800" y="0"/>
                </a:moveTo>
                <a:lnTo>
                  <a:pt x="0" y="0"/>
                </a:lnTo>
                <a:lnTo>
                  <a:pt x="0" y="440689"/>
                </a:lnTo>
                <a:lnTo>
                  <a:pt x="5638800" y="440689"/>
                </a:lnTo>
                <a:lnTo>
                  <a:pt x="56388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80382" y="3992117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79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80382" y="406069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27397" y="406069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12741" y="3992117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68579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6400" y="2881883"/>
            <a:ext cx="5638800" cy="676910"/>
          </a:xfrm>
          <a:custGeom>
            <a:avLst/>
            <a:gdLst/>
            <a:ahLst/>
            <a:cxnLst/>
            <a:rect l="l" t="t" r="r" b="b"/>
            <a:pathLst>
              <a:path w="5638800" h="676910">
                <a:moveTo>
                  <a:pt x="2988564" y="507491"/>
                </a:moveTo>
                <a:lnTo>
                  <a:pt x="2650236" y="507491"/>
                </a:lnTo>
                <a:lnTo>
                  <a:pt x="2819400" y="676655"/>
                </a:lnTo>
                <a:lnTo>
                  <a:pt x="2988564" y="507491"/>
                </a:lnTo>
                <a:close/>
              </a:path>
              <a:path w="5638800" h="676910">
                <a:moveTo>
                  <a:pt x="2903982" y="439674"/>
                </a:moveTo>
                <a:lnTo>
                  <a:pt x="2734817" y="439674"/>
                </a:lnTo>
                <a:lnTo>
                  <a:pt x="2734817" y="507491"/>
                </a:lnTo>
                <a:lnTo>
                  <a:pt x="2903982" y="507491"/>
                </a:lnTo>
                <a:lnTo>
                  <a:pt x="2903982" y="439674"/>
                </a:lnTo>
                <a:close/>
              </a:path>
              <a:path w="5638800" h="676910">
                <a:moveTo>
                  <a:pt x="5638800" y="0"/>
                </a:moveTo>
                <a:lnTo>
                  <a:pt x="0" y="0"/>
                </a:lnTo>
                <a:lnTo>
                  <a:pt x="0" y="439674"/>
                </a:lnTo>
                <a:lnTo>
                  <a:pt x="5638800" y="439674"/>
                </a:lnTo>
                <a:lnTo>
                  <a:pt x="56388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80382" y="3321558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79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80382" y="339013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7397" y="3390138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12741" y="3321558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68579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6400" y="2211323"/>
            <a:ext cx="5638800" cy="676910"/>
          </a:xfrm>
          <a:custGeom>
            <a:avLst/>
            <a:gdLst/>
            <a:ahLst/>
            <a:cxnLst/>
            <a:rect l="l" t="t" r="r" b="b"/>
            <a:pathLst>
              <a:path w="5638800" h="676910">
                <a:moveTo>
                  <a:pt x="2988564" y="507491"/>
                </a:moveTo>
                <a:lnTo>
                  <a:pt x="2650236" y="507491"/>
                </a:lnTo>
                <a:lnTo>
                  <a:pt x="2819400" y="676655"/>
                </a:lnTo>
                <a:lnTo>
                  <a:pt x="2988564" y="507491"/>
                </a:lnTo>
                <a:close/>
              </a:path>
              <a:path w="5638800" h="676910">
                <a:moveTo>
                  <a:pt x="2903982" y="439674"/>
                </a:moveTo>
                <a:lnTo>
                  <a:pt x="2734817" y="439674"/>
                </a:lnTo>
                <a:lnTo>
                  <a:pt x="2734817" y="507491"/>
                </a:lnTo>
                <a:lnTo>
                  <a:pt x="2903982" y="507491"/>
                </a:lnTo>
                <a:lnTo>
                  <a:pt x="2903982" y="439674"/>
                </a:lnTo>
                <a:close/>
              </a:path>
              <a:path w="5638800" h="676910">
                <a:moveTo>
                  <a:pt x="5638800" y="0"/>
                </a:moveTo>
                <a:lnTo>
                  <a:pt x="0" y="0"/>
                </a:lnTo>
                <a:lnTo>
                  <a:pt x="0" y="439674"/>
                </a:lnTo>
                <a:lnTo>
                  <a:pt x="5638800" y="439674"/>
                </a:lnTo>
                <a:lnTo>
                  <a:pt x="5638800" y="0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80382" y="2652522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80382" y="271957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27397" y="271957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12741" y="2652522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67055"/>
                </a:moveTo>
                <a:lnTo>
                  <a:pt x="0" y="0"/>
                </a:lnTo>
              </a:path>
            </a:pathLst>
          </a:custGeom>
          <a:ln w="28956">
            <a:solidFill>
              <a:srgbClr val="4760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42288" y="4817364"/>
            <a:ext cx="5795771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06851" y="4846320"/>
            <a:ext cx="3698748" cy="557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0774" y="4869941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800" y="438912"/>
                </a:lnTo>
                <a:lnTo>
                  <a:pt x="5638800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465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0774" y="4869941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800" y="438912"/>
                </a:lnTo>
                <a:lnTo>
                  <a:pt x="5638800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98675" y="4171188"/>
            <a:ext cx="579577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94560" y="4201667"/>
            <a:ext cx="4578095" cy="5562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77161" y="4223765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799" y="438912"/>
                </a:lnTo>
                <a:lnTo>
                  <a:pt x="5638799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954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77161" y="4223765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799" y="438912"/>
                </a:lnTo>
                <a:lnTo>
                  <a:pt x="5638799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69923" y="4216527"/>
            <a:ext cx="5653405" cy="453390"/>
          </a:xfrm>
          <a:prstGeom prst="rect">
            <a:avLst/>
          </a:prstGeom>
          <a:ln w="14477">
            <a:solidFill>
              <a:srgbClr val="47609F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711835">
              <a:lnSpc>
                <a:spcPct val="100000"/>
              </a:lnSpc>
              <a:spcBef>
                <a:spcPts val="640"/>
              </a:spcBef>
            </a:pPr>
            <a:r>
              <a:rPr sz="1600" b="1" spc="-10" dirty="0">
                <a:latin typeface="Arial"/>
                <a:cs typeface="Arial"/>
              </a:rPr>
              <a:t>Notice- </a:t>
            </a:r>
            <a:r>
              <a:rPr sz="1600" b="1" spc="-5" dirty="0">
                <a:latin typeface="Arial"/>
                <a:cs typeface="Arial"/>
              </a:rPr>
              <a:t>demanding </a:t>
            </a:r>
            <a:r>
              <a:rPr sz="1600" b="1" spc="-25" dirty="0">
                <a:latin typeface="Arial"/>
                <a:cs typeface="Arial"/>
              </a:rPr>
              <a:t>payment </a:t>
            </a:r>
            <a:r>
              <a:rPr sz="1600" b="1" spc="5" dirty="0">
                <a:latin typeface="Arial"/>
                <a:cs typeface="Arial"/>
              </a:rPr>
              <a:t>within </a:t>
            </a:r>
            <a:r>
              <a:rPr sz="1600" b="1" spc="-5" dirty="0">
                <a:latin typeface="Arial"/>
                <a:cs typeface="Arial"/>
              </a:rPr>
              <a:t>15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30" dirty="0">
                <a:latin typeface="Arial"/>
                <a:cs typeface="Arial"/>
              </a:rPr>
              <a:t>days;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98675" y="3499103"/>
            <a:ext cx="5795772" cy="597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45207" y="3529584"/>
            <a:ext cx="4878324" cy="5577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77161" y="3551682"/>
            <a:ext cx="5638800" cy="440690"/>
          </a:xfrm>
          <a:custGeom>
            <a:avLst/>
            <a:gdLst/>
            <a:ahLst/>
            <a:cxnLst/>
            <a:rect l="l" t="t" r="r" b="b"/>
            <a:pathLst>
              <a:path w="5638800" h="440689">
                <a:moveTo>
                  <a:pt x="0" y="440435"/>
                </a:moveTo>
                <a:lnTo>
                  <a:pt x="5638799" y="440435"/>
                </a:lnTo>
                <a:lnTo>
                  <a:pt x="5638799" y="0"/>
                </a:lnTo>
                <a:lnTo>
                  <a:pt x="0" y="0"/>
                </a:lnTo>
                <a:lnTo>
                  <a:pt x="0" y="440435"/>
                </a:lnTo>
                <a:close/>
              </a:path>
            </a:pathLst>
          </a:custGeom>
          <a:solidFill>
            <a:srgbClr val="84A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77161" y="3551682"/>
            <a:ext cx="5638800" cy="440690"/>
          </a:xfrm>
          <a:custGeom>
            <a:avLst/>
            <a:gdLst/>
            <a:ahLst/>
            <a:cxnLst/>
            <a:rect l="l" t="t" r="r" b="b"/>
            <a:pathLst>
              <a:path w="5638800" h="440689">
                <a:moveTo>
                  <a:pt x="0" y="440435"/>
                </a:moveTo>
                <a:lnTo>
                  <a:pt x="5638799" y="440435"/>
                </a:lnTo>
                <a:lnTo>
                  <a:pt x="5638799" y="0"/>
                </a:lnTo>
                <a:lnTo>
                  <a:pt x="0" y="0"/>
                </a:lnTo>
                <a:lnTo>
                  <a:pt x="0" y="44043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669923" y="3544442"/>
            <a:ext cx="5653405" cy="455295"/>
          </a:xfrm>
          <a:prstGeom prst="rect">
            <a:avLst/>
          </a:prstGeom>
          <a:ln w="14477">
            <a:solidFill>
              <a:srgbClr val="47609F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562610">
              <a:lnSpc>
                <a:spcPct val="100000"/>
              </a:lnSpc>
              <a:spcBef>
                <a:spcPts val="645"/>
              </a:spcBef>
            </a:pPr>
            <a:r>
              <a:rPr sz="1600" b="1" spc="-10" dirty="0">
                <a:latin typeface="Arial"/>
                <a:cs typeface="Arial"/>
              </a:rPr>
              <a:t>Cheque </a:t>
            </a:r>
            <a:r>
              <a:rPr sz="1600" b="1" spc="-5" dirty="0">
                <a:latin typeface="Arial"/>
                <a:cs typeface="Arial"/>
              </a:rPr>
              <a:t>must be present </a:t>
            </a:r>
            <a:r>
              <a:rPr sz="1600" b="1" spc="5" dirty="0">
                <a:latin typeface="Arial"/>
                <a:cs typeface="Arial"/>
              </a:rPr>
              <a:t>within </a:t>
            </a:r>
            <a:r>
              <a:rPr sz="1600" b="1" spc="-5" dirty="0">
                <a:latin typeface="Arial"/>
                <a:cs typeface="Arial"/>
              </a:rPr>
              <a:t>validity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period;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98675" y="2830067"/>
            <a:ext cx="5795772" cy="595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7127" y="2859023"/>
            <a:ext cx="4631435" cy="557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77161" y="2882645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799" y="438912"/>
                </a:lnTo>
                <a:lnTo>
                  <a:pt x="5638799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C32C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77161" y="2882645"/>
            <a:ext cx="5638800" cy="439420"/>
          </a:xfrm>
          <a:custGeom>
            <a:avLst/>
            <a:gdLst/>
            <a:ahLst/>
            <a:cxnLst/>
            <a:rect l="l" t="t" r="r" b="b"/>
            <a:pathLst>
              <a:path w="5638800" h="439420">
                <a:moveTo>
                  <a:pt x="0" y="438912"/>
                </a:moveTo>
                <a:lnTo>
                  <a:pt x="5638799" y="438912"/>
                </a:lnTo>
                <a:lnTo>
                  <a:pt x="5638799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669923" y="2875407"/>
            <a:ext cx="5653405" cy="453390"/>
          </a:xfrm>
          <a:prstGeom prst="rect">
            <a:avLst/>
          </a:prstGeom>
          <a:ln w="14477">
            <a:solidFill>
              <a:srgbClr val="47609F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684530">
              <a:lnSpc>
                <a:spcPct val="100000"/>
              </a:lnSpc>
              <a:spcBef>
                <a:spcPts val="635"/>
              </a:spcBef>
            </a:pPr>
            <a:r>
              <a:rPr sz="1600" b="1" spc="-20" dirty="0">
                <a:latin typeface="Arial"/>
                <a:cs typeface="Arial"/>
              </a:rPr>
              <a:t>Payment </a:t>
            </a:r>
            <a:r>
              <a:rPr sz="1600" b="1" spc="-5" dirty="0">
                <a:latin typeface="Arial"/>
                <a:cs typeface="Arial"/>
              </a:rPr>
              <a:t>should be </a:t>
            </a:r>
            <a:r>
              <a:rPr sz="1600" b="1" spc="-15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discharge of</a:t>
            </a:r>
            <a:r>
              <a:rPr sz="1600" b="1" spc="8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liability;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46" name="object 46"/>
          <p:cNvSpPr txBox="1"/>
          <p:nvPr/>
        </p:nvSpPr>
        <p:spPr>
          <a:xfrm>
            <a:off x="1676400" y="2211323"/>
            <a:ext cx="5640705" cy="441325"/>
          </a:xfrm>
          <a:prstGeom prst="rect">
            <a:avLst/>
          </a:prstGeom>
          <a:solidFill>
            <a:srgbClr val="FDB809"/>
          </a:solidFill>
          <a:ln w="27431">
            <a:solidFill>
              <a:srgbClr val="BA8504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1065530">
              <a:lnSpc>
                <a:spcPct val="100000"/>
              </a:lnSpc>
              <a:spcBef>
                <a:spcPts val="590"/>
              </a:spcBef>
            </a:pPr>
            <a:r>
              <a:rPr sz="1600" b="1" spc="-10" dirty="0">
                <a:latin typeface="Arial"/>
                <a:cs typeface="Arial"/>
              </a:rPr>
              <a:t>Dishonour due </a:t>
            </a:r>
            <a:r>
              <a:rPr sz="1600" b="1" spc="-15" dirty="0">
                <a:latin typeface="Arial"/>
                <a:cs typeface="Arial"/>
              </a:rPr>
              <a:t>to </a:t>
            </a:r>
            <a:r>
              <a:rPr sz="1600" b="1" spc="-5" dirty="0">
                <a:latin typeface="Arial"/>
                <a:cs typeface="Arial"/>
              </a:rPr>
              <a:t>Insufficient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funds;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5892" y="0"/>
            <a:ext cx="7636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145" dirty="0">
                <a:solidFill>
                  <a:srgbClr val="D1282C"/>
                </a:solidFill>
                <a:latin typeface="Arial"/>
                <a:cs typeface="Arial"/>
              </a:rPr>
              <a:t>Bouncing</a:t>
            </a:r>
            <a:r>
              <a:rPr sz="3600" i="0" spc="-19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155" dirty="0">
                <a:solidFill>
                  <a:srgbClr val="D1282C"/>
                </a:solidFill>
                <a:latin typeface="Arial"/>
                <a:cs typeface="Arial"/>
              </a:rPr>
              <a:t>of</a:t>
            </a:r>
            <a:r>
              <a:rPr sz="3600" i="0" spc="165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95" dirty="0">
                <a:solidFill>
                  <a:srgbClr val="D1282C"/>
                </a:solidFill>
                <a:latin typeface="Arial"/>
                <a:cs typeface="Arial"/>
              </a:rPr>
              <a:t>Cheque</a:t>
            </a:r>
            <a:r>
              <a:rPr sz="3600" i="0" spc="-229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165" dirty="0">
                <a:solidFill>
                  <a:srgbClr val="D1282C"/>
                </a:solidFill>
                <a:latin typeface="Arial"/>
                <a:cs typeface="Arial"/>
              </a:rPr>
              <a:t>sec</a:t>
            </a:r>
            <a:r>
              <a:rPr sz="3600" i="0" spc="-229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90" dirty="0">
                <a:solidFill>
                  <a:srgbClr val="D1282C"/>
                </a:solidFill>
                <a:latin typeface="Arial"/>
                <a:cs typeface="Arial"/>
              </a:rPr>
              <a:t>138</a:t>
            </a:r>
            <a:r>
              <a:rPr sz="3600" i="0" spc="-229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190" dirty="0">
                <a:solidFill>
                  <a:srgbClr val="D1282C"/>
                </a:solidFill>
                <a:latin typeface="Arial"/>
                <a:cs typeface="Arial"/>
              </a:rPr>
              <a:t>to</a:t>
            </a:r>
            <a:r>
              <a:rPr sz="3600" i="0" spc="-210" dirty="0">
                <a:solidFill>
                  <a:srgbClr val="D1282C"/>
                </a:solidFill>
                <a:latin typeface="Arial"/>
                <a:cs typeface="Arial"/>
              </a:rPr>
              <a:t> </a:t>
            </a:r>
            <a:r>
              <a:rPr sz="3600" i="0" spc="90" dirty="0">
                <a:solidFill>
                  <a:srgbClr val="D1282C"/>
                </a:solidFill>
                <a:latin typeface="Arial"/>
                <a:cs typeface="Arial"/>
              </a:rPr>
              <a:t>142</a:t>
            </a:r>
            <a:endParaRPr sz="3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739" y="576453"/>
            <a:ext cx="85915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Dishonour of Cheque </a:t>
            </a:r>
            <a:r>
              <a:rPr sz="1800" dirty="0">
                <a:latin typeface="Arial"/>
                <a:cs typeface="Arial"/>
              </a:rPr>
              <a:t>due </a:t>
            </a:r>
            <a:r>
              <a:rPr sz="1800" spc="5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Insufficient Fund is </a:t>
            </a:r>
            <a:r>
              <a:rPr sz="1800" dirty="0">
                <a:latin typeface="Arial"/>
                <a:cs typeface="Arial"/>
              </a:rPr>
              <a:t>an </a:t>
            </a:r>
            <a:r>
              <a:rPr sz="1800" spc="-10" dirty="0">
                <a:latin typeface="Arial"/>
                <a:cs typeface="Arial"/>
              </a:rPr>
              <a:t>offence.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Drawer </a:t>
            </a:r>
            <a:r>
              <a:rPr sz="1800" dirty="0">
                <a:latin typeface="Arial"/>
                <a:cs typeface="Arial"/>
              </a:rPr>
              <a:t>is  </a:t>
            </a:r>
            <a:r>
              <a:rPr sz="1800" spc="-5" dirty="0">
                <a:latin typeface="Arial"/>
                <a:cs typeface="Arial"/>
              </a:rPr>
              <a:t>Punishable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Maximum </a:t>
            </a:r>
            <a:r>
              <a:rPr sz="1800" dirty="0">
                <a:latin typeface="Arial"/>
                <a:cs typeface="Arial"/>
              </a:rPr>
              <a:t>Imprisonment </a:t>
            </a:r>
            <a:r>
              <a:rPr sz="1800" spc="-5" dirty="0">
                <a:latin typeface="Arial"/>
                <a:cs typeface="Arial"/>
              </a:rPr>
              <a:t>of 2 </a:t>
            </a:r>
            <a:r>
              <a:rPr sz="1800" spc="-35" dirty="0">
                <a:latin typeface="Arial"/>
                <a:cs typeface="Arial"/>
              </a:rPr>
              <a:t>Years </a:t>
            </a:r>
            <a:r>
              <a:rPr sz="1800" spc="-5" dirty="0">
                <a:latin typeface="Arial"/>
                <a:cs typeface="Arial"/>
              </a:rPr>
              <a:t>or Amount equal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10" dirty="0">
                <a:latin typeface="Arial"/>
                <a:cs typeface="Arial"/>
              </a:rPr>
              <a:t>two  </a:t>
            </a:r>
            <a:r>
              <a:rPr sz="1800" spc="-5" dirty="0">
                <a:latin typeface="Arial"/>
                <a:cs typeface="Arial"/>
              </a:rPr>
              <a:t>times(Maximum) of Cheque amount or both. However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order </a:t>
            </a:r>
            <a:r>
              <a:rPr sz="1800" dirty="0">
                <a:latin typeface="Arial"/>
                <a:cs typeface="Arial"/>
              </a:rPr>
              <a:t>to attract </a:t>
            </a:r>
            <a:r>
              <a:rPr sz="1800" spc="-5" dirty="0">
                <a:latin typeface="Arial"/>
                <a:cs typeface="Arial"/>
              </a:rPr>
              <a:t>following   Condition need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satisfied-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739" y="4931790"/>
            <a:ext cx="8965565" cy="1390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5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Complaint </a:t>
            </a:r>
            <a:r>
              <a:rPr sz="1600" b="1" spc="5" dirty="0">
                <a:latin typeface="Arial"/>
                <a:cs typeface="Arial"/>
              </a:rPr>
              <a:t>within </a:t>
            </a:r>
            <a:r>
              <a:rPr sz="1600" b="1" spc="-5" dirty="0">
                <a:latin typeface="Arial"/>
                <a:cs typeface="Arial"/>
              </a:rPr>
              <a:t>1 </a:t>
            </a:r>
            <a:r>
              <a:rPr sz="1600" b="1" spc="-10" dirty="0">
                <a:latin typeface="Arial"/>
                <a:cs typeface="Arial"/>
              </a:rPr>
              <a:t>month </a:t>
            </a:r>
            <a:r>
              <a:rPr sz="1600" b="1" spc="-5" dirty="0">
                <a:latin typeface="Arial"/>
                <a:cs typeface="Arial"/>
              </a:rPr>
              <a:t>to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Court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10" dirty="0">
                <a:latin typeface="Arial"/>
                <a:cs typeface="Arial"/>
              </a:rPr>
              <a:t>Payment </a:t>
            </a:r>
            <a:r>
              <a:rPr sz="1800" spc="-5" dirty="0">
                <a:latin typeface="Arial"/>
                <a:cs typeface="Arial"/>
              </a:rPr>
              <a:t>is made </a:t>
            </a:r>
            <a:r>
              <a:rPr sz="1800" spc="-10" dirty="0">
                <a:latin typeface="Arial"/>
                <a:cs typeface="Arial"/>
              </a:rPr>
              <a:t>otherwise </a:t>
            </a:r>
            <a:r>
              <a:rPr sz="1800" spc="-5" dirty="0">
                <a:latin typeface="Arial"/>
                <a:cs typeface="Arial"/>
              </a:rPr>
              <a:t>than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Discharge Liability then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not </a:t>
            </a:r>
            <a:r>
              <a:rPr sz="1800" dirty="0">
                <a:latin typeface="Arial"/>
                <a:cs typeface="Arial"/>
              </a:rPr>
              <a:t>attract </a:t>
            </a:r>
            <a:r>
              <a:rPr sz="1800" spc="-5" dirty="0">
                <a:latin typeface="Arial"/>
                <a:cs typeface="Arial"/>
              </a:rPr>
              <a:t>liability </a:t>
            </a:r>
            <a:r>
              <a:rPr sz="1800" dirty="0">
                <a:latin typeface="Arial"/>
                <a:cs typeface="Arial"/>
              </a:rPr>
              <a:t>u/s  </a:t>
            </a:r>
            <a:r>
              <a:rPr sz="1800" spc="-10" dirty="0">
                <a:latin typeface="Arial"/>
                <a:cs typeface="Arial"/>
              </a:rPr>
              <a:t>138 </a:t>
            </a:r>
            <a:r>
              <a:rPr sz="1800" dirty="0">
                <a:latin typeface="Arial"/>
                <a:cs typeface="Arial"/>
              </a:rPr>
              <a:t>. For </a:t>
            </a:r>
            <a:r>
              <a:rPr sz="1800" spc="-5" dirty="0">
                <a:latin typeface="Arial"/>
                <a:cs typeface="Arial"/>
              </a:rPr>
              <a:t>e.g.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person gift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cheque </a:t>
            </a:r>
            <a:r>
              <a:rPr sz="1800" spc="-5" dirty="0">
                <a:latin typeface="Arial"/>
                <a:cs typeface="Arial"/>
              </a:rPr>
              <a:t>of Rs. </a:t>
            </a:r>
            <a:r>
              <a:rPr sz="1800" spc="-10" dirty="0">
                <a:latin typeface="Arial"/>
                <a:cs typeface="Arial"/>
              </a:rPr>
              <a:t>100000 </a:t>
            </a:r>
            <a:r>
              <a:rPr sz="1800" dirty="0">
                <a:latin typeface="Arial"/>
                <a:cs typeface="Arial"/>
              </a:rPr>
              <a:t>s a </a:t>
            </a:r>
            <a:r>
              <a:rPr sz="1800" spc="-5" dirty="0">
                <a:latin typeface="Arial"/>
                <a:cs typeface="Arial"/>
              </a:rPr>
              <a:t>gift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later on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Cheque get  </a:t>
            </a:r>
            <a:r>
              <a:rPr sz="1800" spc="-5" dirty="0">
                <a:latin typeface="Arial"/>
                <a:cs typeface="Arial"/>
              </a:rPr>
              <a:t>bounced. Then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5" dirty="0">
                <a:latin typeface="Arial"/>
                <a:cs typeface="Arial"/>
              </a:rPr>
              <a:t>not </a:t>
            </a:r>
            <a:r>
              <a:rPr sz="1800" dirty="0">
                <a:latin typeface="Arial"/>
                <a:cs typeface="Arial"/>
              </a:rPr>
              <a:t>attract </a:t>
            </a:r>
            <a:r>
              <a:rPr sz="1800" spc="-5" dirty="0">
                <a:latin typeface="Arial"/>
                <a:cs typeface="Arial"/>
              </a:rPr>
              <a:t>liability under </a:t>
            </a:r>
            <a:r>
              <a:rPr sz="1800" dirty="0">
                <a:latin typeface="Arial"/>
                <a:cs typeface="Arial"/>
              </a:rPr>
              <a:t>this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section.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4429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65" dirty="0">
                <a:solidFill>
                  <a:srgbClr val="C58D00"/>
                </a:solidFill>
                <a:latin typeface="Times New Roman"/>
                <a:cs typeface="Times New Roman"/>
              </a:rPr>
              <a:t>Material </a:t>
            </a:r>
            <a:r>
              <a:rPr sz="2400" b="1" spc="325" dirty="0">
                <a:solidFill>
                  <a:srgbClr val="C58D00"/>
                </a:solidFill>
                <a:latin typeface="Times New Roman"/>
                <a:cs typeface="Times New Roman"/>
              </a:rPr>
              <a:t>Alteration- </a:t>
            </a:r>
            <a:r>
              <a:rPr sz="2400" b="1" spc="210" dirty="0">
                <a:solidFill>
                  <a:srgbClr val="C58D00"/>
                </a:solidFill>
                <a:latin typeface="Times New Roman"/>
                <a:cs typeface="Times New Roman"/>
              </a:rPr>
              <a:t>sec</a:t>
            </a:r>
            <a:r>
              <a:rPr sz="2400" b="1" spc="-250" dirty="0">
                <a:solidFill>
                  <a:srgbClr val="C58D00"/>
                </a:solidFill>
                <a:latin typeface="Times New Roman"/>
                <a:cs typeface="Times New Roman"/>
              </a:rPr>
              <a:t> </a:t>
            </a:r>
            <a:r>
              <a:rPr sz="2400" b="1" spc="180" dirty="0">
                <a:solidFill>
                  <a:srgbClr val="C58D00"/>
                </a:solidFill>
                <a:latin typeface="Times New Roman"/>
                <a:cs typeface="Times New Roman"/>
              </a:rPr>
              <a:t>87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  <a:tabLst>
                <a:tab pos="1655445" algn="l"/>
              </a:tabLst>
            </a:pPr>
            <a:r>
              <a:rPr spc="45" dirty="0"/>
              <a:t>©</a:t>
            </a:r>
            <a:r>
              <a:rPr spc="-40" dirty="0"/>
              <a:t> </a:t>
            </a:r>
            <a:r>
              <a:rPr spc="-45" dirty="0"/>
              <a:t>2013</a:t>
            </a:r>
            <a:r>
              <a:rPr spc="-35" dirty="0"/>
              <a:t> </a:t>
            </a:r>
            <a:r>
              <a:rPr spc="-50" dirty="0"/>
              <a:t>Gurukul	</a:t>
            </a:r>
            <a:r>
              <a:rPr spc="15" dirty="0"/>
              <a:t>CA/CS </a:t>
            </a:r>
            <a:r>
              <a:rPr spc="-95" dirty="0"/>
              <a:t>Prepared </a:t>
            </a:r>
            <a:r>
              <a:rPr spc="-110" dirty="0"/>
              <a:t>by </a:t>
            </a:r>
            <a:r>
              <a:rPr spc="35" dirty="0"/>
              <a:t>CA. </a:t>
            </a:r>
            <a:r>
              <a:rPr spc="-90" dirty="0"/>
              <a:t>Mayank</a:t>
            </a:r>
            <a:r>
              <a:rPr spc="-375" dirty="0"/>
              <a:t> </a:t>
            </a:r>
            <a:r>
              <a:rPr spc="-90" dirty="0"/>
              <a:t>Mittal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739" y="576453"/>
            <a:ext cx="868743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An alteration (Cherkhani karna) is called as material alteration </a:t>
            </a:r>
            <a:r>
              <a:rPr sz="1800" dirty="0">
                <a:latin typeface="Arial"/>
                <a:cs typeface="Arial"/>
              </a:rPr>
              <a:t>if it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alters-</a:t>
            </a:r>
            <a:endParaRPr sz="1800" dirty="0">
              <a:latin typeface="Arial"/>
              <a:cs typeface="Arial"/>
            </a:endParaRPr>
          </a:p>
          <a:p>
            <a:pPr marL="151130" indent="-138430">
              <a:lnSpc>
                <a:spcPct val="100000"/>
              </a:lnSpc>
              <a:buChar char="•"/>
              <a:tabLst>
                <a:tab pos="151765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Legal </a:t>
            </a:r>
            <a:r>
              <a:rPr sz="1800" spc="-10" dirty="0">
                <a:latin typeface="Arial"/>
                <a:cs typeface="Arial"/>
              </a:rPr>
              <a:t>Effect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NI</a:t>
            </a:r>
          </a:p>
          <a:p>
            <a:pPr marL="151130" indent="-138430">
              <a:lnSpc>
                <a:spcPct val="100000"/>
              </a:lnSpc>
              <a:buChar char="•"/>
              <a:tabLst>
                <a:tab pos="151765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Rights and Liabilities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any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5" dirty="0">
                <a:latin typeface="Arial"/>
                <a:cs typeface="Arial"/>
              </a:rPr>
              <a:t>parties of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NI.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Alteration can be-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Crossing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Cheque</a:t>
            </a:r>
            <a:endParaRPr sz="1800" dirty="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buFont typeface="Wingdings"/>
              <a:buChar char=""/>
              <a:tabLst>
                <a:tab pos="419100" algn="l"/>
                <a:tab pos="419734" algn="l"/>
              </a:tabLst>
            </a:pPr>
            <a:r>
              <a:rPr sz="1800" spc="-5" dirty="0">
                <a:latin typeface="Arial"/>
                <a:cs typeface="Arial"/>
              </a:rPr>
              <a:t>Filling Blanks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Inchoate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Instrument</a:t>
            </a:r>
            <a:endParaRPr sz="1800" dirty="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buFont typeface="Wingdings"/>
              <a:buChar char=""/>
              <a:tabLst>
                <a:tab pos="419100" algn="l"/>
                <a:tab pos="419734" algn="l"/>
              </a:tabLst>
            </a:pPr>
            <a:r>
              <a:rPr sz="1800" spc="-5" dirty="0">
                <a:latin typeface="Arial"/>
                <a:cs typeface="Arial"/>
              </a:rPr>
              <a:t>Conversion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Blank Endorsement into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Full.</a:t>
            </a:r>
            <a:endParaRPr sz="1800" dirty="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buFont typeface="Wingdings"/>
              <a:buChar char=""/>
              <a:tabLst>
                <a:tab pos="419100" algn="l"/>
                <a:tab pos="419734" algn="l"/>
              </a:tabLst>
            </a:pPr>
            <a:r>
              <a:rPr sz="1800" spc="-5" dirty="0">
                <a:latin typeface="Arial"/>
                <a:cs typeface="Arial"/>
              </a:rPr>
              <a:t>Conversion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Bearer Instrument into Order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Instrument.</a:t>
            </a:r>
            <a:endParaRPr sz="1800" dirty="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buFont typeface="Wingdings"/>
              <a:buChar char=""/>
              <a:tabLst>
                <a:tab pos="419100" algn="l"/>
                <a:tab pos="419734" algn="l"/>
              </a:tabLst>
            </a:pPr>
            <a:r>
              <a:rPr sz="1800" spc="-5" dirty="0">
                <a:latin typeface="Arial"/>
                <a:cs typeface="Arial"/>
              </a:rPr>
              <a:t>Conversion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General Crossing into Special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Crossing.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Effects-</a:t>
            </a:r>
            <a:endParaRPr sz="1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All parties to the </a:t>
            </a:r>
            <a:r>
              <a:rPr sz="1800" dirty="0">
                <a:latin typeface="Arial"/>
                <a:cs typeface="Arial"/>
              </a:rPr>
              <a:t>NI </a:t>
            </a:r>
            <a:r>
              <a:rPr sz="1800" spc="-5" dirty="0">
                <a:latin typeface="Arial"/>
                <a:cs typeface="Arial"/>
              </a:rPr>
              <a:t>not consenting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the material alterations are discharged and jisne  </a:t>
            </a:r>
            <a:r>
              <a:rPr sz="1800" spc="-10" dirty="0">
                <a:latin typeface="Arial"/>
                <a:cs typeface="Arial"/>
              </a:rPr>
              <a:t>kiya </a:t>
            </a:r>
            <a:r>
              <a:rPr sz="1800" spc="-15" dirty="0">
                <a:latin typeface="Arial"/>
                <a:cs typeface="Arial"/>
              </a:rPr>
              <a:t>who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gaya…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eg-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bill </a:t>
            </a:r>
            <a:r>
              <a:rPr sz="1800" spc="-10" dirty="0">
                <a:latin typeface="Arial"/>
                <a:cs typeface="Arial"/>
              </a:rPr>
              <a:t>payable </a:t>
            </a:r>
            <a:r>
              <a:rPr sz="1800" dirty="0">
                <a:latin typeface="Arial"/>
                <a:cs typeface="Arial"/>
              </a:rPr>
              <a:t>to Mr A </a:t>
            </a:r>
            <a:r>
              <a:rPr sz="1800" spc="-15" dirty="0">
                <a:latin typeface="Arial"/>
                <a:cs typeface="Arial"/>
              </a:rPr>
              <a:t>was </a:t>
            </a:r>
            <a:r>
              <a:rPr sz="1800" spc="-5" dirty="0">
                <a:latin typeface="Arial"/>
                <a:cs typeface="Arial"/>
              </a:rPr>
              <a:t>converted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Payable </a:t>
            </a:r>
            <a:r>
              <a:rPr sz="1800" dirty="0">
                <a:latin typeface="Arial"/>
                <a:cs typeface="Arial"/>
              </a:rPr>
              <a:t>to Mr A</a:t>
            </a:r>
            <a:r>
              <a:rPr sz="1800" spc="-3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35" dirty="0">
                <a:latin typeface="Arial"/>
                <a:cs typeface="Arial"/>
              </a:rPr>
              <a:t>Mr. </a:t>
            </a:r>
            <a:r>
              <a:rPr sz="1800" dirty="0">
                <a:latin typeface="Arial"/>
                <a:cs typeface="Arial"/>
              </a:rPr>
              <a:t>B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Holder </a:t>
            </a:r>
            <a:r>
              <a:rPr sz="1800" spc="-5" dirty="0">
                <a:latin typeface="Arial"/>
                <a:cs typeface="Arial"/>
              </a:rPr>
              <a:t>of Bearer </a:t>
            </a:r>
            <a:r>
              <a:rPr sz="1800" spc="-10" dirty="0">
                <a:latin typeface="Arial"/>
                <a:cs typeface="Arial"/>
              </a:rPr>
              <a:t>Cheque </a:t>
            </a:r>
            <a:r>
              <a:rPr sz="1800" spc="-5" dirty="0">
                <a:latin typeface="Arial"/>
                <a:cs typeface="Arial"/>
              </a:rPr>
              <a:t>convert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into </a:t>
            </a:r>
            <a:r>
              <a:rPr sz="1800" dirty="0">
                <a:latin typeface="Arial"/>
                <a:cs typeface="Arial"/>
              </a:rPr>
              <a:t>A/c </a:t>
            </a:r>
            <a:r>
              <a:rPr sz="1800" spc="-10" dirty="0">
                <a:latin typeface="Arial"/>
                <a:cs typeface="Arial"/>
              </a:rPr>
              <a:t>Payee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Cheque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2835</Words>
  <Application>Microsoft Office PowerPoint</Application>
  <PresentationFormat>On-screen Show (4:3)</PresentationFormat>
  <Paragraphs>380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Office Theme</vt:lpstr>
      <vt:lpstr>Negotiation Sec- 14</vt:lpstr>
      <vt:lpstr>Endorsement Sec- 15</vt:lpstr>
      <vt:lpstr>Negotiation Back- sec 90</vt:lpstr>
      <vt:lpstr>PowerPoint Presentation</vt:lpstr>
      <vt:lpstr>Holder-sec 8</vt:lpstr>
      <vt:lpstr>Privileges of a Holder in Due Course**IMPT</vt:lpstr>
      <vt:lpstr>Mandatory Grounds for Bank to Dishonour Cheque</vt:lpstr>
      <vt:lpstr>Bouncing of Cheque sec 138 to 142</vt:lpstr>
      <vt:lpstr>Material Alteration- sec 87</vt:lpstr>
      <vt:lpstr>Acceptance- sec 7</vt:lpstr>
      <vt:lpstr>Liability in case of Fictitious Name sec 42</vt:lpstr>
      <vt:lpstr>Acceptance For Honour sec 108</vt:lpstr>
      <vt:lpstr>Payment For Honour sec 108</vt:lpstr>
      <vt:lpstr>Notice to Be Given to</vt:lpstr>
      <vt:lpstr>Discharge of Negotiable Instrument</vt:lpstr>
      <vt:lpstr>Discharge of One Or More Parties</vt:lpstr>
      <vt:lpstr>Hundi</vt:lpstr>
      <vt:lpstr>#1: The undertaking contained in a promissory</vt:lpstr>
      <vt:lpstr># 2: Which of these is not a negotiable</vt:lpstr>
      <vt:lpstr># 3: Which of the following is not a payment in</vt:lpstr>
      <vt:lpstr>PowerPoint Presentation</vt:lpstr>
      <vt:lpstr># 5: In which of the following situations could a</vt:lpstr>
      <vt:lpstr>#6: X made a note payable to the order of his son Y as a</vt:lpstr>
      <vt:lpstr># 7: Which of the following is NOT a part the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Sec- 14</dc:title>
  <cp:lastModifiedBy>Dell</cp:lastModifiedBy>
  <cp:revision>2</cp:revision>
  <dcterms:created xsi:type="dcterms:W3CDTF">2018-04-05T02:24:10Z</dcterms:created>
  <dcterms:modified xsi:type="dcterms:W3CDTF">2018-04-14T05:50:13Z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2018-04-05T00:00:00Z</vt:filetime>
  </property>
</Properties>
</file>