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67" r:id="rId2"/>
    <p:sldId id="257" r:id="rId3"/>
    <p:sldId id="258" r:id="rId4"/>
    <p:sldId id="259" r:id="rId5"/>
    <p:sldId id="260" r:id="rId6"/>
    <p:sldId id="261" r:id="rId7"/>
    <p:sldId id="270" r:id="rId8"/>
    <p:sldId id="268" r:id="rId9"/>
    <p:sldId id="262" r:id="rId10"/>
    <p:sldId id="263" r:id="rId11"/>
    <p:sldId id="264" r:id="rId12"/>
    <p:sldId id="265" r:id="rId13"/>
    <p:sldId id="266" r:id="rId14"/>
    <p:sldId id="269" r:id="rId15"/>
    <p:sldId id="25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2EBD47-5A76-46D4-9CF9-9FCD11CE4322}" type="datetimeFigureOut">
              <a:rPr lang="en-US" smtClean="0"/>
              <a:t>3/17/2018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7CCA81-8FB5-4F83-A976-55120FEA5DAF}" type="slidenum">
              <a:rPr lang="en-US" smtClean="0"/>
              <a:t>‹#›</a:t>
            </a:fld>
            <a:endParaRPr lang="en-US"/>
          </a:p>
        </p:txBody>
      </p:sp>
    </p:spTree>
    <p:extLst>
      <p:ext uri="{BB962C8B-B14F-4D97-AF65-F5344CB8AC3E}">
        <p14:creationId xmlns:p14="http://schemas.microsoft.com/office/powerpoint/2010/main" val="10739620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800" b="1">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6DA0568-6EFC-40DC-AE52-705E0F66D6C2}"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158594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A0568-6EFC-40DC-AE52-705E0F66D6C2}"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323936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A0568-6EFC-40DC-AE52-705E0F66D6C2}"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420338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DA0568-6EFC-40DC-AE52-705E0F66D6C2}"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19776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DA0568-6EFC-40DC-AE52-705E0F66D6C2}"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334976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DA0568-6EFC-40DC-AE52-705E0F66D6C2}"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43178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DA0568-6EFC-40DC-AE52-705E0F66D6C2}" type="datetimeFigureOut">
              <a:rPr lang="en-US" smtClean="0"/>
              <a:t>3/17/2018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49557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A0568-6EFC-40DC-AE52-705E0F66D6C2}" type="datetimeFigureOut">
              <a:rPr lang="en-US" smtClean="0"/>
              <a:t>3/17/2018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287920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A0568-6EFC-40DC-AE52-705E0F66D6C2}" type="datetimeFigureOut">
              <a:rPr lang="en-US" smtClean="0"/>
              <a:t>3/17/2018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78501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DA0568-6EFC-40DC-AE52-705E0F66D6C2}"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147776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DA0568-6EFC-40DC-AE52-705E0F66D6C2}"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41DB6-0DCD-43CC-B09E-B2A06098D6A7}" type="slidenum">
              <a:rPr lang="en-US" smtClean="0"/>
              <a:t>‹#›</a:t>
            </a:fld>
            <a:endParaRPr lang="en-US"/>
          </a:p>
        </p:txBody>
      </p:sp>
    </p:spTree>
    <p:extLst>
      <p:ext uri="{BB962C8B-B14F-4D97-AF65-F5344CB8AC3E}">
        <p14:creationId xmlns:p14="http://schemas.microsoft.com/office/powerpoint/2010/main" val="320934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A0568-6EFC-40DC-AE52-705E0F66D6C2}" type="datetimeFigureOut">
              <a:rPr lang="en-US" smtClean="0"/>
              <a:t>3/17/2018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41DB6-0DCD-43CC-B09E-B2A06098D6A7}" type="slidenum">
              <a:rPr lang="en-US" smtClean="0"/>
              <a:t>‹#›</a:t>
            </a:fld>
            <a:endParaRPr lang="en-US"/>
          </a:p>
        </p:txBody>
      </p:sp>
    </p:spTree>
    <p:extLst>
      <p:ext uri="{BB962C8B-B14F-4D97-AF65-F5344CB8AC3E}">
        <p14:creationId xmlns:p14="http://schemas.microsoft.com/office/powerpoint/2010/main" val="166148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012" y="2142309"/>
            <a:ext cx="10515600" cy="2343831"/>
          </a:xfrm>
        </p:spPr>
        <p:txBody>
          <a:bodyPr>
            <a:noAutofit/>
          </a:bodyPr>
          <a:lstStyle/>
          <a:p>
            <a:pPr algn="ctr"/>
            <a:r>
              <a:rPr lang="en-US" sz="4800" b="1" dirty="0" smtClean="0"/>
              <a:t>PERFORMANCE </a:t>
            </a:r>
            <a:br>
              <a:rPr lang="en-US" sz="4800" b="1" dirty="0" smtClean="0"/>
            </a:br>
            <a:r>
              <a:rPr lang="en-US" sz="4800" b="1" dirty="0" smtClean="0"/>
              <a:t>OF </a:t>
            </a:r>
            <a:br>
              <a:rPr lang="en-US" sz="4800" b="1" dirty="0" smtClean="0"/>
            </a:br>
            <a:r>
              <a:rPr lang="en-US" sz="4800" b="1" dirty="0" smtClean="0"/>
              <a:t>CONTRACT OF SALE OF GOODS</a:t>
            </a:r>
            <a:endParaRPr lang="en-US" sz="4800" b="1" dirty="0"/>
          </a:p>
        </p:txBody>
      </p:sp>
    </p:spTree>
    <p:extLst>
      <p:ext uri="{BB962C8B-B14F-4D97-AF65-F5344CB8AC3E}">
        <p14:creationId xmlns:p14="http://schemas.microsoft.com/office/powerpoint/2010/main" val="3565796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11652068" cy="6858000"/>
          </a:xfrm>
        </p:spPr>
      </p:pic>
    </p:spTree>
    <p:extLst>
      <p:ext uri="{BB962C8B-B14F-4D97-AF65-F5344CB8AC3E}">
        <p14:creationId xmlns:p14="http://schemas.microsoft.com/office/powerpoint/2010/main" val="3190728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188" y="339634"/>
            <a:ext cx="10515600" cy="6518365"/>
          </a:xfrm>
        </p:spPr>
        <p:txBody>
          <a:bodyPr>
            <a:normAutofit fontScale="92500" lnSpcReduction="10000"/>
          </a:bodyPr>
          <a:lstStyle/>
          <a:p>
            <a:pPr marL="0" indent="0">
              <a:buNone/>
            </a:pPr>
            <a:r>
              <a:rPr lang="en-US" sz="3500" b="1" dirty="0" smtClean="0"/>
              <a:t>     RIGHT OF LIEN</a:t>
            </a:r>
          </a:p>
          <a:p>
            <a:pPr marL="0" indent="0">
              <a:buNone/>
            </a:pPr>
            <a:r>
              <a:rPr lang="en-US" dirty="0" smtClean="0"/>
              <a:t>Right </a:t>
            </a:r>
            <a:r>
              <a:rPr lang="en-US" dirty="0"/>
              <a:t>to retain goods by unpaid seller till amount is </a:t>
            </a:r>
            <a:r>
              <a:rPr lang="en-US" dirty="0" smtClean="0"/>
              <a:t>recovered from the buyer </a:t>
            </a:r>
            <a:r>
              <a:rPr lang="en-US" dirty="0"/>
              <a:t>is called right of lien. If unpaid seller wants to exercise right of lien, he has to fulfill the following conditions.</a:t>
            </a:r>
          </a:p>
          <a:p>
            <a:pPr lvl="1">
              <a:buFont typeface="Wingdings" panose="05000000000000000000" pitchFamily="2" charset="2"/>
              <a:buChar char="§"/>
            </a:pPr>
            <a:r>
              <a:rPr lang="en-US" sz="2600" dirty="0" smtClean="0"/>
              <a:t>There </a:t>
            </a:r>
            <a:r>
              <a:rPr lang="en-US" sz="2600" dirty="0"/>
              <a:t>should be no credit terms in the Contract of Sale.</a:t>
            </a:r>
          </a:p>
          <a:p>
            <a:pPr lvl="1">
              <a:buFont typeface="Wingdings" panose="05000000000000000000" pitchFamily="2" charset="2"/>
              <a:buChar char="§"/>
            </a:pPr>
            <a:r>
              <a:rPr lang="en-US" sz="2600" dirty="0" smtClean="0"/>
              <a:t>If there is a credit term, right of lien can be exercised after </a:t>
            </a:r>
            <a:r>
              <a:rPr lang="en-US" sz="2600" dirty="0"/>
              <a:t>completion of credit </a:t>
            </a:r>
            <a:r>
              <a:rPr lang="en-US" sz="2600" dirty="0" smtClean="0"/>
              <a:t>period. </a:t>
            </a:r>
            <a:endParaRPr lang="en-US" sz="2600" dirty="0"/>
          </a:p>
          <a:p>
            <a:pPr lvl="1">
              <a:buFont typeface="Wingdings" panose="05000000000000000000" pitchFamily="2" charset="2"/>
              <a:buChar char="§"/>
            </a:pPr>
            <a:r>
              <a:rPr lang="en-US" sz="2600" dirty="0" smtClean="0"/>
              <a:t>Where the buyer becomes insolvent.</a:t>
            </a:r>
          </a:p>
          <a:p>
            <a:pPr lvl="1">
              <a:buFont typeface="Wingdings" panose="05000000000000000000" pitchFamily="2" charset="2"/>
              <a:buChar char="§"/>
            </a:pPr>
            <a:endParaRPr lang="en-US" dirty="0"/>
          </a:p>
          <a:p>
            <a:pPr marL="457200" lvl="1" indent="0">
              <a:buNone/>
            </a:pPr>
            <a:r>
              <a:rPr lang="en-US" sz="3200" dirty="0" smtClean="0"/>
              <a:t>When Lien is lost</a:t>
            </a:r>
          </a:p>
          <a:p>
            <a:pPr marL="457200" lvl="1" indent="0">
              <a:buNone/>
            </a:pPr>
            <a:r>
              <a:rPr lang="en-US" sz="2600" dirty="0" smtClean="0"/>
              <a:t>The unpaid seller loses his right of lien in the following cases</a:t>
            </a:r>
          </a:p>
          <a:p>
            <a:pPr lvl="1">
              <a:buFont typeface="Wingdings" panose="05000000000000000000" pitchFamily="2" charset="2"/>
              <a:buChar char="§"/>
            </a:pPr>
            <a:r>
              <a:rPr lang="en-US" sz="2600" dirty="0" smtClean="0"/>
              <a:t>When goods are delivered to the carrier and seller does not retain the right of disposal.</a:t>
            </a:r>
          </a:p>
          <a:p>
            <a:pPr lvl="1">
              <a:buFont typeface="Wingdings" panose="05000000000000000000" pitchFamily="2" charset="2"/>
              <a:buChar char="§"/>
            </a:pPr>
            <a:r>
              <a:rPr lang="en-US" sz="2600" dirty="0" smtClean="0"/>
              <a:t>When agent of the buyer has obtained possession of the goods.</a:t>
            </a:r>
          </a:p>
          <a:p>
            <a:pPr lvl="1">
              <a:buFont typeface="Wingdings" panose="05000000000000000000" pitchFamily="2" charset="2"/>
              <a:buChar char="§"/>
            </a:pPr>
            <a:r>
              <a:rPr lang="en-US" sz="2600" dirty="0" smtClean="0"/>
              <a:t>When unpaid seller waives his right of lien.</a:t>
            </a:r>
          </a:p>
          <a:p>
            <a:pPr marL="457200" lvl="1"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65393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258" y="179705"/>
            <a:ext cx="10515600" cy="6678295"/>
          </a:xfrm>
        </p:spPr>
        <p:txBody>
          <a:bodyPr>
            <a:normAutofit/>
          </a:bodyPr>
          <a:lstStyle/>
          <a:p>
            <a:pPr marL="0" indent="0">
              <a:buNone/>
            </a:pPr>
            <a:r>
              <a:rPr lang="en-US" b="1" dirty="0" smtClean="0"/>
              <a:t>RIGHT OF STOPPAGE IN TRANSIT</a:t>
            </a:r>
          </a:p>
          <a:p>
            <a:pPr marL="457200" lvl="1" indent="0">
              <a:buNone/>
            </a:pPr>
            <a:r>
              <a:rPr lang="en-US" dirty="0" smtClean="0"/>
              <a:t>Unpaid </a:t>
            </a:r>
            <a:r>
              <a:rPr lang="en-US" dirty="0"/>
              <a:t>Seller has right to stop the goods in the transit itself. To exercise this right the following conditions are to be fulfilled.</a:t>
            </a:r>
          </a:p>
          <a:p>
            <a:pPr lvl="1">
              <a:buFont typeface="Wingdings" panose="05000000000000000000" pitchFamily="2" charset="2"/>
              <a:buChar char="§"/>
            </a:pPr>
            <a:r>
              <a:rPr lang="en-US" dirty="0" smtClean="0"/>
              <a:t>Buyer </a:t>
            </a:r>
            <a:r>
              <a:rPr lang="en-US" dirty="0"/>
              <a:t>must be insolvent</a:t>
            </a:r>
            <a:r>
              <a:rPr lang="en-US" dirty="0" smtClean="0"/>
              <a:t>.</a:t>
            </a:r>
          </a:p>
          <a:p>
            <a:pPr lvl="1">
              <a:buFont typeface="Wingdings" panose="05000000000000000000" pitchFamily="2" charset="2"/>
              <a:buChar char="§"/>
            </a:pPr>
            <a:r>
              <a:rPr lang="en-US" dirty="0" smtClean="0"/>
              <a:t>The property has passed to the buyer.</a:t>
            </a:r>
          </a:p>
          <a:p>
            <a:pPr lvl="1">
              <a:buFont typeface="Wingdings" panose="05000000000000000000" pitchFamily="2" charset="2"/>
              <a:buChar char="§"/>
            </a:pPr>
            <a:r>
              <a:rPr lang="en-US" dirty="0" smtClean="0"/>
              <a:t>The goods are in the course of transit.</a:t>
            </a:r>
          </a:p>
          <a:p>
            <a:pPr marL="457200" lvl="1" indent="0">
              <a:buNone/>
            </a:pPr>
            <a:endParaRPr lang="en-US" dirty="0" smtClean="0"/>
          </a:p>
          <a:p>
            <a:pPr marL="457200" lvl="1" indent="0">
              <a:buNone/>
            </a:pPr>
            <a:r>
              <a:rPr lang="en-US" dirty="0" smtClean="0"/>
              <a:t>The transit comes to an end in the following cases:</a:t>
            </a:r>
          </a:p>
          <a:p>
            <a:pPr lvl="1">
              <a:buFont typeface="Wingdings" panose="05000000000000000000" pitchFamily="2" charset="2"/>
              <a:buChar char="§"/>
            </a:pPr>
            <a:r>
              <a:rPr lang="en-US" dirty="0" smtClean="0"/>
              <a:t>When the buyer or his agent takes delivery of the goods after the goods have reached the destination.</a:t>
            </a:r>
          </a:p>
          <a:p>
            <a:pPr lvl="1">
              <a:buFont typeface="Wingdings" panose="05000000000000000000" pitchFamily="2" charset="2"/>
              <a:buChar char="§"/>
            </a:pPr>
            <a:r>
              <a:rPr lang="en-US" dirty="0" smtClean="0"/>
              <a:t>When the buyer or his agent  obtains delivery of the goods before the arrival of the goods to the destination.</a:t>
            </a:r>
          </a:p>
          <a:p>
            <a:pPr lvl="1">
              <a:buFont typeface="Wingdings" panose="05000000000000000000" pitchFamily="2" charset="2"/>
              <a:buChar char="§"/>
            </a:pPr>
            <a:r>
              <a:rPr lang="en-US" dirty="0" smtClean="0"/>
              <a:t>When the goods have arrived at the destination and carrier acknowledges that he holds goods on behalf of the buyer.</a:t>
            </a:r>
          </a:p>
          <a:p>
            <a:pPr lvl="1">
              <a:buFont typeface="Wingdings" panose="05000000000000000000" pitchFamily="2" charset="2"/>
              <a:buChar char="§"/>
            </a:pPr>
            <a:r>
              <a:rPr lang="en-US" dirty="0" smtClean="0"/>
              <a:t>When the carrier wrongfully refuses to deliver the goods.</a:t>
            </a:r>
          </a:p>
          <a:p>
            <a:pPr lvl="1">
              <a:buFont typeface="Wingdings" panose="05000000000000000000" pitchFamily="2" charset="2"/>
              <a:buChar char="§"/>
            </a:pPr>
            <a:r>
              <a:rPr lang="en-US" dirty="0" smtClean="0"/>
              <a:t>When part delivery has been made to the buyer, with an intention to deliver the whole goods.</a:t>
            </a:r>
          </a:p>
          <a:p>
            <a:pPr marL="457200" lvl="1" indent="0">
              <a:buNone/>
            </a:pPr>
            <a:endParaRPr lang="en-US" dirty="0" smtClean="0"/>
          </a:p>
          <a:p>
            <a:pPr marL="457200" lvl="1" indent="0">
              <a:buNone/>
            </a:pPr>
            <a:endParaRPr lang="en-US" dirty="0" smtClean="0"/>
          </a:p>
          <a:p>
            <a:pPr lvl="1">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3426782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257" y="613954"/>
            <a:ext cx="10515600" cy="5225143"/>
          </a:xfrm>
        </p:spPr>
        <p:txBody>
          <a:bodyPr>
            <a:normAutofit fontScale="92500"/>
          </a:bodyPr>
          <a:lstStyle/>
          <a:p>
            <a:pPr marL="0" indent="0">
              <a:buNone/>
            </a:pPr>
            <a:r>
              <a:rPr lang="en-US" b="1" dirty="0" smtClean="0"/>
              <a:t> RIGHT TO RE-SALE</a:t>
            </a:r>
          </a:p>
          <a:p>
            <a:r>
              <a:rPr lang="en-US" dirty="0" smtClean="0"/>
              <a:t>The </a:t>
            </a:r>
            <a:r>
              <a:rPr lang="en-US" dirty="0"/>
              <a:t>unpaid seller can re-sell the goods for non-payment of price by buyer. </a:t>
            </a:r>
            <a:endParaRPr lang="en-US" dirty="0" smtClean="0"/>
          </a:p>
          <a:p>
            <a:r>
              <a:rPr lang="en-US" dirty="0" smtClean="0"/>
              <a:t>when </a:t>
            </a:r>
            <a:r>
              <a:rPr lang="en-US" dirty="0"/>
              <a:t>the goods are of perishable </a:t>
            </a:r>
            <a:r>
              <a:rPr lang="en-US" dirty="0" smtClean="0"/>
              <a:t>nature the seller may sell the goods without any notice to the buyer.</a:t>
            </a:r>
          </a:p>
          <a:p>
            <a:r>
              <a:rPr lang="en-US" dirty="0" smtClean="0"/>
              <a:t>When the unpaid seller has exercised his right of lien or stoppage in transit, he has to give a notice to the buyer about his intention to sale the goods. There upon the buyer may pay the price.</a:t>
            </a:r>
          </a:p>
          <a:p>
            <a:r>
              <a:rPr lang="en-US" dirty="0" smtClean="0"/>
              <a:t>If the buyer does not pay seller can resell the goods and can recover the damages from original buyer.</a:t>
            </a:r>
          </a:p>
          <a:p>
            <a:r>
              <a:rPr lang="en-US" dirty="0" smtClean="0"/>
              <a:t>However, when the seller sells the goods without any notice to the original buyer. He cannot claim damages.</a:t>
            </a:r>
          </a:p>
          <a:p>
            <a:r>
              <a:rPr lang="en-US" dirty="0" smtClean="0"/>
              <a:t>The new buyer acquires a better title.</a:t>
            </a:r>
          </a:p>
        </p:txBody>
      </p:sp>
    </p:spTree>
    <p:extLst>
      <p:ext uri="{BB962C8B-B14F-4D97-AF65-F5344CB8AC3E}">
        <p14:creationId xmlns:p14="http://schemas.microsoft.com/office/powerpoint/2010/main" val="3463055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503"/>
            <a:ext cx="10515600" cy="797468"/>
          </a:xfrm>
        </p:spPr>
        <p:txBody>
          <a:bodyPr/>
          <a:lstStyle/>
          <a:p>
            <a:r>
              <a:rPr lang="en-US" b="1" dirty="0" smtClean="0"/>
              <a:t>RIGHT OF UNPAID SELLER AGAINST BUYER</a:t>
            </a:r>
            <a:endParaRPr lang="en-US" b="1" dirty="0"/>
          </a:p>
        </p:txBody>
      </p:sp>
      <p:sp>
        <p:nvSpPr>
          <p:cNvPr id="3" name="Content Placeholder 2"/>
          <p:cNvSpPr>
            <a:spLocks noGrp="1"/>
          </p:cNvSpPr>
          <p:nvPr>
            <p:ph idx="1"/>
          </p:nvPr>
        </p:nvSpPr>
        <p:spPr>
          <a:xfrm>
            <a:off x="733697" y="1410788"/>
            <a:ext cx="10515600" cy="4336870"/>
          </a:xfrm>
        </p:spPr>
        <p:txBody>
          <a:bodyPr>
            <a:normAutofit lnSpcReduction="10000"/>
          </a:bodyPr>
          <a:lstStyle/>
          <a:p>
            <a:pPr marL="514350" indent="-514350">
              <a:buFont typeface="+mj-lt"/>
              <a:buAutoNum type="arabicPeriod"/>
            </a:pPr>
            <a:r>
              <a:rPr lang="en-US" b="1" dirty="0" smtClean="0"/>
              <a:t>Suit for price (Sec. 55). </a:t>
            </a:r>
            <a:r>
              <a:rPr lang="en-US" dirty="0" smtClean="0"/>
              <a:t>When property in goods have been passed to the buyer and the buyer refuses to pay the price according to terms of contract, the seller is entitled to sue him for price.</a:t>
            </a:r>
          </a:p>
          <a:p>
            <a:pPr marL="514350" indent="-514350">
              <a:buFont typeface="+mj-lt"/>
              <a:buAutoNum type="arabicPeriod"/>
            </a:pPr>
            <a:r>
              <a:rPr lang="en-US" b="1" dirty="0" smtClean="0"/>
              <a:t>Suit for damages for non-acceptance (Sec. 56). </a:t>
            </a:r>
            <a:r>
              <a:rPr lang="en-US" dirty="0" smtClean="0"/>
              <a:t>Where the buyer wrongfully neglects or refuses to accept the goods, the seller can sue him for damages. The seller can claim (a) any loss due to non-acceptance (b) any reasonable charge for care and custody of goods.</a:t>
            </a:r>
          </a:p>
          <a:p>
            <a:pPr marL="514350" indent="-514350">
              <a:buFont typeface="+mj-lt"/>
              <a:buAutoNum type="arabicPeriod"/>
            </a:pPr>
            <a:r>
              <a:rPr lang="en-US" b="1" dirty="0" smtClean="0"/>
              <a:t>Suit for interest (Sec. 61). </a:t>
            </a:r>
            <a:r>
              <a:rPr lang="en-US" dirty="0" smtClean="0"/>
              <a:t>When there is an agreement between seller and buyer about payment of interest of the price of goods from the date on which the payment becomes due, the seller may charge interest from the buyer. </a:t>
            </a:r>
            <a:endParaRPr lang="en-US" dirty="0"/>
          </a:p>
        </p:txBody>
      </p:sp>
    </p:spTree>
    <p:extLst>
      <p:ext uri="{BB962C8B-B14F-4D97-AF65-F5344CB8AC3E}">
        <p14:creationId xmlns:p14="http://schemas.microsoft.com/office/powerpoint/2010/main" val="1527830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82090" y="3309185"/>
            <a:ext cx="6714308" cy="769441"/>
          </a:xfrm>
          <a:prstGeom prst="rect">
            <a:avLst/>
          </a:prstGeom>
          <a:noFill/>
        </p:spPr>
        <p:txBody>
          <a:bodyPr wrap="square" rtlCol="0">
            <a:spAutoFit/>
          </a:bodyPr>
          <a:lstStyle/>
          <a:p>
            <a:pPr algn="ctr"/>
            <a:r>
              <a:rPr lang="en-US" sz="4400" dirty="0" smtClean="0">
                <a:latin typeface="Times New Roman" panose="02020603050405020304" pitchFamily="18" charset="0"/>
                <a:cs typeface="Times New Roman" panose="02020603050405020304" pitchFamily="18" charset="0"/>
              </a:rPr>
              <a:t>THANK YOU</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60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a:t>
            </a:r>
            <a:endParaRPr lang="en-US" b="1" dirty="0"/>
          </a:p>
        </p:txBody>
      </p:sp>
      <p:sp>
        <p:nvSpPr>
          <p:cNvPr id="3" name="Content Placeholder 2"/>
          <p:cNvSpPr>
            <a:spLocks noGrp="1"/>
          </p:cNvSpPr>
          <p:nvPr>
            <p:ph idx="1"/>
          </p:nvPr>
        </p:nvSpPr>
        <p:spPr>
          <a:xfrm>
            <a:off x="838200" y="1617890"/>
            <a:ext cx="10515600" cy="4351338"/>
          </a:xfrm>
        </p:spPr>
        <p:txBody>
          <a:bodyPr/>
          <a:lstStyle/>
          <a:p>
            <a:pPr marL="0" indent="0">
              <a:buNone/>
            </a:pPr>
            <a:r>
              <a:rPr lang="en-US" dirty="0" smtClean="0"/>
              <a:t>The performance of a contract of sale implies delivery of goods by the seller and acceptance of delivery of goods and payment for them by the buyer, in accordance with the contract.</a:t>
            </a:r>
          </a:p>
          <a:p>
            <a:pPr marL="514350" indent="-514350">
              <a:buAutoNum type="arabicPeriod"/>
            </a:pPr>
            <a:r>
              <a:rPr lang="en-US" dirty="0" smtClean="0"/>
              <a:t>Delivery of goods by the  seller</a:t>
            </a:r>
          </a:p>
          <a:p>
            <a:pPr marL="514350" indent="-514350">
              <a:buAutoNum type="arabicPeriod"/>
            </a:pPr>
            <a:r>
              <a:rPr lang="en-US" dirty="0" smtClean="0"/>
              <a:t>Acceptance of delivery of goods and payment of price by buyer </a:t>
            </a:r>
          </a:p>
        </p:txBody>
      </p:sp>
    </p:spTree>
    <p:extLst>
      <p:ext uri="{BB962C8B-B14F-4D97-AF65-F5344CB8AC3E}">
        <p14:creationId xmlns:p14="http://schemas.microsoft.com/office/powerpoint/2010/main" val="295622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Delivery</a:t>
            </a:r>
            <a:endParaRPr lang="en-US" b="1" dirty="0"/>
          </a:p>
        </p:txBody>
      </p:sp>
      <p:sp>
        <p:nvSpPr>
          <p:cNvPr id="3" name="Content Placeholder 2"/>
          <p:cNvSpPr>
            <a:spLocks noGrp="1"/>
          </p:cNvSpPr>
          <p:nvPr>
            <p:ph idx="1"/>
          </p:nvPr>
        </p:nvSpPr>
        <p:spPr>
          <a:xfrm>
            <a:off x="838200" y="1459865"/>
            <a:ext cx="10515600" cy="4351338"/>
          </a:xfrm>
        </p:spPr>
        <p:txBody>
          <a:bodyPr>
            <a:normAutofit lnSpcReduction="10000"/>
          </a:bodyPr>
          <a:lstStyle/>
          <a:p>
            <a:pPr marL="0" indent="0">
              <a:buNone/>
            </a:pPr>
            <a:r>
              <a:rPr lang="en-US" dirty="0" smtClean="0"/>
              <a:t>Delivery of goods means voluntary transfer of possession of goods from one person to another [Sec 2(2)]</a:t>
            </a:r>
          </a:p>
          <a:p>
            <a:endParaRPr lang="en-US" dirty="0"/>
          </a:p>
          <a:p>
            <a:pPr marL="0" indent="0">
              <a:buNone/>
            </a:pPr>
            <a:r>
              <a:rPr lang="en-US" b="1" dirty="0" smtClean="0"/>
              <a:t>MODES OF DELIVERY</a:t>
            </a:r>
          </a:p>
          <a:p>
            <a:pPr marL="0" indent="0">
              <a:buNone/>
            </a:pPr>
            <a:r>
              <a:rPr lang="en-US" dirty="0" smtClean="0"/>
              <a:t>1. Actual delivery </a:t>
            </a:r>
          </a:p>
          <a:p>
            <a:pPr marL="0" indent="0">
              <a:buNone/>
            </a:pPr>
            <a:r>
              <a:rPr lang="en-US" dirty="0" smtClean="0"/>
              <a:t>2. Symbolic delivery (When the good is bulky) </a:t>
            </a:r>
          </a:p>
          <a:p>
            <a:pPr marL="457200" lvl="1" indent="0">
              <a:buNone/>
            </a:pPr>
            <a:r>
              <a:rPr lang="en-US" dirty="0" smtClean="0"/>
              <a:t>e.g. keys of the car or </a:t>
            </a:r>
            <a:r>
              <a:rPr lang="en-US" dirty="0" err="1" smtClean="0"/>
              <a:t>godown</a:t>
            </a:r>
            <a:r>
              <a:rPr lang="en-US" dirty="0"/>
              <a:t>.</a:t>
            </a:r>
            <a:endParaRPr lang="en-US" dirty="0" smtClean="0"/>
          </a:p>
          <a:p>
            <a:pPr marL="0" indent="0">
              <a:buNone/>
            </a:pPr>
            <a:r>
              <a:rPr lang="en-US" dirty="0" smtClean="0"/>
              <a:t>3. Constructive delivery</a:t>
            </a:r>
          </a:p>
          <a:p>
            <a:pPr marL="457200" lvl="1" indent="0">
              <a:buNone/>
            </a:pPr>
            <a:r>
              <a:rPr lang="en-US" dirty="0" smtClean="0"/>
              <a:t>Where a third person has the possession of goods on behalf of buyer.</a:t>
            </a:r>
          </a:p>
          <a:p>
            <a:pPr marL="457200" lvl="1" indent="0">
              <a:buNone/>
            </a:pPr>
            <a:r>
              <a:rPr lang="en-US" dirty="0" smtClean="0"/>
              <a:t>e.g. A </a:t>
            </a:r>
            <a:r>
              <a:rPr lang="en-US" dirty="0" err="1" smtClean="0"/>
              <a:t>warehose</a:t>
            </a:r>
            <a:r>
              <a:rPr lang="en-US" dirty="0" smtClean="0"/>
              <a:t> keeper, a carrier</a:t>
            </a:r>
            <a:endParaRPr lang="en-US" dirty="0"/>
          </a:p>
        </p:txBody>
      </p:sp>
    </p:spTree>
    <p:extLst>
      <p:ext uri="{BB962C8B-B14F-4D97-AF65-F5344CB8AC3E}">
        <p14:creationId xmlns:p14="http://schemas.microsoft.com/office/powerpoint/2010/main" val="240330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477"/>
            <a:ext cx="10515600" cy="1325563"/>
          </a:xfrm>
        </p:spPr>
        <p:txBody>
          <a:bodyPr/>
          <a:lstStyle/>
          <a:p>
            <a:r>
              <a:rPr lang="en-US" b="1" dirty="0" smtClean="0"/>
              <a:t>RULES AS TO DELIVERY OF GOODS</a:t>
            </a:r>
            <a:endParaRPr lang="en-US" b="1" dirty="0"/>
          </a:p>
        </p:txBody>
      </p:sp>
      <p:sp>
        <p:nvSpPr>
          <p:cNvPr id="3" name="Content Placeholder 2"/>
          <p:cNvSpPr>
            <a:spLocks noGrp="1"/>
          </p:cNvSpPr>
          <p:nvPr>
            <p:ph idx="1"/>
          </p:nvPr>
        </p:nvSpPr>
        <p:spPr>
          <a:xfrm>
            <a:off x="838200" y="1188720"/>
            <a:ext cx="10515600" cy="4846320"/>
          </a:xfrm>
        </p:spPr>
        <p:txBody>
          <a:bodyPr/>
          <a:lstStyle/>
          <a:p>
            <a:pPr marL="514350" indent="-514350">
              <a:buFont typeface="+mj-lt"/>
              <a:buAutoNum type="arabicPeriod"/>
            </a:pPr>
            <a:r>
              <a:rPr lang="en-US" b="1" dirty="0" smtClean="0"/>
              <a:t>Delivery may be Actual, Symbolic or Constructive (Sec. 33)</a:t>
            </a:r>
          </a:p>
          <a:p>
            <a:pPr marL="514350" indent="-514350">
              <a:buFont typeface="+mj-lt"/>
              <a:buAutoNum type="arabicPeriod"/>
            </a:pPr>
            <a:r>
              <a:rPr lang="en-US" b="1" dirty="0" smtClean="0"/>
              <a:t>Delivery and payment are concurrent conditions (Sec. 32)</a:t>
            </a:r>
          </a:p>
          <a:p>
            <a:pPr marL="457200" lvl="1" indent="0">
              <a:buNone/>
            </a:pPr>
            <a:r>
              <a:rPr lang="en-US" dirty="0" smtClean="0"/>
              <a:t>Unless otherwise agreed, delivery and payment must be made simultaneously.</a:t>
            </a:r>
          </a:p>
          <a:p>
            <a:pPr marL="514350" indent="-514350">
              <a:buFont typeface="+mj-lt"/>
              <a:buAutoNum type="arabicPeriod"/>
            </a:pPr>
            <a:r>
              <a:rPr lang="en-US" b="1" dirty="0" smtClean="0"/>
              <a:t>Effect of part </a:t>
            </a:r>
            <a:r>
              <a:rPr lang="en-US" b="1" dirty="0" smtClean="0"/>
              <a:t>delivery </a:t>
            </a:r>
            <a:r>
              <a:rPr lang="en-US" b="1" dirty="0" smtClean="0"/>
              <a:t>(Sec. 34)</a:t>
            </a:r>
          </a:p>
          <a:p>
            <a:pPr marL="457200" lvl="1" indent="0">
              <a:buNone/>
            </a:pPr>
            <a:r>
              <a:rPr lang="en-US" dirty="0" smtClean="0"/>
              <a:t>When a delivery of part of goods has been made with an intention to deliver the whole goods, the property in the whole goods is deemed to pass to the buyer as soon as a portion is delivered</a:t>
            </a:r>
            <a:r>
              <a:rPr lang="en-US" i="1" dirty="0" smtClean="0"/>
              <a:t>.(Dixon vs Yates)</a:t>
            </a:r>
            <a:r>
              <a:rPr lang="en-US" i="1" dirty="0"/>
              <a:t> </a:t>
            </a:r>
            <a:endParaRPr lang="en-US" i="1" dirty="0" smtClean="0"/>
          </a:p>
          <a:p>
            <a:pPr marL="457200" lvl="1" indent="0">
              <a:buNone/>
            </a:pPr>
            <a:r>
              <a:rPr lang="en-US" dirty="0" smtClean="0"/>
              <a:t>When delivery of part of goods has been done without intention of  delivering the whole goods then property do not pass.</a:t>
            </a:r>
          </a:p>
          <a:p>
            <a:pPr marL="457200" lvl="1" indent="0">
              <a:buNone/>
            </a:pPr>
            <a:endParaRPr lang="en-US" i="1" dirty="0"/>
          </a:p>
        </p:txBody>
      </p:sp>
    </p:spTree>
    <p:extLst>
      <p:ext uri="{BB962C8B-B14F-4D97-AF65-F5344CB8AC3E}">
        <p14:creationId xmlns:p14="http://schemas.microsoft.com/office/powerpoint/2010/main" val="803909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509"/>
            <a:ext cx="10515600" cy="5863454"/>
          </a:xfrm>
        </p:spPr>
        <p:txBody>
          <a:bodyPr>
            <a:normAutofit fontScale="92500" lnSpcReduction="10000"/>
          </a:bodyPr>
          <a:lstStyle/>
          <a:p>
            <a:pPr marL="0" indent="0">
              <a:buNone/>
            </a:pPr>
            <a:r>
              <a:rPr lang="en-US" b="1" dirty="0" smtClean="0"/>
              <a:t>4. Buyer to apply for delivery (Sec. 35) </a:t>
            </a:r>
          </a:p>
          <a:p>
            <a:pPr marL="457200" lvl="2" indent="0">
              <a:spcBef>
                <a:spcPts val="1000"/>
              </a:spcBef>
              <a:buNone/>
            </a:pPr>
            <a:r>
              <a:rPr lang="en-US" dirty="0" smtClean="0"/>
              <a:t>A seller is not bound to deliver the goods until the buyer ask for it.</a:t>
            </a:r>
          </a:p>
          <a:p>
            <a:pPr marL="0" indent="0">
              <a:buNone/>
            </a:pPr>
            <a:r>
              <a:rPr lang="en-US" b="1" dirty="0" smtClean="0"/>
              <a:t>5. Time of delivery [Sec. 36(2) &amp; 4]</a:t>
            </a:r>
          </a:p>
          <a:p>
            <a:pPr marL="457200" lvl="2" indent="0">
              <a:spcBef>
                <a:spcPts val="1000"/>
              </a:spcBef>
              <a:buNone/>
            </a:pPr>
            <a:r>
              <a:rPr lang="en-US" dirty="0" smtClean="0"/>
              <a:t>If the time of delivery is not mentioned then it should be </a:t>
            </a:r>
            <a:r>
              <a:rPr lang="en-US" dirty="0" err="1" smtClean="0"/>
              <a:t>deliverd</a:t>
            </a:r>
            <a:r>
              <a:rPr lang="en-US" dirty="0" smtClean="0"/>
              <a:t> within reasonable time.</a:t>
            </a:r>
          </a:p>
          <a:p>
            <a:pPr marL="0" indent="0">
              <a:buNone/>
            </a:pPr>
            <a:r>
              <a:rPr lang="en-US" b="1" dirty="0" smtClean="0"/>
              <a:t>6. Place of delivery [Sec. 36(1)</a:t>
            </a:r>
          </a:p>
          <a:p>
            <a:pPr marL="457200" lvl="1" indent="0">
              <a:buNone/>
            </a:pPr>
            <a:r>
              <a:rPr lang="en-US" dirty="0" smtClean="0"/>
              <a:t>In case of ‘Sale’ the goods must be delivered at the place where they are at the time of sale.</a:t>
            </a:r>
          </a:p>
          <a:p>
            <a:pPr marL="457200" lvl="1" indent="0">
              <a:buNone/>
            </a:pPr>
            <a:r>
              <a:rPr lang="en-US" dirty="0" smtClean="0"/>
              <a:t>In case of Agreement to sale the goods must be delivered at  a place where they are the time of making the agreement.</a:t>
            </a:r>
          </a:p>
          <a:p>
            <a:pPr marL="457200" lvl="1" indent="0">
              <a:buNone/>
            </a:pPr>
            <a:r>
              <a:rPr lang="en-US" dirty="0" smtClean="0"/>
              <a:t>In case of future goods, the goods are to be delivered at the place where they are manufactured or produced.</a:t>
            </a:r>
          </a:p>
          <a:p>
            <a:pPr marL="0" indent="0">
              <a:buNone/>
            </a:pPr>
            <a:r>
              <a:rPr lang="en-US" b="1" dirty="0" smtClean="0"/>
              <a:t>7. Delivery of goods where they are in possession of a third party </a:t>
            </a:r>
          </a:p>
          <a:p>
            <a:pPr marL="0" indent="0">
              <a:buNone/>
            </a:pPr>
            <a:r>
              <a:rPr lang="en-US" dirty="0" smtClean="0"/>
              <a:t>	[Sec.36(3</a:t>
            </a:r>
            <a:r>
              <a:rPr lang="en-US" dirty="0" smtClean="0"/>
              <a:t>)]</a:t>
            </a:r>
            <a:endParaRPr lang="en-US" dirty="0" smtClean="0"/>
          </a:p>
          <a:p>
            <a:pPr marL="457200" lvl="1" indent="0">
              <a:buNone/>
            </a:pPr>
            <a:r>
              <a:rPr lang="en-US" dirty="0" smtClean="0"/>
              <a:t>The delivery is deemed when the third person acquires that he holds the goods on behalf of buyer.</a:t>
            </a:r>
          </a:p>
          <a:p>
            <a:pPr marL="914400" lvl="2" indent="0">
              <a:buNone/>
            </a:pPr>
            <a:endParaRPr lang="en-US" dirty="0"/>
          </a:p>
        </p:txBody>
      </p:sp>
    </p:spTree>
    <p:extLst>
      <p:ext uri="{BB962C8B-B14F-4D97-AF65-F5344CB8AC3E}">
        <p14:creationId xmlns:p14="http://schemas.microsoft.com/office/powerpoint/2010/main" val="2051209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8011"/>
            <a:ext cx="10515600" cy="5758952"/>
          </a:xfrm>
        </p:spPr>
        <p:txBody>
          <a:bodyPr>
            <a:normAutofit lnSpcReduction="10000"/>
          </a:bodyPr>
          <a:lstStyle/>
          <a:p>
            <a:pPr marL="0" indent="0">
              <a:buNone/>
            </a:pPr>
            <a:r>
              <a:rPr lang="en-US" b="1" dirty="0" smtClean="0"/>
              <a:t>8. Expenses of delivery [Sec.36(5)]</a:t>
            </a:r>
          </a:p>
          <a:p>
            <a:pPr marL="457200" lvl="2" indent="0">
              <a:spcBef>
                <a:spcPts val="1000"/>
              </a:spcBef>
              <a:buNone/>
            </a:pPr>
            <a:r>
              <a:rPr lang="en-US" dirty="0" smtClean="0"/>
              <a:t>Unless otherwise agreed, Expenses </a:t>
            </a:r>
            <a:r>
              <a:rPr lang="en-US" dirty="0" smtClean="0"/>
              <a:t>of putting the goods into deliverable state is borne by the seller and expenses of </a:t>
            </a:r>
            <a:r>
              <a:rPr lang="en-US" dirty="0" smtClean="0"/>
              <a:t>delivery is </a:t>
            </a:r>
            <a:r>
              <a:rPr lang="en-US" dirty="0" smtClean="0"/>
              <a:t>borne by the buyer.</a:t>
            </a:r>
            <a:endParaRPr lang="en-US" dirty="0" smtClean="0"/>
          </a:p>
          <a:p>
            <a:pPr marL="0" indent="0">
              <a:buNone/>
            </a:pPr>
            <a:r>
              <a:rPr lang="en-US" b="1" dirty="0" smtClean="0"/>
              <a:t>9. Delivery of wrong quantity (Sec. 37)</a:t>
            </a:r>
          </a:p>
          <a:p>
            <a:pPr marL="457200" lvl="1" indent="0">
              <a:buNone/>
            </a:pPr>
            <a:r>
              <a:rPr lang="en-US" dirty="0" smtClean="0"/>
              <a:t>Shortage, Excess delivery Mix delivery</a:t>
            </a:r>
          </a:p>
          <a:p>
            <a:pPr marL="457200" lvl="1" indent="0">
              <a:buNone/>
            </a:pPr>
            <a:r>
              <a:rPr lang="en-US" dirty="0" smtClean="0"/>
              <a:t>To reject the whole goods</a:t>
            </a:r>
          </a:p>
          <a:p>
            <a:pPr marL="457200" lvl="1" indent="0">
              <a:buNone/>
            </a:pPr>
            <a:r>
              <a:rPr lang="en-US" dirty="0" smtClean="0"/>
              <a:t>To accept the whole goods</a:t>
            </a:r>
          </a:p>
          <a:p>
            <a:pPr marL="457200" lvl="1" indent="0">
              <a:buNone/>
            </a:pPr>
            <a:r>
              <a:rPr lang="en-US" dirty="0" smtClean="0"/>
              <a:t>To accept the quantity or quality he ordered and reject the remaining.</a:t>
            </a:r>
          </a:p>
          <a:p>
            <a:pPr marL="0" indent="0">
              <a:buNone/>
            </a:pPr>
            <a:r>
              <a:rPr lang="en-US" b="1" dirty="0" smtClean="0"/>
              <a:t>10. Installment Deliveries [Sec 38]</a:t>
            </a:r>
          </a:p>
          <a:p>
            <a:pPr marL="457200" lvl="2" indent="0">
              <a:spcBef>
                <a:spcPts val="1000"/>
              </a:spcBef>
              <a:buNone/>
            </a:pPr>
            <a:r>
              <a:rPr lang="en-US" dirty="0" smtClean="0"/>
              <a:t>Unless otherwise agreed, the seller is not entitled to deliver the goods in installment.</a:t>
            </a:r>
          </a:p>
          <a:p>
            <a:pPr marL="0" indent="0">
              <a:buNone/>
            </a:pPr>
            <a:r>
              <a:rPr lang="en-US" b="1" dirty="0" smtClean="0"/>
              <a:t>11. Delivery of goods to carrier or </a:t>
            </a:r>
            <a:r>
              <a:rPr lang="en-US" b="1" dirty="0" err="1" smtClean="0"/>
              <a:t>wharfinger</a:t>
            </a:r>
            <a:r>
              <a:rPr lang="en-US" b="1" dirty="0" smtClean="0"/>
              <a:t> [Sec 39]</a:t>
            </a:r>
          </a:p>
          <a:p>
            <a:pPr marL="457200" lvl="1" indent="0">
              <a:buNone/>
            </a:pPr>
            <a:r>
              <a:rPr lang="en-US" dirty="0" smtClean="0"/>
              <a:t>When goods are delivered to carrier for transmission, it is treated as delivery of goods to the buyer.</a:t>
            </a:r>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2689796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3685"/>
            <a:ext cx="10515600" cy="1006475"/>
          </a:xfrm>
        </p:spPr>
        <p:txBody>
          <a:bodyPr/>
          <a:lstStyle/>
          <a:p>
            <a:r>
              <a:rPr lang="en-US" dirty="0" smtClean="0"/>
              <a:t>ACCEPTANCE OF DELIVERY BY THE BUYER</a:t>
            </a:r>
            <a:endParaRPr lang="en-US" dirty="0"/>
          </a:p>
        </p:txBody>
      </p:sp>
      <p:sp>
        <p:nvSpPr>
          <p:cNvPr id="3" name="Content Placeholder 2"/>
          <p:cNvSpPr>
            <a:spLocks noGrp="1"/>
          </p:cNvSpPr>
          <p:nvPr>
            <p:ph idx="1"/>
          </p:nvPr>
        </p:nvSpPr>
        <p:spPr>
          <a:xfrm>
            <a:off x="838200" y="1371600"/>
            <a:ext cx="10515600" cy="4805363"/>
          </a:xfrm>
        </p:spPr>
        <p:txBody>
          <a:bodyPr/>
          <a:lstStyle/>
          <a:p>
            <a:pPr marL="0" indent="0">
              <a:buNone/>
            </a:pPr>
            <a:r>
              <a:rPr lang="en-US" dirty="0" smtClean="0"/>
              <a:t>According to sec. 42 a buyer is deemed to have taken the delivery of goods in the following circumstances:</a:t>
            </a:r>
          </a:p>
          <a:p>
            <a:pPr marL="514350" indent="-514350">
              <a:buFont typeface="+mj-lt"/>
              <a:buAutoNum type="arabicPeriod"/>
            </a:pPr>
            <a:r>
              <a:rPr lang="en-US" dirty="0" smtClean="0"/>
              <a:t>When he intimates the seller that he has accepted the goods.</a:t>
            </a:r>
          </a:p>
          <a:p>
            <a:pPr marL="514350" indent="-514350">
              <a:buFont typeface="+mj-lt"/>
              <a:buAutoNum type="arabicPeriod"/>
            </a:pPr>
            <a:r>
              <a:rPr lang="en-US" dirty="0" smtClean="0"/>
              <a:t>When he does any act in relation to the goods which amounts to acceptance of goods, e.g. consumes, uses, pledges or resells goods.</a:t>
            </a:r>
            <a:endParaRPr lang="en-US" dirty="0"/>
          </a:p>
        </p:txBody>
      </p:sp>
    </p:spTree>
    <p:extLst>
      <p:ext uri="{BB962C8B-B14F-4D97-AF65-F5344CB8AC3E}">
        <p14:creationId xmlns:p14="http://schemas.microsoft.com/office/powerpoint/2010/main" val="23886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37" y="2481307"/>
            <a:ext cx="10515600" cy="1325563"/>
          </a:xfrm>
        </p:spPr>
        <p:txBody>
          <a:bodyPr>
            <a:normAutofit/>
          </a:bodyPr>
          <a:lstStyle/>
          <a:p>
            <a:pPr algn="ctr"/>
            <a:r>
              <a:rPr lang="en-US" sz="4400" b="1" dirty="0" smtClean="0"/>
              <a:t>UNPAID SELLER</a:t>
            </a:r>
            <a:br>
              <a:rPr lang="en-US" sz="4400" b="1" dirty="0" smtClean="0"/>
            </a:br>
            <a:endParaRPr lang="en-US" sz="4400" b="1" dirty="0"/>
          </a:p>
        </p:txBody>
      </p:sp>
    </p:spTree>
    <p:extLst>
      <p:ext uri="{BB962C8B-B14F-4D97-AF65-F5344CB8AC3E}">
        <p14:creationId xmlns:p14="http://schemas.microsoft.com/office/powerpoint/2010/main" val="865507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7104"/>
          </a:xfrm>
        </p:spPr>
        <p:txBody>
          <a:bodyPr/>
          <a:lstStyle/>
          <a:p>
            <a:r>
              <a:rPr lang="en-US" b="1" dirty="0" smtClean="0"/>
              <a:t>UNPAID SELLER</a:t>
            </a:r>
            <a:endParaRPr lang="en-US" b="1" dirty="0"/>
          </a:p>
        </p:txBody>
      </p:sp>
      <p:sp>
        <p:nvSpPr>
          <p:cNvPr id="3" name="Content Placeholder 2"/>
          <p:cNvSpPr>
            <a:spLocks noGrp="1"/>
          </p:cNvSpPr>
          <p:nvPr>
            <p:ph idx="1"/>
          </p:nvPr>
        </p:nvSpPr>
        <p:spPr>
          <a:xfrm>
            <a:off x="838200" y="1502230"/>
            <a:ext cx="10515600" cy="4351338"/>
          </a:xfrm>
        </p:spPr>
        <p:txBody>
          <a:bodyPr/>
          <a:lstStyle/>
          <a:p>
            <a:pPr marL="0" indent="0">
              <a:buNone/>
            </a:pPr>
            <a:r>
              <a:rPr lang="en-US" dirty="0"/>
              <a:t>The definition of ‘unpaid seller’ is provided in section 45 of the Sale of Goods </a:t>
            </a:r>
            <a:r>
              <a:rPr lang="en-US" dirty="0" smtClean="0"/>
              <a:t>Act. </a:t>
            </a:r>
          </a:p>
          <a:p>
            <a:pPr marL="0" indent="0">
              <a:buNone/>
            </a:pPr>
            <a:r>
              <a:rPr lang="en-US" dirty="0" smtClean="0"/>
              <a:t>“the </a:t>
            </a:r>
            <a:r>
              <a:rPr lang="en-US" dirty="0"/>
              <a:t>seller of the goods deemed to be an unpaid seller </a:t>
            </a:r>
            <a:r>
              <a:rPr lang="en-US" dirty="0" smtClean="0"/>
              <a:t>:</a:t>
            </a:r>
            <a:endParaRPr lang="en-US" dirty="0"/>
          </a:p>
          <a:p>
            <a:pPr marL="514350" indent="-514350">
              <a:buFont typeface="+mj-lt"/>
              <a:buAutoNum type="arabicPeriod"/>
            </a:pPr>
            <a:r>
              <a:rPr lang="en-US" dirty="0"/>
              <a:t>when the whole of the price has not been paid</a:t>
            </a:r>
          </a:p>
          <a:p>
            <a:pPr marL="514350" indent="-514350">
              <a:buFont typeface="+mj-lt"/>
              <a:buAutoNum type="arabicPeriod"/>
            </a:pPr>
            <a:r>
              <a:rPr lang="en-US" dirty="0"/>
              <a:t>when a bill of exchange or other negotiable instrument has been received as conditional payment and the condition on which it was received has not been fulfilled by reason of the </a:t>
            </a:r>
            <a:r>
              <a:rPr lang="en-US" dirty="0" err="1"/>
              <a:t>dishonour</a:t>
            </a:r>
            <a:r>
              <a:rPr lang="en-US" dirty="0"/>
              <a:t> of the instrument or otherwise.”</a:t>
            </a:r>
          </a:p>
          <a:p>
            <a:endParaRPr lang="en-US" dirty="0"/>
          </a:p>
        </p:txBody>
      </p:sp>
    </p:spTree>
    <p:extLst>
      <p:ext uri="{BB962C8B-B14F-4D97-AF65-F5344CB8AC3E}">
        <p14:creationId xmlns:p14="http://schemas.microsoft.com/office/powerpoint/2010/main" val="1743233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1242</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PERFORMANCE  OF  CONTRACT OF SALE OF GOODS</vt:lpstr>
      <vt:lpstr>MEANING</vt:lpstr>
      <vt:lpstr>Delivery</vt:lpstr>
      <vt:lpstr>RULES AS TO DELIVERY OF GOODS</vt:lpstr>
      <vt:lpstr>PowerPoint Presentation</vt:lpstr>
      <vt:lpstr>PowerPoint Presentation</vt:lpstr>
      <vt:lpstr>ACCEPTANCE OF DELIVERY BY THE BUYER</vt:lpstr>
      <vt:lpstr>UNPAID SELLER </vt:lpstr>
      <vt:lpstr>UNPAID SELLER</vt:lpstr>
      <vt:lpstr>PowerPoint Presentation</vt:lpstr>
      <vt:lpstr>PowerPoint Presentation</vt:lpstr>
      <vt:lpstr>PowerPoint Presentation</vt:lpstr>
      <vt:lpstr>PowerPoint Presentation</vt:lpstr>
      <vt:lpstr>RIGHT OF UNPAID SELLER AGAINST BUYER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OF A CONTRACT OF SALE OF GOODS</dc:title>
  <dc:creator>Dell</dc:creator>
  <cp:lastModifiedBy>Dell</cp:lastModifiedBy>
  <cp:revision>32</cp:revision>
  <dcterms:created xsi:type="dcterms:W3CDTF">2018-03-15T19:21:02Z</dcterms:created>
  <dcterms:modified xsi:type="dcterms:W3CDTF">2018-03-17T09:33:44Z</dcterms:modified>
</cp:coreProperties>
</file>