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6" r:id="rId24"/>
    <p:sldId id="277" r:id="rId25"/>
    <p:sldId id="281"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B8F0381-734D-448E-BF01-7E7110FDD029}" type="datetimeFigureOut">
              <a:rPr lang="en-US" smtClean="0"/>
              <a:t>08-Nov-19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10A7BA7-AC69-40A5-85D8-61EAF8F71455}" type="slidenum">
              <a:rPr lang="en-US" smtClean="0"/>
              <a:t>‹#›</a:t>
            </a:fld>
            <a:endParaRPr lang="en-US"/>
          </a:p>
        </p:txBody>
      </p:sp>
    </p:spTree>
    <p:extLst>
      <p:ext uri="{BB962C8B-B14F-4D97-AF65-F5344CB8AC3E}">
        <p14:creationId xmlns:p14="http://schemas.microsoft.com/office/powerpoint/2010/main" val="2384650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4C9751-B7FB-4858-BADC-0ADB1542448E}" type="datetimeFigureOut">
              <a:rPr lang="en-US" smtClean="0"/>
              <a:t>08-Nov-19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F7CD530-5BD2-4250-8C69-797B55103549}" type="slidenum">
              <a:rPr lang="en-US" smtClean="0"/>
              <a:t>‹#›</a:t>
            </a:fld>
            <a:endParaRPr lang="en-US"/>
          </a:p>
        </p:txBody>
      </p:sp>
    </p:spTree>
    <p:extLst>
      <p:ext uri="{BB962C8B-B14F-4D97-AF65-F5344CB8AC3E}">
        <p14:creationId xmlns:p14="http://schemas.microsoft.com/office/powerpoint/2010/main" val="15170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2</a:t>
            </a:fld>
            <a:endParaRPr lang="en-US"/>
          </a:p>
        </p:txBody>
      </p:sp>
    </p:spTree>
    <p:extLst>
      <p:ext uri="{BB962C8B-B14F-4D97-AF65-F5344CB8AC3E}">
        <p14:creationId xmlns:p14="http://schemas.microsoft.com/office/powerpoint/2010/main" val="305308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11</a:t>
            </a:fld>
            <a:endParaRPr lang="en-US"/>
          </a:p>
        </p:txBody>
      </p:sp>
    </p:spTree>
    <p:extLst>
      <p:ext uri="{BB962C8B-B14F-4D97-AF65-F5344CB8AC3E}">
        <p14:creationId xmlns:p14="http://schemas.microsoft.com/office/powerpoint/2010/main" val="369257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12</a:t>
            </a:fld>
            <a:endParaRPr lang="en-US"/>
          </a:p>
        </p:txBody>
      </p:sp>
    </p:spTree>
    <p:extLst>
      <p:ext uri="{BB962C8B-B14F-4D97-AF65-F5344CB8AC3E}">
        <p14:creationId xmlns:p14="http://schemas.microsoft.com/office/powerpoint/2010/main" val="94640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13</a:t>
            </a:fld>
            <a:endParaRPr lang="en-US"/>
          </a:p>
        </p:txBody>
      </p:sp>
    </p:spTree>
    <p:extLst>
      <p:ext uri="{BB962C8B-B14F-4D97-AF65-F5344CB8AC3E}">
        <p14:creationId xmlns:p14="http://schemas.microsoft.com/office/powerpoint/2010/main" val="149931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14</a:t>
            </a:fld>
            <a:endParaRPr lang="en-US"/>
          </a:p>
        </p:txBody>
      </p:sp>
    </p:spTree>
    <p:extLst>
      <p:ext uri="{BB962C8B-B14F-4D97-AF65-F5344CB8AC3E}">
        <p14:creationId xmlns:p14="http://schemas.microsoft.com/office/powerpoint/2010/main" val="169513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15</a:t>
            </a:fld>
            <a:endParaRPr lang="en-US"/>
          </a:p>
        </p:txBody>
      </p:sp>
    </p:spTree>
    <p:extLst>
      <p:ext uri="{BB962C8B-B14F-4D97-AF65-F5344CB8AC3E}">
        <p14:creationId xmlns:p14="http://schemas.microsoft.com/office/powerpoint/2010/main" val="47885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16</a:t>
            </a:fld>
            <a:endParaRPr lang="en-US"/>
          </a:p>
        </p:txBody>
      </p:sp>
    </p:spTree>
    <p:extLst>
      <p:ext uri="{BB962C8B-B14F-4D97-AF65-F5344CB8AC3E}">
        <p14:creationId xmlns:p14="http://schemas.microsoft.com/office/powerpoint/2010/main" val="40292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17</a:t>
            </a:fld>
            <a:endParaRPr lang="en-US"/>
          </a:p>
        </p:txBody>
      </p:sp>
    </p:spTree>
    <p:extLst>
      <p:ext uri="{BB962C8B-B14F-4D97-AF65-F5344CB8AC3E}">
        <p14:creationId xmlns:p14="http://schemas.microsoft.com/office/powerpoint/2010/main" val="229321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18</a:t>
            </a:fld>
            <a:endParaRPr lang="en-US"/>
          </a:p>
        </p:txBody>
      </p:sp>
    </p:spTree>
    <p:extLst>
      <p:ext uri="{BB962C8B-B14F-4D97-AF65-F5344CB8AC3E}">
        <p14:creationId xmlns:p14="http://schemas.microsoft.com/office/powerpoint/2010/main" val="220513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19</a:t>
            </a:fld>
            <a:endParaRPr lang="en-US"/>
          </a:p>
        </p:txBody>
      </p:sp>
    </p:spTree>
    <p:extLst>
      <p:ext uri="{BB962C8B-B14F-4D97-AF65-F5344CB8AC3E}">
        <p14:creationId xmlns:p14="http://schemas.microsoft.com/office/powerpoint/2010/main" val="56429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20</a:t>
            </a:fld>
            <a:endParaRPr lang="en-US"/>
          </a:p>
        </p:txBody>
      </p:sp>
    </p:spTree>
    <p:extLst>
      <p:ext uri="{BB962C8B-B14F-4D97-AF65-F5344CB8AC3E}">
        <p14:creationId xmlns:p14="http://schemas.microsoft.com/office/powerpoint/2010/main" val="103682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3</a:t>
            </a:fld>
            <a:endParaRPr lang="en-US"/>
          </a:p>
        </p:txBody>
      </p:sp>
    </p:spTree>
    <p:extLst>
      <p:ext uri="{BB962C8B-B14F-4D97-AF65-F5344CB8AC3E}">
        <p14:creationId xmlns:p14="http://schemas.microsoft.com/office/powerpoint/2010/main" val="130213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21</a:t>
            </a:fld>
            <a:endParaRPr lang="en-US"/>
          </a:p>
        </p:txBody>
      </p:sp>
    </p:spTree>
    <p:extLst>
      <p:ext uri="{BB962C8B-B14F-4D97-AF65-F5344CB8AC3E}">
        <p14:creationId xmlns:p14="http://schemas.microsoft.com/office/powerpoint/2010/main" val="10005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4</a:t>
            </a:fld>
            <a:endParaRPr lang="en-US"/>
          </a:p>
        </p:txBody>
      </p:sp>
    </p:spTree>
    <p:extLst>
      <p:ext uri="{BB962C8B-B14F-4D97-AF65-F5344CB8AC3E}">
        <p14:creationId xmlns:p14="http://schemas.microsoft.com/office/powerpoint/2010/main" val="73328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5</a:t>
            </a:fld>
            <a:endParaRPr lang="en-US"/>
          </a:p>
        </p:txBody>
      </p:sp>
    </p:spTree>
    <p:extLst>
      <p:ext uri="{BB962C8B-B14F-4D97-AF65-F5344CB8AC3E}">
        <p14:creationId xmlns:p14="http://schemas.microsoft.com/office/powerpoint/2010/main" val="266573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6</a:t>
            </a:fld>
            <a:endParaRPr lang="en-US"/>
          </a:p>
        </p:txBody>
      </p:sp>
    </p:spTree>
    <p:extLst>
      <p:ext uri="{BB962C8B-B14F-4D97-AF65-F5344CB8AC3E}">
        <p14:creationId xmlns:p14="http://schemas.microsoft.com/office/powerpoint/2010/main" val="67760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7</a:t>
            </a:fld>
            <a:endParaRPr lang="en-US"/>
          </a:p>
        </p:txBody>
      </p:sp>
    </p:spTree>
    <p:extLst>
      <p:ext uri="{BB962C8B-B14F-4D97-AF65-F5344CB8AC3E}">
        <p14:creationId xmlns:p14="http://schemas.microsoft.com/office/powerpoint/2010/main" val="312490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8</a:t>
            </a:fld>
            <a:endParaRPr lang="en-US"/>
          </a:p>
        </p:txBody>
      </p:sp>
    </p:spTree>
    <p:extLst>
      <p:ext uri="{BB962C8B-B14F-4D97-AF65-F5344CB8AC3E}">
        <p14:creationId xmlns:p14="http://schemas.microsoft.com/office/powerpoint/2010/main" val="394481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9</a:t>
            </a:fld>
            <a:endParaRPr lang="en-US"/>
          </a:p>
        </p:txBody>
      </p:sp>
    </p:spTree>
    <p:extLst>
      <p:ext uri="{BB962C8B-B14F-4D97-AF65-F5344CB8AC3E}">
        <p14:creationId xmlns:p14="http://schemas.microsoft.com/office/powerpoint/2010/main" val="187377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CD530-5BD2-4250-8C69-797B55103549}" type="slidenum">
              <a:rPr lang="en-US" smtClean="0"/>
              <a:t>10</a:t>
            </a:fld>
            <a:endParaRPr lang="en-US"/>
          </a:p>
        </p:txBody>
      </p:sp>
    </p:spTree>
    <p:extLst>
      <p:ext uri="{BB962C8B-B14F-4D97-AF65-F5344CB8AC3E}">
        <p14:creationId xmlns:p14="http://schemas.microsoft.com/office/powerpoint/2010/main" val="404430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E41EC47-16B8-4798-878E-85AE73F68BB1}" type="datetimeFigureOut">
              <a:rPr lang="en-US" smtClean="0"/>
              <a:t>08-Nov-19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39187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1EC47-16B8-4798-878E-85AE73F68BB1}" type="datetimeFigureOut">
              <a:rPr lang="en-US" smtClean="0"/>
              <a:t>08-Nov-19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23611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1EC47-16B8-4798-878E-85AE73F68BB1}" type="datetimeFigureOut">
              <a:rPr lang="en-US" smtClean="0"/>
              <a:t>08-Nov-19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417058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7523" y="137796"/>
            <a:ext cx="10515600" cy="720334"/>
          </a:xfrm>
        </p:spPr>
        <p:txBody>
          <a:bodyPr/>
          <a:lstStyle>
            <a:lvl1pPr>
              <a:defRPr sz="36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7523" y="1012874"/>
            <a:ext cx="10515600" cy="5697415"/>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565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41EC47-16B8-4798-878E-85AE73F68BB1}" type="datetimeFigureOut">
              <a:rPr lang="en-US" smtClean="0"/>
              <a:t>08-Nov-19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178361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1EC47-16B8-4798-878E-85AE73F68BB1}" type="datetimeFigureOut">
              <a:rPr lang="en-US" smtClean="0"/>
              <a:t>08-Nov-19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289816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1EC47-16B8-4798-878E-85AE73F68BB1}" type="datetimeFigureOut">
              <a:rPr lang="en-US" smtClean="0"/>
              <a:t>08-Nov-19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426789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1EC47-16B8-4798-878E-85AE73F68BB1}" type="datetimeFigureOut">
              <a:rPr lang="en-US" smtClean="0"/>
              <a:t>08-Nov-19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731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1EC47-16B8-4798-878E-85AE73F68BB1}" type="datetimeFigureOut">
              <a:rPr lang="en-US" smtClean="0"/>
              <a:t>08-Nov-19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84229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41EC47-16B8-4798-878E-85AE73F68BB1}" type="datetimeFigureOut">
              <a:rPr lang="en-US" smtClean="0"/>
              <a:t>08-Nov-19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212792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41EC47-16B8-4798-878E-85AE73F68BB1}" type="datetimeFigureOut">
              <a:rPr lang="en-US" smtClean="0"/>
              <a:t>08-Nov-19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4AF1-D93E-4329-8CAF-E4C5334AF947}" type="slidenum">
              <a:rPr lang="en-US" smtClean="0"/>
              <a:t>‹#›</a:t>
            </a:fld>
            <a:endParaRPr lang="en-US"/>
          </a:p>
        </p:txBody>
      </p:sp>
    </p:spTree>
    <p:extLst>
      <p:ext uri="{BB962C8B-B14F-4D97-AF65-F5344CB8AC3E}">
        <p14:creationId xmlns:p14="http://schemas.microsoft.com/office/powerpoint/2010/main" val="196458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1EC47-16B8-4798-878E-85AE73F68BB1}" type="datetimeFigureOut">
              <a:rPr lang="en-US" smtClean="0"/>
              <a:t>08-Nov-19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24AF1-D93E-4329-8CAF-E4C5334AF947}" type="slidenum">
              <a:rPr lang="en-US" smtClean="0"/>
              <a:t>‹#›</a:t>
            </a:fld>
            <a:endParaRPr lang="en-US"/>
          </a:p>
        </p:txBody>
      </p:sp>
    </p:spTree>
    <p:extLst>
      <p:ext uri="{BB962C8B-B14F-4D97-AF65-F5344CB8AC3E}">
        <p14:creationId xmlns:p14="http://schemas.microsoft.com/office/powerpoint/2010/main" val="302377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COMMERCESTUDYGUID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372" y="1955849"/>
            <a:ext cx="8632215" cy="1701750"/>
          </a:xfrm>
        </p:spPr>
        <p:txBody>
          <a:bodyPr>
            <a:noAutofit/>
          </a:bodyPr>
          <a:lstStyle/>
          <a:p>
            <a:endParaRPr lang="en-US" sz="4000" dirty="0" smtClean="0"/>
          </a:p>
          <a:p>
            <a:pPr marL="0" indent="0">
              <a:buNone/>
            </a:pPr>
            <a:r>
              <a:rPr lang="en-US" sz="4000" b="1" u="sng" dirty="0"/>
              <a:t>MANAGEMENT OF CASH </a:t>
            </a:r>
            <a:endParaRPr lang="en-US" sz="4000" dirty="0"/>
          </a:p>
          <a:p>
            <a:pPr marL="0" indent="0">
              <a:buNone/>
            </a:pPr>
            <a:endParaRPr lang="en-US" sz="4000" dirty="0" smtClean="0"/>
          </a:p>
          <a:p>
            <a:pPr marL="0" indent="0">
              <a:buNone/>
            </a:pPr>
            <a:r>
              <a:rPr lang="en-US" sz="4000" dirty="0" smtClean="0"/>
              <a:t>					</a:t>
            </a:r>
            <a:r>
              <a:rPr lang="en-US" sz="2800" dirty="0" smtClean="0"/>
              <a:t>Prepared By</a:t>
            </a:r>
          </a:p>
          <a:p>
            <a:pPr marL="0" indent="0">
              <a:buNone/>
            </a:pPr>
            <a:r>
              <a:rPr lang="en-US" sz="2800" dirty="0" smtClean="0"/>
              <a:t>				TORAN LAL VERMA</a:t>
            </a:r>
            <a:endParaRPr lang="en-US" sz="2800" dirty="0"/>
          </a:p>
          <a:p>
            <a:pPr marL="0" indent="0">
              <a:buNone/>
            </a:pPr>
            <a:endParaRPr lang="en-US" sz="4000" dirty="0"/>
          </a:p>
        </p:txBody>
      </p:sp>
    </p:spTree>
    <p:extLst>
      <p:ext uri="{BB962C8B-B14F-4D97-AF65-F5344CB8AC3E}">
        <p14:creationId xmlns:p14="http://schemas.microsoft.com/office/powerpoint/2010/main" val="3980771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200" y="0"/>
            <a:ext cx="11988799" cy="5131889"/>
          </a:xfrm>
        </p:spPr>
      </p:pic>
    </p:spTree>
    <p:extLst>
      <p:ext uri="{BB962C8B-B14F-4D97-AF65-F5344CB8AC3E}">
        <p14:creationId xmlns:p14="http://schemas.microsoft.com/office/powerpoint/2010/main" val="97906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288341"/>
            <a:ext cx="10515600" cy="576579"/>
          </a:xfrm>
        </p:spPr>
        <p:txBody>
          <a:bodyPr>
            <a:normAutofit fontScale="90000"/>
          </a:bodyPr>
          <a:lstStyle/>
          <a:p>
            <a:r>
              <a:rPr lang="en-US" sz="3100" b="1" dirty="0" smtClean="0"/>
              <a:t>DETERMINING THE OPTIMUM LEVEL OF CASH BALANCE</a:t>
            </a:r>
            <a:r>
              <a:rPr lang="en-US" b="1" dirty="0"/>
              <a:t/>
            </a:r>
            <a:br>
              <a:rPr lang="en-US" b="1" dirty="0"/>
            </a:br>
            <a:endParaRPr lang="en-US" b="1" dirty="0"/>
          </a:p>
        </p:txBody>
      </p:sp>
      <p:sp>
        <p:nvSpPr>
          <p:cNvPr id="3" name="Content Placeholder 2"/>
          <p:cNvSpPr>
            <a:spLocks noGrp="1"/>
          </p:cNvSpPr>
          <p:nvPr>
            <p:ph idx="1"/>
          </p:nvPr>
        </p:nvSpPr>
        <p:spPr>
          <a:xfrm>
            <a:off x="697523" y="814388"/>
            <a:ext cx="10515600" cy="6043612"/>
          </a:xfrm>
        </p:spPr>
        <p:txBody>
          <a:bodyPr>
            <a:normAutofit fontScale="62500" lnSpcReduction="20000"/>
          </a:bodyPr>
          <a:lstStyle/>
          <a:p>
            <a:pPr marL="0" indent="0" algn="just">
              <a:buNone/>
            </a:pPr>
            <a:r>
              <a:rPr lang="en-US" sz="3500" dirty="0"/>
              <a:t>Cash management models analyse methods which provide certain framework as to </a:t>
            </a:r>
            <a:r>
              <a:rPr lang="en-US" sz="3500" dirty="0" smtClean="0"/>
              <a:t>how the </a:t>
            </a:r>
            <a:r>
              <a:rPr lang="en-US" sz="3500" dirty="0"/>
              <a:t>cash management is conducted in the firm</a:t>
            </a:r>
            <a:r>
              <a:rPr lang="en-US" sz="3500" dirty="0" smtClean="0"/>
              <a:t>.</a:t>
            </a:r>
          </a:p>
          <a:p>
            <a:pPr marL="0" indent="0" algn="just">
              <a:buNone/>
            </a:pPr>
            <a:endParaRPr lang="en-US" sz="3500" dirty="0" smtClean="0"/>
          </a:p>
          <a:p>
            <a:pPr marL="457200" lvl="0" indent="-457200" algn="just">
              <a:buFont typeface="+mj-lt"/>
              <a:buAutoNum type="arabicPeriod"/>
            </a:pPr>
            <a:r>
              <a:rPr lang="en-US" sz="3500" b="1" u="sng" dirty="0" smtClean="0"/>
              <a:t>Boumol </a:t>
            </a:r>
            <a:r>
              <a:rPr lang="en-US" sz="3500" b="1" u="sng" dirty="0"/>
              <a:t>Model( </a:t>
            </a:r>
            <a:r>
              <a:rPr lang="en-US" sz="3500" b="1" u="sng" dirty="0" smtClean="0"/>
              <a:t>William </a:t>
            </a:r>
            <a:r>
              <a:rPr lang="en-US" sz="3500" b="1" u="sng" dirty="0"/>
              <a:t>J. Boumol) </a:t>
            </a:r>
            <a:r>
              <a:rPr lang="en-US" sz="3500" b="1" dirty="0"/>
              <a:t>: </a:t>
            </a:r>
            <a:r>
              <a:rPr lang="en-US" sz="3500" dirty="0" smtClean="0"/>
              <a:t>This </a:t>
            </a:r>
            <a:r>
              <a:rPr lang="en-US" sz="3500" dirty="0"/>
              <a:t>model is based on Economic </a:t>
            </a:r>
            <a:r>
              <a:rPr lang="en-US" sz="3500" dirty="0" smtClean="0"/>
              <a:t>Order Quantity</a:t>
            </a:r>
            <a:r>
              <a:rPr lang="en-US" sz="3500" dirty="0"/>
              <a:t>. Also known as inventory model. According to </a:t>
            </a:r>
            <a:r>
              <a:rPr lang="en-US" sz="3500" dirty="0" err="1"/>
              <a:t>boumol</a:t>
            </a:r>
            <a:r>
              <a:rPr lang="en-US" sz="3500" dirty="0"/>
              <a:t> there are to types of costs which needs to be minimized</a:t>
            </a:r>
            <a:r>
              <a:rPr lang="en-US" sz="3500" dirty="0" smtClean="0"/>
              <a:t>.</a:t>
            </a:r>
          </a:p>
          <a:p>
            <a:pPr marL="457200" lvl="0" indent="-457200" algn="just">
              <a:buFont typeface="+mj-lt"/>
              <a:buAutoNum type="arabicPeriod"/>
            </a:pPr>
            <a:endParaRPr lang="en-US" sz="3500" dirty="0"/>
          </a:p>
          <a:p>
            <a:pPr marL="914400" lvl="1" indent="-457200" algn="just">
              <a:buFont typeface="+mj-lt"/>
              <a:buAutoNum type="alphaLcParenR"/>
            </a:pPr>
            <a:r>
              <a:rPr lang="en-US" sz="3200" dirty="0"/>
              <a:t>Opportunity Cost of Holding cash </a:t>
            </a:r>
          </a:p>
          <a:p>
            <a:pPr marL="914400" lvl="1" indent="-457200" algn="just">
              <a:buFont typeface="+mj-lt"/>
              <a:buAutoNum type="alphaLcParenR"/>
            </a:pPr>
            <a:r>
              <a:rPr lang="en-US" sz="3200" dirty="0"/>
              <a:t>Transaction Cost of converting marketable securities into cash</a:t>
            </a:r>
          </a:p>
          <a:p>
            <a:pPr marL="0" indent="0" algn="just">
              <a:buNone/>
            </a:pPr>
            <a:r>
              <a:rPr lang="en-US" sz="3800" dirty="0"/>
              <a:t> </a:t>
            </a:r>
            <a:r>
              <a:rPr lang="en-US" sz="3800" dirty="0" smtClean="0"/>
              <a:t>    </a:t>
            </a:r>
          </a:p>
          <a:p>
            <a:pPr marL="0" indent="0" algn="just">
              <a:buNone/>
            </a:pPr>
            <a:r>
              <a:rPr lang="en-US" sz="3500" dirty="0" smtClean="0"/>
              <a:t> </a:t>
            </a:r>
            <a:r>
              <a:rPr lang="en-US" sz="3500" b="1" u="sng" dirty="0" smtClean="0"/>
              <a:t>Basic </a:t>
            </a:r>
            <a:r>
              <a:rPr lang="en-US" sz="3500" b="1" u="sng" dirty="0"/>
              <a:t>Assumptions of the </a:t>
            </a:r>
            <a:r>
              <a:rPr lang="en-US" sz="3500" b="1" u="sng" dirty="0" smtClean="0"/>
              <a:t>model</a:t>
            </a:r>
          </a:p>
          <a:p>
            <a:pPr marL="0" indent="0" algn="just">
              <a:buNone/>
            </a:pPr>
            <a:endParaRPr lang="en-US" sz="3500" dirty="0" smtClean="0"/>
          </a:p>
          <a:p>
            <a:pPr marL="914400" lvl="1" indent="-457200" algn="just">
              <a:buFont typeface="+mj-lt"/>
              <a:buAutoNum type="alphaLcParenR"/>
            </a:pPr>
            <a:r>
              <a:rPr lang="en-US" sz="3200" dirty="0" smtClean="0"/>
              <a:t>All </a:t>
            </a:r>
            <a:r>
              <a:rPr lang="en-US" sz="3200" dirty="0"/>
              <a:t>cash flows are certain</a:t>
            </a:r>
          </a:p>
          <a:p>
            <a:pPr marL="914400" lvl="1" indent="-457200" algn="just">
              <a:buFont typeface="+mj-lt"/>
              <a:buAutoNum type="alphaLcParenR"/>
            </a:pPr>
            <a:r>
              <a:rPr lang="en-US" sz="3200" dirty="0"/>
              <a:t>Cash inflows are periodic and instantaneous</a:t>
            </a:r>
          </a:p>
          <a:p>
            <a:pPr marL="914400" lvl="1" indent="-457200" algn="just">
              <a:buFont typeface="+mj-lt"/>
              <a:buAutoNum type="alphaLcParenR"/>
            </a:pPr>
            <a:r>
              <a:rPr lang="en-US" sz="3200" dirty="0"/>
              <a:t>Cash outflows </a:t>
            </a:r>
            <a:r>
              <a:rPr lang="en-US" sz="3200" dirty="0" smtClean="0"/>
              <a:t>occur </a:t>
            </a:r>
            <a:r>
              <a:rPr lang="en-US" sz="3200" dirty="0"/>
              <a:t>at a certain rate</a:t>
            </a:r>
          </a:p>
          <a:p>
            <a:pPr marL="914400" lvl="1" indent="-457200" algn="just">
              <a:buFont typeface="+mj-lt"/>
              <a:buAutoNum type="alphaLcParenR"/>
            </a:pPr>
            <a:r>
              <a:rPr lang="en-US" sz="3200" dirty="0"/>
              <a:t>Demand for cash is steady</a:t>
            </a:r>
          </a:p>
          <a:p>
            <a:pPr marL="0" indent="0">
              <a:buNone/>
            </a:pPr>
            <a:endParaRPr lang="en-US" dirty="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212647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KAAM KA CHEEZ (FARMULA)</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       		</a:t>
                </a:r>
                <a:r>
                  <a:rPr lang="en-US" sz="3200" dirty="0" smtClean="0"/>
                  <a:t>C =  </a:t>
                </a:r>
                <a14:m>
                  <m:oMath xmlns:m="http://schemas.openxmlformats.org/officeDocument/2006/math">
                    <m:rad>
                      <m:radPr>
                        <m:degHide m:val="on"/>
                        <m:ctrlPr>
                          <a:rPr lang="en-US" sz="3200" i="1">
                            <a:latin typeface="Cambria Math" panose="02040503050406030204" pitchFamily="18" charset="0"/>
                          </a:rPr>
                        </m:ctrlPr>
                      </m:radPr>
                      <m:deg/>
                      <m:e>
                        <m:f>
                          <m:fPr>
                            <m:ctrlPr>
                              <a:rPr lang="en-US" sz="3200" i="1">
                                <a:latin typeface="Cambria Math" panose="02040503050406030204" pitchFamily="18" charset="0"/>
                              </a:rPr>
                            </m:ctrlPr>
                          </m:fPr>
                          <m:num>
                            <m:r>
                              <a:rPr lang="en-US" sz="3200" i="1">
                                <a:latin typeface="Cambria Math" panose="02040503050406030204" pitchFamily="18" charset="0"/>
                              </a:rPr>
                              <m:t>2</m:t>
                            </m:r>
                            <m:r>
                              <a:rPr lang="en-US" sz="3200" i="1">
                                <a:latin typeface="Cambria Math" panose="02040503050406030204" pitchFamily="18" charset="0"/>
                              </a:rPr>
                              <m:t>𝑏𝑇</m:t>
                            </m:r>
                          </m:num>
                          <m:den>
                            <m:r>
                              <a:rPr lang="en-US" sz="3200" b="0" i="1" smtClean="0">
                                <a:latin typeface="Cambria Math" panose="02040503050406030204" pitchFamily="18" charset="0"/>
                              </a:rPr>
                              <m:t>𝑖</m:t>
                            </m:r>
                          </m:den>
                        </m:f>
                      </m:e>
                    </m:rad>
                  </m:oMath>
                </a14:m>
                <a:endParaRPr lang="en-US" dirty="0"/>
              </a:p>
              <a:p>
                <a:pPr marL="0" indent="0">
                  <a:buNone/>
                </a:pPr>
                <a:r>
                  <a:rPr lang="en-US" dirty="0" smtClean="0"/>
                  <a:t> 		Where</a:t>
                </a:r>
                <a:r>
                  <a:rPr lang="en-US" dirty="0"/>
                  <a:t>, </a:t>
                </a:r>
                <a:endParaRPr lang="en-US" sz="2000" dirty="0"/>
              </a:p>
              <a:p>
                <a:pPr marL="0" indent="0">
                  <a:buNone/>
                </a:pPr>
                <a:r>
                  <a:rPr lang="en-US" dirty="0" smtClean="0"/>
                  <a:t>		C </a:t>
                </a:r>
                <a:r>
                  <a:rPr lang="en-US" dirty="0"/>
                  <a:t>= Optimum Cash Balance</a:t>
                </a:r>
                <a:endParaRPr lang="en-US" sz="2000" dirty="0"/>
              </a:p>
              <a:p>
                <a:pPr marL="0" indent="0">
                  <a:buNone/>
                </a:pPr>
                <a:r>
                  <a:rPr lang="en-US" dirty="0" smtClean="0"/>
                  <a:t>		b  </a:t>
                </a:r>
                <a:r>
                  <a:rPr lang="en-US" dirty="0"/>
                  <a:t>= Transaction </a:t>
                </a:r>
                <a:r>
                  <a:rPr lang="en-US" dirty="0" smtClean="0"/>
                  <a:t>Cost</a:t>
                </a:r>
              </a:p>
              <a:p>
                <a:pPr marL="0" indent="0">
                  <a:buNone/>
                </a:pPr>
                <a:r>
                  <a:rPr lang="en-US" sz="2000" dirty="0" smtClean="0"/>
                  <a:t>		</a:t>
                </a:r>
                <a:r>
                  <a:rPr lang="en-US" dirty="0" smtClean="0"/>
                  <a:t>T  =  Total Cash Requirement During the Period</a:t>
                </a:r>
                <a:endParaRPr lang="en-US" dirty="0"/>
              </a:p>
              <a:p>
                <a:pPr marL="0" indent="0">
                  <a:buNone/>
                </a:pPr>
                <a:r>
                  <a:rPr lang="en-US" dirty="0" smtClean="0"/>
                  <a:t>		</a:t>
                </a:r>
                <a:r>
                  <a:rPr lang="en-US" dirty="0" err="1" smtClean="0"/>
                  <a:t>i</a:t>
                </a:r>
                <a:r>
                  <a:rPr lang="en-US" dirty="0" smtClean="0"/>
                  <a:t>   </a:t>
                </a:r>
                <a:r>
                  <a:rPr lang="en-US" dirty="0"/>
                  <a:t>= interest rate on marketable securities </a:t>
                </a:r>
                <a:endParaRPr lang="en-US" sz="2000" dirty="0"/>
              </a:p>
              <a:p>
                <a:pPr marL="457200" lvl="1"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51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425" y="457200"/>
            <a:ext cx="11190287" cy="1400175"/>
          </a:xfrm>
        </p:spPr>
      </p:pic>
    </p:spTree>
    <p:extLst>
      <p:ext uri="{BB962C8B-B14F-4D97-AF65-F5344CB8AC3E}">
        <p14:creationId xmlns:p14="http://schemas.microsoft.com/office/powerpoint/2010/main" val="108212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185738"/>
            <a:ext cx="10515600" cy="672392"/>
          </a:xfrm>
        </p:spPr>
        <p:txBody>
          <a:bodyPr>
            <a:noAutofit/>
          </a:bodyPr>
          <a:lstStyle/>
          <a:p>
            <a:pPr lvl="0"/>
            <a:r>
              <a:rPr lang="en-US" b="1" u="sng" dirty="0"/>
              <a:t>Miller- Orr Model</a:t>
            </a:r>
            <a:br>
              <a:rPr lang="en-US" b="1" u="sng" dirty="0"/>
            </a:br>
            <a:endParaRPr lang="en-US" b="1" u="sng" dirty="0"/>
          </a:p>
        </p:txBody>
      </p:sp>
      <p:sp>
        <p:nvSpPr>
          <p:cNvPr id="3" name="Content Placeholder 2"/>
          <p:cNvSpPr>
            <a:spLocks noGrp="1"/>
          </p:cNvSpPr>
          <p:nvPr>
            <p:ph idx="1"/>
          </p:nvPr>
        </p:nvSpPr>
        <p:spPr>
          <a:xfrm>
            <a:off x="697523" y="728664"/>
            <a:ext cx="10515600" cy="5981626"/>
          </a:xfrm>
        </p:spPr>
        <p:txBody>
          <a:bodyPr/>
          <a:lstStyle/>
          <a:p>
            <a:pPr marL="457200" indent="-457200">
              <a:buFont typeface="+mj-lt"/>
              <a:buAutoNum type="arabicPeriod"/>
            </a:pPr>
            <a:r>
              <a:rPr lang="en-US" dirty="0"/>
              <a:t>According to this model, effective cash management helps to determine the optimal cash balance level, which will minimize the cost of cash </a:t>
            </a:r>
            <a:r>
              <a:rPr lang="en-US" dirty="0" smtClean="0"/>
              <a:t>Management.</a:t>
            </a:r>
          </a:p>
          <a:p>
            <a:pPr marL="457200" indent="-457200">
              <a:buFont typeface="+mj-lt"/>
              <a:buAutoNum type="arabicPeriod"/>
            </a:pPr>
            <a:r>
              <a:rPr lang="en-US" dirty="0" smtClean="0"/>
              <a:t>Further </a:t>
            </a:r>
            <a:r>
              <a:rPr lang="en-US" dirty="0"/>
              <a:t>this model assumes that the cash balance randomly fluctuates between an upper and lower </a:t>
            </a:r>
            <a:r>
              <a:rPr lang="en-US" dirty="0" smtClean="0"/>
              <a:t>bound.</a:t>
            </a:r>
          </a:p>
          <a:p>
            <a:pPr marL="457200" indent="-457200">
              <a:buFont typeface="+mj-lt"/>
              <a:buAutoNum type="arabicPeriod"/>
            </a:pPr>
            <a:r>
              <a:rPr lang="en-US" dirty="0" smtClean="0"/>
              <a:t>The </a:t>
            </a:r>
            <a:r>
              <a:rPr lang="en-US" dirty="0"/>
              <a:t>aim of this model is to reach the </a:t>
            </a:r>
            <a:r>
              <a:rPr lang="en-US" dirty="0" smtClean="0"/>
              <a:t>optimal cash </a:t>
            </a:r>
            <a:r>
              <a:rPr lang="en-US" dirty="0"/>
              <a:t>balance </a:t>
            </a:r>
            <a:r>
              <a:rPr lang="en-US" dirty="0" smtClean="0"/>
              <a:t>level (R)</a:t>
            </a:r>
          </a:p>
          <a:p>
            <a:pPr marL="0" indent="0">
              <a:buNone/>
            </a:pPr>
            <a:endParaRPr lang="en-US" dirty="0"/>
          </a:p>
          <a:p>
            <a:pPr marL="0" indent="0">
              <a:buNone/>
            </a:pPr>
            <a:r>
              <a:rPr lang="en-US" sz="2800" b="1" u="sng" dirty="0" smtClean="0"/>
              <a:t>Assumptions</a:t>
            </a:r>
            <a:r>
              <a:rPr lang="en-US" sz="2800" b="1" u="sng" dirty="0"/>
              <a:t>:</a:t>
            </a:r>
          </a:p>
          <a:p>
            <a:pPr marL="457200" lvl="0" indent="-457200">
              <a:buFont typeface="+mj-lt"/>
              <a:buAutoNum type="alphaLcPeriod"/>
            </a:pPr>
            <a:r>
              <a:rPr lang="en-US" dirty="0"/>
              <a:t>Firm has minimum required cash balance.</a:t>
            </a:r>
          </a:p>
          <a:p>
            <a:pPr marL="457200" lvl="0" indent="-457200">
              <a:buFont typeface="+mj-lt"/>
              <a:buAutoNum type="alphaLcPeriod"/>
            </a:pPr>
            <a:r>
              <a:rPr lang="en-US" dirty="0"/>
              <a:t>Cash flows are normally distributed</a:t>
            </a:r>
          </a:p>
          <a:p>
            <a:pPr marL="457200" lvl="0" indent="-457200">
              <a:buFont typeface="+mj-lt"/>
              <a:buAutoNum type="alphaLcPeriod"/>
            </a:pPr>
            <a:r>
              <a:rPr lang="en-US" dirty="0"/>
              <a:t>Standard deviation of cash flow does not change over the period of time</a:t>
            </a:r>
          </a:p>
          <a:p>
            <a:pPr marL="457200" indent="-457200">
              <a:buFont typeface="+mj-lt"/>
              <a:buAutoNum type="alphaLcPeriod"/>
            </a:pPr>
            <a:r>
              <a:rPr lang="en-US" dirty="0"/>
              <a:t>Expected cash flow is zero</a:t>
            </a:r>
          </a:p>
        </p:txBody>
      </p:sp>
    </p:spTree>
    <p:extLst>
      <p:ext uri="{BB962C8B-B14F-4D97-AF65-F5344CB8AC3E}">
        <p14:creationId xmlns:p14="http://schemas.microsoft.com/office/powerpoint/2010/main" val="380692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4" y="376311"/>
            <a:ext cx="10515600" cy="2181151"/>
          </a:xfrm>
        </p:spPr>
        <p:txBody>
          <a:bodyPr>
            <a:normAutofit lnSpcReduction="10000"/>
          </a:bodyPr>
          <a:lstStyle/>
          <a:p>
            <a:r>
              <a:rPr lang="en-US" dirty="0"/>
              <a:t>In case, the cash balance reaches the upper limit, then the firm has excess cash, which can be used to buy marketable securities and </a:t>
            </a:r>
            <a:r>
              <a:rPr lang="en-US" dirty="0" smtClean="0"/>
              <a:t>to bring the </a:t>
            </a:r>
            <a:r>
              <a:rPr lang="en-US" dirty="0"/>
              <a:t>cash level to optimal level.</a:t>
            </a:r>
          </a:p>
          <a:p>
            <a:r>
              <a:rPr lang="en-US" dirty="0"/>
              <a:t>In case, </a:t>
            </a:r>
            <a:r>
              <a:rPr lang="en-US" dirty="0" smtClean="0"/>
              <a:t>the </a:t>
            </a:r>
            <a:r>
              <a:rPr lang="en-US" dirty="0"/>
              <a:t>cash balance reaches the lower limit, the firm must sell marketable securities to convert the marketable securities into cash to reach optimal cash level.</a:t>
            </a:r>
          </a:p>
          <a:p>
            <a:endParaRPr lang="en-US" dirty="0"/>
          </a:p>
        </p:txBody>
      </p:sp>
      <p:pic>
        <p:nvPicPr>
          <p:cNvPr id="5" name="Picture 4" descr="Image result for MILLER ORR MODEL OF CASH MANAGEMENT"/>
          <p:cNvPicPr/>
          <p:nvPr/>
        </p:nvPicPr>
        <p:blipFill>
          <a:blip r:embed="rId3">
            <a:extLst>
              <a:ext uri="{28A0092B-C50C-407E-A947-70E740481C1C}">
                <a14:useLocalDpi xmlns:a14="http://schemas.microsoft.com/office/drawing/2010/main" val="0"/>
              </a:ext>
            </a:extLst>
          </a:blip>
          <a:srcRect/>
          <a:stretch>
            <a:fillRect/>
          </a:stretch>
        </p:blipFill>
        <p:spPr bwMode="auto">
          <a:xfrm>
            <a:off x="671514" y="2414588"/>
            <a:ext cx="10272712" cy="4471987"/>
          </a:xfrm>
          <a:prstGeom prst="rect">
            <a:avLst/>
          </a:prstGeom>
          <a:noFill/>
          <a:ln>
            <a:noFill/>
          </a:ln>
        </p:spPr>
      </p:pic>
    </p:spTree>
    <p:extLst>
      <p:ext uri="{BB962C8B-B14F-4D97-AF65-F5344CB8AC3E}">
        <p14:creationId xmlns:p14="http://schemas.microsoft.com/office/powerpoint/2010/main" val="2602580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MUDDE KI BAAT (THE FARMULA)</a:t>
            </a:r>
            <a:endParaRPr lang="en-US" b="1"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7523" y="858130"/>
                <a:ext cx="10515600" cy="5852159"/>
              </a:xfrm>
            </p:spPr>
            <p:txBody>
              <a:bodyPr/>
              <a:lstStyle/>
              <a:p>
                <a:pPr marL="0" indent="0">
                  <a:buNone/>
                </a:pPr>
                <a:r>
                  <a:rPr lang="en-US" dirty="0" smtClean="0"/>
                  <a:t>		</a:t>
                </a:r>
                <a:r>
                  <a:rPr lang="en-US" sz="3200" b="1" dirty="0" smtClean="0"/>
                  <a:t>R </a:t>
                </a:r>
                <a:r>
                  <a:rPr lang="en-US" sz="3200" b="1" dirty="0"/>
                  <a:t>= </a:t>
                </a:r>
                <a14:m>
                  <m:oMath xmlns:m="http://schemas.openxmlformats.org/officeDocument/2006/math">
                    <m:rad>
                      <m:radPr>
                        <m:ctrlPr>
                          <a:rPr lang="en-US" sz="3200" b="1" i="1">
                            <a:latin typeface="Cambria Math" panose="02040503050406030204" pitchFamily="18" charset="0"/>
                          </a:rPr>
                        </m:ctrlPr>
                      </m:radPr>
                      <m:deg>
                        <m:r>
                          <a:rPr lang="en-US" sz="3200" b="1" i="1">
                            <a:latin typeface="Cambria Math" panose="02040503050406030204" pitchFamily="18" charset="0"/>
                          </a:rPr>
                          <m:t>𝟑</m:t>
                        </m:r>
                      </m:deg>
                      <m:e>
                        <m:f>
                          <m:fPr>
                            <m:ctrlPr>
                              <a:rPr lang="en-US" sz="3200" b="1" i="1">
                                <a:latin typeface="Cambria Math" panose="02040503050406030204" pitchFamily="18" charset="0"/>
                              </a:rPr>
                            </m:ctrlPr>
                          </m:fPr>
                          <m:num>
                            <m:r>
                              <a:rPr lang="en-US" sz="3200" b="1" i="1">
                                <a:latin typeface="Cambria Math" panose="02040503050406030204" pitchFamily="18" charset="0"/>
                              </a:rPr>
                              <m:t>𝟑</m:t>
                            </m:r>
                            <m:r>
                              <a:rPr lang="en-US" sz="3200" b="1" i="1">
                                <a:latin typeface="Cambria Math" panose="02040503050406030204" pitchFamily="18" charset="0"/>
                              </a:rPr>
                              <m:t>𝒂𝑽</m:t>
                            </m:r>
                          </m:num>
                          <m:den>
                            <m:r>
                              <a:rPr lang="en-US" sz="3200" b="1" i="1">
                                <a:latin typeface="Cambria Math" panose="02040503050406030204" pitchFamily="18" charset="0"/>
                              </a:rPr>
                              <m:t>𝟒</m:t>
                            </m:r>
                            <m:r>
                              <a:rPr lang="en-US" sz="3200" b="1" i="1" smtClean="0">
                                <a:latin typeface="Cambria Math" panose="02040503050406030204" pitchFamily="18" charset="0"/>
                              </a:rPr>
                              <m:t>𝒊</m:t>
                            </m:r>
                          </m:den>
                        </m:f>
                      </m:e>
                    </m:rad>
                  </m:oMath>
                </a14:m>
                <a:endParaRPr lang="en-US" b="1" dirty="0"/>
              </a:p>
              <a:p>
                <a:pPr marL="0" indent="0">
                  <a:buNone/>
                </a:pPr>
                <a:r>
                  <a:rPr lang="en-US" dirty="0" smtClean="0"/>
                  <a:t>	Where</a:t>
                </a:r>
                <a:endParaRPr lang="en-US" dirty="0"/>
              </a:p>
              <a:p>
                <a:pPr marL="0" indent="0">
                  <a:buNone/>
                </a:pPr>
                <a:r>
                  <a:rPr lang="en-US" dirty="0" smtClean="0"/>
                  <a:t>		R </a:t>
                </a:r>
                <a:r>
                  <a:rPr lang="en-US" dirty="0"/>
                  <a:t>= </a:t>
                </a:r>
                <a:r>
                  <a:rPr lang="en-US" dirty="0" smtClean="0"/>
                  <a:t>Return Point – Lower Limit</a:t>
                </a:r>
              </a:p>
              <a:p>
                <a:pPr marL="0" indent="0">
                  <a:buNone/>
                </a:pPr>
                <a:r>
                  <a:rPr lang="en-US" dirty="0" smtClean="0"/>
                  <a:t>		a </a:t>
                </a:r>
                <a:r>
                  <a:rPr lang="en-US" dirty="0"/>
                  <a:t>= Fixed Transaction Cost </a:t>
                </a:r>
              </a:p>
              <a:p>
                <a:pPr marL="0" indent="0">
                  <a:buNone/>
                </a:pPr>
                <a:r>
                  <a:rPr lang="en-US" dirty="0" smtClean="0"/>
                  <a:t>		v </a:t>
                </a:r>
                <a:r>
                  <a:rPr lang="en-US" dirty="0"/>
                  <a:t>= Variance of Daily cash flow </a:t>
                </a:r>
                <a:r>
                  <a:rPr lang="en-US" dirty="0" smtClean="0"/>
                  <a:t>(square of daily cash flow)</a:t>
                </a:r>
                <a:endParaRPr lang="en-US" dirty="0"/>
              </a:p>
              <a:p>
                <a:pPr marL="0" indent="0">
                  <a:buNone/>
                </a:pPr>
                <a:r>
                  <a:rPr lang="en-US" dirty="0" smtClean="0"/>
                  <a:t>		</a:t>
                </a:r>
                <a:r>
                  <a:rPr lang="en-US" dirty="0" err="1" smtClean="0"/>
                  <a:t>i</a:t>
                </a:r>
                <a:r>
                  <a:rPr lang="en-US" dirty="0" smtClean="0"/>
                  <a:t>   </a:t>
                </a:r>
                <a:r>
                  <a:rPr lang="en-US" dirty="0"/>
                  <a:t>= daily interest earned on Marketable Securities</a:t>
                </a:r>
              </a:p>
              <a:p>
                <a:pPr marL="0" indent="0">
                  <a:buNone/>
                </a:pPr>
                <a:endParaRPr lang="en-US" dirty="0" smtClean="0"/>
              </a:p>
              <a:p>
                <a:pPr marL="0" indent="0">
                  <a:buNone/>
                </a:pPr>
                <a:r>
                  <a:rPr lang="en-US" dirty="0"/>
                  <a:t>	</a:t>
                </a:r>
                <a:r>
                  <a:rPr lang="en-US" dirty="0" smtClean="0"/>
                  <a:t>	The </a:t>
                </a:r>
                <a:r>
                  <a:rPr lang="en-US" dirty="0"/>
                  <a:t>return Point = R+L</a:t>
                </a:r>
              </a:p>
              <a:p>
                <a:pPr marL="0" indent="0">
                  <a:buNone/>
                </a:pPr>
                <a:r>
                  <a:rPr lang="en-US" dirty="0" smtClean="0"/>
                  <a:t>		Upper </a:t>
                </a:r>
                <a:r>
                  <a:rPr lang="en-US" dirty="0"/>
                  <a:t>limit         = 3R + L</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97523" y="858130"/>
                <a:ext cx="10515600" cy="5852159"/>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9276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137796"/>
            <a:ext cx="10515600" cy="533717"/>
          </a:xfrm>
        </p:spPr>
        <p:txBody>
          <a:bodyPr>
            <a:normAutofit fontScale="90000"/>
          </a:bodyPr>
          <a:lstStyle/>
          <a:p>
            <a:r>
              <a:rPr lang="en-US" b="1" u="sng" dirty="0" smtClean="0"/>
              <a:t>LAGAO </a:t>
            </a:r>
            <a:endParaRPr lang="en-US" b="1" u="sng"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313" y="671513"/>
            <a:ext cx="10515600" cy="2268636"/>
          </a:xfrm>
        </p:spPr>
      </p:pic>
    </p:spTree>
    <p:extLst>
      <p:ext uri="{BB962C8B-B14F-4D97-AF65-F5344CB8AC3E}">
        <p14:creationId xmlns:p14="http://schemas.microsoft.com/office/powerpoint/2010/main" val="2308236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CASH FORECASTING</a:t>
            </a:r>
            <a:endParaRPr lang="en-US" b="1" u="sng" dirty="0"/>
          </a:p>
        </p:txBody>
      </p:sp>
      <p:sp>
        <p:nvSpPr>
          <p:cNvPr id="3" name="Content Placeholder 2"/>
          <p:cNvSpPr>
            <a:spLocks noGrp="1"/>
          </p:cNvSpPr>
          <p:nvPr>
            <p:ph idx="1"/>
          </p:nvPr>
        </p:nvSpPr>
        <p:spPr/>
        <p:txBody>
          <a:bodyPr/>
          <a:lstStyle/>
          <a:p>
            <a:pPr marL="0" indent="0" algn="just">
              <a:buNone/>
            </a:pPr>
            <a:r>
              <a:rPr lang="en-US" dirty="0"/>
              <a:t>Cash forecasting means to </a:t>
            </a:r>
            <a:r>
              <a:rPr lang="en-US" dirty="0" smtClean="0"/>
              <a:t>forecast </a:t>
            </a:r>
            <a:r>
              <a:rPr lang="en-US" dirty="0"/>
              <a:t>the cash receipts and to arrange cash for payments according to the need of the firm. Its main objective is to earn </a:t>
            </a:r>
            <a:r>
              <a:rPr lang="en-US" dirty="0" smtClean="0"/>
              <a:t>maximum </a:t>
            </a:r>
            <a:r>
              <a:rPr lang="en-US" dirty="0"/>
              <a:t>profit by keeping the cash balance as minimum as possible.</a:t>
            </a:r>
          </a:p>
          <a:p>
            <a:pPr marL="0" indent="0">
              <a:buNone/>
            </a:pPr>
            <a:endParaRPr lang="en-US" dirty="0"/>
          </a:p>
        </p:txBody>
      </p:sp>
    </p:spTree>
    <p:extLst>
      <p:ext uri="{BB962C8B-B14F-4D97-AF65-F5344CB8AC3E}">
        <p14:creationId xmlns:p14="http://schemas.microsoft.com/office/powerpoint/2010/main" val="3752449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394971"/>
            <a:ext cx="10515600" cy="720334"/>
          </a:xfrm>
        </p:spPr>
        <p:txBody>
          <a:bodyPr>
            <a:normAutofit fontScale="90000"/>
          </a:bodyPr>
          <a:lstStyle/>
          <a:p>
            <a:r>
              <a:rPr lang="en-US" sz="3100" b="1" u="sng" dirty="0" smtClean="0"/>
              <a:t>FOLLOWING METHODS ARE USED IN CASH FORECASTING</a:t>
            </a:r>
            <a:r>
              <a:rPr lang="en-US" b="1" u="sng" dirty="0" smtClean="0"/>
              <a:t/>
            </a:r>
            <a:br>
              <a:rPr lang="en-US" b="1" u="sng" dirty="0" smtClean="0"/>
            </a:br>
            <a:endParaRPr lang="en-US" b="1" u="sng" dirty="0"/>
          </a:p>
        </p:txBody>
      </p:sp>
      <p:sp>
        <p:nvSpPr>
          <p:cNvPr id="3" name="Content Placeholder 2"/>
          <p:cNvSpPr>
            <a:spLocks noGrp="1"/>
          </p:cNvSpPr>
          <p:nvPr>
            <p:ph idx="1"/>
          </p:nvPr>
        </p:nvSpPr>
        <p:spPr>
          <a:xfrm>
            <a:off x="797536" y="869999"/>
            <a:ext cx="10515600" cy="5697415"/>
          </a:xfrm>
        </p:spPr>
        <p:txBody>
          <a:bodyPr/>
          <a:lstStyle/>
          <a:p>
            <a:pPr marL="457200" lvl="0" indent="-457200" algn="just">
              <a:buFont typeface="+mj-lt"/>
              <a:buAutoNum type="arabicPeriod"/>
            </a:pPr>
            <a:r>
              <a:rPr lang="en-US" b="1" u="sng" dirty="0"/>
              <a:t>Cash Flow Analysis: </a:t>
            </a:r>
            <a:r>
              <a:rPr lang="en-US" dirty="0"/>
              <a:t>this method analyses various sources and uses of cash during a definite period of time. Various techniques for improves cash flows are used.</a:t>
            </a:r>
          </a:p>
          <a:p>
            <a:pPr marL="457200" lvl="0" indent="-457200" algn="just">
              <a:buFont typeface="+mj-lt"/>
              <a:buAutoNum type="arabicPeriod"/>
            </a:pPr>
            <a:r>
              <a:rPr lang="en-US" b="1" u="sng" dirty="0"/>
              <a:t>Cash Budget: </a:t>
            </a:r>
            <a:r>
              <a:rPr lang="en-US" dirty="0"/>
              <a:t>another tool for cash </a:t>
            </a:r>
            <a:r>
              <a:rPr lang="en-US" dirty="0" smtClean="0"/>
              <a:t>forecasting </a:t>
            </a:r>
            <a:r>
              <a:rPr lang="en-US" dirty="0"/>
              <a:t>and control is Cash Budget. Cash Budget is a summary statement of expected cash receipts and expected cash payments. It ultimately discloses the cash deficit and cash surplus.</a:t>
            </a:r>
          </a:p>
          <a:p>
            <a:pPr marL="457200" lvl="0" indent="-457200" algn="just">
              <a:buFont typeface="+mj-lt"/>
              <a:buAutoNum type="arabicPeriod"/>
            </a:pPr>
            <a:r>
              <a:rPr lang="en-US" b="1" u="sng" dirty="0"/>
              <a:t>Ratio Analysis: </a:t>
            </a:r>
            <a:r>
              <a:rPr lang="en-US" dirty="0"/>
              <a:t>Some important ratios such as Cash </a:t>
            </a:r>
            <a:r>
              <a:rPr lang="en-US" dirty="0" smtClean="0"/>
              <a:t>turnover, </a:t>
            </a:r>
            <a:r>
              <a:rPr lang="en-US" dirty="0"/>
              <a:t>daily cash payment ratio, cash position ratio, cash flow coverage ratios can be used for cash forecasting.</a:t>
            </a:r>
          </a:p>
          <a:p>
            <a:pPr marL="457200" lvl="0" indent="-457200" algn="just">
              <a:buFont typeface="+mj-lt"/>
              <a:buAutoNum type="arabicPeriod"/>
            </a:pPr>
            <a:r>
              <a:rPr lang="en-US" b="1" u="sng" dirty="0"/>
              <a:t>Cash Management Models: </a:t>
            </a:r>
            <a:r>
              <a:rPr lang="en-US" dirty="0"/>
              <a:t>Some models like Boumol model, </a:t>
            </a:r>
            <a:r>
              <a:rPr lang="en-US" dirty="0" smtClean="0"/>
              <a:t>Miller-</a:t>
            </a:r>
            <a:r>
              <a:rPr lang="en-US" dirty="0"/>
              <a:t>O</a:t>
            </a:r>
            <a:r>
              <a:rPr lang="en-US" dirty="0" smtClean="0"/>
              <a:t>rr </a:t>
            </a:r>
            <a:r>
              <a:rPr lang="en-US" dirty="0"/>
              <a:t>model etc. can be used for determining appropriate cash balance in the firm.</a:t>
            </a:r>
          </a:p>
          <a:p>
            <a:pPr marL="0" indent="0" algn="just">
              <a:buNone/>
            </a:pPr>
            <a:endParaRPr lang="en-US" dirty="0"/>
          </a:p>
        </p:txBody>
      </p:sp>
    </p:spTree>
    <p:extLst>
      <p:ext uri="{BB962C8B-B14F-4D97-AF65-F5344CB8AC3E}">
        <p14:creationId xmlns:p14="http://schemas.microsoft.com/office/powerpoint/2010/main" val="277367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562"/>
            <a:ext cx="7286625" cy="652462"/>
          </a:xfrm>
        </p:spPr>
        <p:txBody>
          <a:bodyPr>
            <a:normAutofit fontScale="90000"/>
          </a:bodyPr>
          <a:lstStyle/>
          <a:p>
            <a:r>
              <a:rPr lang="en-US" sz="4400" b="1" u="sng" dirty="0" smtClean="0"/>
              <a:t>MANAGEMENT OF </a:t>
            </a:r>
            <a:r>
              <a:rPr lang="en-US" sz="4400" b="1" u="sng" dirty="0"/>
              <a:t>CASH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63599"/>
            <a:ext cx="12058650" cy="5994401"/>
          </a:xfrm>
          <a:prstGeom prst="rect">
            <a:avLst/>
          </a:prstGeom>
        </p:spPr>
      </p:pic>
    </p:spTree>
    <p:extLst>
      <p:ext uri="{BB962C8B-B14F-4D97-AF65-F5344CB8AC3E}">
        <p14:creationId xmlns:p14="http://schemas.microsoft.com/office/powerpoint/2010/main" val="1204230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CASH COLLECTION TECHNIQUES</a:t>
            </a:r>
            <a:endParaRPr lang="en-US" b="1" u="sng" dirty="0"/>
          </a:p>
        </p:txBody>
      </p:sp>
      <p:sp>
        <p:nvSpPr>
          <p:cNvPr id="3" name="Content Placeholder 2"/>
          <p:cNvSpPr>
            <a:spLocks noGrp="1"/>
          </p:cNvSpPr>
          <p:nvPr>
            <p:ph idx="1"/>
          </p:nvPr>
        </p:nvSpPr>
        <p:spPr/>
        <p:txBody>
          <a:bodyPr/>
          <a:lstStyle/>
          <a:p>
            <a:pPr marL="0" indent="0">
              <a:buNone/>
            </a:pPr>
            <a:r>
              <a:rPr lang="en-US" dirty="0" smtClean="0"/>
              <a:t>Speeding up collections: Following techniques could be used to speed up the collections</a:t>
            </a:r>
          </a:p>
          <a:p>
            <a:pPr marL="457200" indent="-457200">
              <a:buFont typeface="+mj-lt"/>
              <a:buAutoNum type="arabicPeriod"/>
            </a:pPr>
            <a:r>
              <a:rPr lang="en-US" b="1" u="sng" dirty="0" smtClean="0"/>
              <a:t>Prompt Billing and Cash Discount:</a:t>
            </a:r>
            <a:r>
              <a:rPr lang="en-US" b="1" dirty="0" smtClean="0"/>
              <a:t> </a:t>
            </a:r>
            <a:r>
              <a:rPr lang="en-US" dirty="0" smtClean="0"/>
              <a:t>Cash discount could be provided and invoice are prepared promptly to motivate customers to pay cash immediately.</a:t>
            </a:r>
          </a:p>
          <a:p>
            <a:pPr marL="457200" indent="-457200">
              <a:buFont typeface="+mj-lt"/>
              <a:buAutoNum type="arabicPeriod"/>
            </a:pPr>
            <a:r>
              <a:rPr lang="en-US" b="1" u="sng" dirty="0" smtClean="0"/>
              <a:t>Reduction in Deposit float: </a:t>
            </a:r>
            <a:r>
              <a:rPr lang="en-US" dirty="0" smtClean="0"/>
              <a:t>When payments are made through cheque it takes at least 4-5 days to get cleared. This must be reduced.</a:t>
            </a:r>
          </a:p>
          <a:p>
            <a:pPr marL="0" indent="0">
              <a:buNone/>
            </a:pPr>
            <a:r>
              <a:rPr lang="en-US" dirty="0" smtClean="0"/>
              <a:t>	Deposit float has 3 components</a:t>
            </a:r>
          </a:p>
          <a:p>
            <a:pPr marL="914400" lvl="1" indent="-457200">
              <a:buFont typeface="+mj-lt"/>
              <a:buAutoNum type="alphaLcParenR"/>
            </a:pPr>
            <a:r>
              <a:rPr lang="en-US" sz="2400" u="sng" dirty="0" smtClean="0"/>
              <a:t>Postal Float: </a:t>
            </a:r>
            <a:r>
              <a:rPr lang="en-US" sz="2400" dirty="0" smtClean="0"/>
              <a:t>time taken by post office to send the cheque from customer to enterprise.</a:t>
            </a:r>
          </a:p>
          <a:p>
            <a:pPr marL="914400" lvl="1" indent="-457200">
              <a:buFont typeface="+mj-lt"/>
              <a:buAutoNum type="alphaLcParenR"/>
            </a:pPr>
            <a:r>
              <a:rPr lang="en-US" sz="2400" u="sng" dirty="0" smtClean="0"/>
              <a:t>Lethargy/Processing float: </a:t>
            </a:r>
            <a:r>
              <a:rPr lang="en-US" sz="2400" dirty="0" smtClean="0"/>
              <a:t>time taken for processing the cheque before it is presented to the bank for payment.</a:t>
            </a:r>
          </a:p>
          <a:p>
            <a:pPr marL="914400" lvl="1" indent="-457200">
              <a:buFont typeface="+mj-lt"/>
              <a:buAutoNum type="alphaLcParenR"/>
            </a:pPr>
            <a:r>
              <a:rPr lang="en-US" sz="2400" u="sng" dirty="0" smtClean="0"/>
              <a:t>Bank Float: </a:t>
            </a:r>
            <a:r>
              <a:rPr lang="en-US" sz="2400" dirty="0" smtClean="0"/>
              <a:t>Time taken by bank in collecting the payment.</a:t>
            </a:r>
          </a:p>
          <a:p>
            <a:pPr marL="457200" indent="-457200">
              <a:buFont typeface="+mj-lt"/>
              <a:buAutoNum type="alphaLcParenR"/>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869153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startAt="3"/>
            </a:pPr>
            <a:r>
              <a:rPr lang="en-US" b="1" u="sng" dirty="0" smtClean="0"/>
              <a:t>Concentration Banking: </a:t>
            </a:r>
            <a:r>
              <a:rPr lang="en-US" dirty="0"/>
              <a:t>T</a:t>
            </a:r>
            <a:r>
              <a:rPr lang="en-US" dirty="0" smtClean="0"/>
              <a:t>his is a cash collection method in which collection centers are opened by enterprise near its branches. The cheque are collected and cleared in the near bank. </a:t>
            </a:r>
          </a:p>
          <a:p>
            <a:pPr marL="457200" indent="-457200">
              <a:buFont typeface="+mj-lt"/>
              <a:buAutoNum type="arabicPeriod" startAt="3"/>
            </a:pPr>
            <a:r>
              <a:rPr lang="en-US" b="1" u="sng" dirty="0" smtClean="0"/>
              <a:t>Lock-box System:</a:t>
            </a:r>
            <a:r>
              <a:rPr lang="en-US" b="1" dirty="0" smtClean="0"/>
              <a:t> </a:t>
            </a:r>
            <a:r>
              <a:rPr lang="en-US" dirty="0" smtClean="0"/>
              <a:t>The firm hire a post office box to collect cheque. The customers deposit their cheque in those lock-box. The enterprise authorizes a bank to collect cheque from those loch-box daily.</a:t>
            </a:r>
            <a:endParaRPr lang="en-US" dirty="0"/>
          </a:p>
        </p:txBody>
      </p:sp>
    </p:spTree>
    <p:extLst>
      <p:ext uri="{BB962C8B-B14F-4D97-AF65-F5344CB8AC3E}">
        <p14:creationId xmlns:p14="http://schemas.microsoft.com/office/powerpoint/2010/main" val="383469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5365" y="257175"/>
            <a:ext cx="10498696" cy="6453188"/>
          </a:xfrm>
        </p:spPr>
      </p:pic>
    </p:spTree>
    <p:extLst>
      <p:ext uri="{BB962C8B-B14F-4D97-AF65-F5344CB8AC3E}">
        <p14:creationId xmlns:p14="http://schemas.microsoft.com/office/powerpoint/2010/main" val="248447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462" y="357187"/>
            <a:ext cx="11715750" cy="6045084"/>
          </a:xfrm>
        </p:spPr>
      </p:pic>
    </p:spTree>
    <p:extLst>
      <p:ext uri="{BB962C8B-B14F-4D97-AF65-F5344CB8AC3E}">
        <p14:creationId xmlns:p14="http://schemas.microsoft.com/office/powerpoint/2010/main" val="1052435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913" y="1343025"/>
            <a:ext cx="10515600" cy="4082252"/>
          </a:xfrm>
        </p:spPr>
      </p:pic>
    </p:spTree>
    <p:extLst>
      <p:ext uri="{BB962C8B-B14F-4D97-AF65-F5344CB8AC3E}">
        <p14:creationId xmlns:p14="http://schemas.microsoft.com/office/powerpoint/2010/main" val="1407761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8888" y="2052784"/>
            <a:ext cx="8529637" cy="2647804"/>
          </a:xfrm>
        </p:spPr>
        <p:txBody>
          <a:bodyPr>
            <a:normAutofit/>
          </a:bodyPr>
          <a:lstStyle/>
          <a:p>
            <a:pPr marL="0" indent="0">
              <a:buNone/>
            </a:pPr>
            <a:endParaRPr lang="en-US" dirty="0">
              <a:hlinkClick r:id="rId2" action="ppaction://hlinkfile"/>
            </a:endParaRPr>
          </a:p>
          <a:p>
            <a:pPr marL="0" indent="0">
              <a:buNone/>
            </a:pPr>
            <a:endParaRPr lang="en-US" dirty="0" smtClean="0">
              <a:hlinkClick r:id="rId2" action="ppaction://hlinkfile"/>
            </a:endParaRPr>
          </a:p>
          <a:p>
            <a:pPr marL="0" indent="0">
              <a:buNone/>
            </a:pPr>
            <a:r>
              <a:rPr lang="en-US" sz="4000" dirty="0" smtClean="0">
                <a:hlinkClick r:id="rId2" action="ppaction://hlinkfile"/>
              </a:rPr>
              <a:t>COMMERCESTUDYGUIDE.COM</a:t>
            </a:r>
            <a:endParaRPr lang="en-US" sz="4000" dirty="0"/>
          </a:p>
          <a:p>
            <a:pPr marL="0" indent="0">
              <a:buNone/>
            </a:pPr>
            <a:endParaRPr lang="en-US" dirty="0" smtClean="0"/>
          </a:p>
          <a:p>
            <a:pPr marL="0" indent="0">
              <a:buNone/>
            </a:pPr>
            <a:endParaRPr lang="en-US" dirty="0"/>
          </a:p>
          <a:p>
            <a:pPr marL="0" indent="0">
              <a:buNone/>
            </a:pPr>
            <a:endParaRPr lang="en-US" dirty="0"/>
          </a:p>
        </p:txBody>
      </p:sp>
      <p:sp>
        <p:nvSpPr>
          <p:cNvPr id="4" name="TextBox 3"/>
          <p:cNvSpPr txBox="1"/>
          <p:nvPr/>
        </p:nvSpPr>
        <p:spPr>
          <a:xfrm>
            <a:off x="2528888" y="3992702"/>
            <a:ext cx="6570838"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Detailed explanations and </a:t>
            </a:r>
            <a:r>
              <a:rPr lang="en-US" sz="2000" dirty="0" err="1" smtClean="0">
                <a:latin typeface="Times New Roman" panose="02020603050405020304" pitchFamily="18" charset="0"/>
                <a:cs typeface="Times New Roman" panose="02020603050405020304" pitchFamily="18" charset="0"/>
              </a:rPr>
              <a:t>fekology</a:t>
            </a:r>
            <a:r>
              <a:rPr lang="en-US" sz="2000" dirty="0" smtClean="0">
                <a:latin typeface="Times New Roman" panose="02020603050405020304" pitchFamily="18" charset="0"/>
                <a:cs typeface="Times New Roman" panose="02020603050405020304" pitchFamily="18" charset="0"/>
              </a:rPr>
              <a:t> is expected from students</a:t>
            </a:r>
          </a:p>
          <a:p>
            <a:r>
              <a:rPr lang="en-US" sz="2000" dirty="0" smtClean="0">
                <a:latin typeface="Times New Roman" panose="02020603050405020304" pitchFamily="18" charset="0"/>
                <a:cs typeface="Times New Roman" panose="02020603050405020304" pitchFamily="18" charset="0"/>
              </a:rPr>
              <a:t>Source: S.P. Gupta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90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CASH</a:t>
            </a:r>
            <a:endParaRPr lang="en-US" b="1" u="sng" dirty="0"/>
          </a:p>
        </p:txBody>
      </p:sp>
      <p:sp>
        <p:nvSpPr>
          <p:cNvPr id="3" name="Content Placeholder 2"/>
          <p:cNvSpPr>
            <a:spLocks noGrp="1"/>
          </p:cNvSpPr>
          <p:nvPr>
            <p:ph idx="1"/>
          </p:nvPr>
        </p:nvSpPr>
        <p:spPr/>
        <p:txBody>
          <a:bodyPr/>
          <a:lstStyle/>
          <a:p>
            <a:r>
              <a:rPr lang="en-US" sz="2800" dirty="0" smtClean="0"/>
              <a:t>Cash </a:t>
            </a:r>
            <a:r>
              <a:rPr lang="en-US" sz="2800" dirty="0"/>
              <a:t>is one of the important and key parts of </a:t>
            </a:r>
            <a:r>
              <a:rPr lang="en-US" sz="2800" dirty="0" smtClean="0"/>
              <a:t>the current </a:t>
            </a:r>
            <a:r>
              <a:rPr lang="en-US" sz="2800" dirty="0"/>
              <a:t>assets</a:t>
            </a:r>
            <a:r>
              <a:rPr lang="en-US" sz="2800" dirty="0" smtClean="0"/>
              <a:t>.</a:t>
            </a:r>
          </a:p>
          <a:p>
            <a:pPr lvl="1"/>
            <a:r>
              <a:rPr lang="en-US" sz="2400" dirty="0"/>
              <a:t>Cash generally refers to the coins and currency</a:t>
            </a:r>
          </a:p>
          <a:p>
            <a:pPr lvl="1"/>
            <a:r>
              <a:rPr lang="en-US" sz="2400" dirty="0"/>
              <a:t>cash equivalents includes </a:t>
            </a:r>
            <a:r>
              <a:rPr lang="en-US" sz="2400" dirty="0" smtClean="0"/>
              <a:t>cheque, </a:t>
            </a:r>
            <a:r>
              <a:rPr lang="en-US" sz="2400" dirty="0"/>
              <a:t>drafts, demand deposits, marketable securities, time deposits etc.</a:t>
            </a:r>
          </a:p>
          <a:p>
            <a:r>
              <a:rPr lang="en-US" sz="2800" dirty="0" smtClean="0"/>
              <a:t>Business concern needs cash to make payments for acquisition of resources and services for the normal conduct of business. </a:t>
            </a:r>
          </a:p>
          <a:p>
            <a:endParaRPr lang="en-US" sz="2800" dirty="0"/>
          </a:p>
          <a:p>
            <a:endParaRPr lang="en-US" dirty="0"/>
          </a:p>
        </p:txBody>
      </p:sp>
    </p:spTree>
    <p:extLst>
      <p:ext uri="{BB962C8B-B14F-4D97-AF65-F5344CB8AC3E}">
        <p14:creationId xmlns:p14="http://schemas.microsoft.com/office/powerpoint/2010/main" val="312803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292540"/>
            <a:ext cx="10515600" cy="720334"/>
          </a:xfrm>
        </p:spPr>
        <p:txBody>
          <a:bodyPr>
            <a:normAutofit fontScale="90000"/>
          </a:bodyPr>
          <a:lstStyle/>
          <a:p>
            <a:r>
              <a:rPr lang="en-US" b="1" dirty="0" smtClean="0"/>
              <a:t>MOTIVES FOR HOLDING CASH</a:t>
            </a:r>
            <a:r>
              <a:rPr lang="en-US" dirty="0"/>
              <a:t/>
            </a:r>
            <a:br>
              <a:rPr lang="en-US" dirty="0"/>
            </a:br>
            <a:endParaRPr lang="en-US" dirty="0"/>
          </a:p>
        </p:txBody>
      </p:sp>
      <p:sp>
        <p:nvSpPr>
          <p:cNvPr id="3" name="Content Placeholder 2"/>
          <p:cNvSpPr>
            <a:spLocks noGrp="1"/>
          </p:cNvSpPr>
          <p:nvPr>
            <p:ph idx="1"/>
          </p:nvPr>
        </p:nvSpPr>
        <p:spPr>
          <a:xfrm>
            <a:off x="697523" y="819224"/>
            <a:ext cx="10515600" cy="6038776"/>
          </a:xfrm>
        </p:spPr>
        <p:txBody>
          <a:bodyPr/>
          <a:lstStyle/>
          <a:p>
            <a:pPr marL="457200" lvl="0" indent="-457200" algn="just">
              <a:buFont typeface="+mj-lt"/>
              <a:buAutoNum type="arabicPeriod"/>
            </a:pPr>
            <a:r>
              <a:rPr lang="en-US" b="1" dirty="0" smtClean="0"/>
              <a:t>Transitionary </a:t>
            </a:r>
            <a:r>
              <a:rPr lang="en-US" b="1" dirty="0"/>
              <a:t>motive: </a:t>
            </a:r>
            <a:r>
              <a:rPr lang="en-US" dirty="0"/>
              <a:t>Cash is needed to meet day to day cash requirements and  to finance transaction in the normal course of business. Cash is also needed to make </a:t>
            </a:r>
            <a:r>
              <a:rPr lang="en-US" dirty="0" smtClean="0"/>
              <a:t>purchases </a:t>
            </a:r>
            <a:r>
              <a:rPr lang="en-US" dirty="0"/>
              <a:t>of raw materials, pay expenses, taxes, dividends etc.</a:t>
            </a:r>
          </a:p>
          <a:p>
            <a:pPr marL="457200" lvl="0" indent="-457200" algn="just">
              <a:buFont typeface="+mj-lt"/>
              <a:buAutoNum type="arabicPeriod"/>
            </a:pPr>
            <a:r>
              <a:rPr lang="en-US" b="1" dirty="0"/>
              <a:t>Precautionary motive: </a:t>
            </a:r>
            <a:r>
              <a:rPr lang="en-US" dirty="0"/>
              <a:t>It is the motive for holding cash as a cushion to meet unexpected contingent needs. Cash is needed to meet the unexpected situation like, floods, strikes accidents etc.</a:t>
            </a:r>
          </a:p>
          <a:p>
            <a:pPr marL="457200" lvl="0" indent="-457200" algn="just">
              <a:buFont typeface="+mj-lt"/>
              <a:buAutoNum type="arabicPeriod"/>
            </a:pPr>
            <a:r>
              <a:rPr lang="en-US" b="1" dirty="0"/>
              <a:t>Speculative motive: </a:t>
            </a:r>
            <a:r>
              <a:rPr lang="en-US" dirty="0"/>
              <a:t>A business may decide to hold cash in order to be in a position to exploit opportunity as and when they arise</a:t>
            </a:r>
            <a:r>
              <a:rPr lang="en-US" dirty="0" smtClean="0"/>
              <a:t>. Certain </a:t>
            </a:r>
            <a:r>
              <a:rPr lang="en-US" dirty="0"/>
              <a:t>amount of cash is needed to meet an opportunity to purchase raw materials at a reduced price or make purchase at favorable prices.</a:t>
            </a:r>
          </a:p>
          <a:p>
            <a:pPr marL="457200" lvl="0" indent="-457200" algn="just">
              <a:buFont typeface="+mj-lt"/>
              <a:buAutoNum type="arabicPeriod"/>
            </a:pPr>
            <a:r>
              <a:rPr lang="en-US" b="1" dirty="0"/>
              <a:t>Compensating motive: </a:t>
            </a:r>
            <a:r>
              <a:rPr lang="en-US" dirty="0"/>
              <a:t>It is a motive for holding cash to compensate banks for providing certain services or loans. Banks provide variety of services to the business concern, such as clearance of cheque, transfer of funds etc.</a:t>
            </a:r>
          </a:p>
          <a:p>
            <a:pPr algn="just"/>
            <a:endParaRPr lang="en-US" dirty="0"/>
          </a:p>
        </p:txBody>
      </p:sp>
    </p:spTree>
    <p:extLst>
      <p:ext uri="{BB962C8B-B14F-4D97-AF65-F5344CB8AC3E}">
        <p14:creationId xmlns:p14="http://schemas.microsoft.com/office/powerpoint/2010/main" val="248047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157163"/>
            <a:ext cx="10703902" cy="1015292"/>
          </a:xfrm>
        </p:spPr>
        <p:txBody>
          <a:bodyPr>
            <a:normAutofit/>
          </a:bodyPr>
          <a:lstStyle/>
          <a:p>
            <a:r>
              <a:rPr lang="en-US" sz="2800" b="1" dirty="0" smtClean="0"/>
              <a:t>FACTORS AFFECTING THE LEVEL OF CASH IN THE FIRM</a:t>
            </a:r>
            <a:r>
              <a:rPr lang="en-US" sz="2800" dirty="0" smtClean="0"/>
              <a:t/>
            </a:r>
            <a:br>
              <a:rPr lang="en-US" sz="2800" dirty="0" smtClean="0"/>
            </a:br>
            <a:endParaRPr lang="en-US" sz="2800" dirty="0"/>
          </a:p>
        </p:txBody>
      </p:sp>
      <p:sp>
        <p:nvSpPr>
          <p:cNvPr id="3" name="Content Placeholder 2"/>
          <p:cNvSpPr>
            <a:spLocks noGrp="1"/>
          </p:cNvSpPr>
          <p:nvPr>
            <p:ph idx="1"/>
          </p:nvPr>
        </p:nvSpPr>
        <p:spPr>
          <a:xfrm>
            <a:off x="697522" y="728664"/>
            <a:ext cx="10961077" cy="5981626"/>
          </a:xfrm>
        </p:spPr>
        <p:txBody>
          <a:bodyPr/>
          <a:lstStyle/>
          <a:p>
            <a:pPr marL="457200" lvl="0" indent="-457200" algn="just">
              <a:buFont typeface="+mj-lt"/>
              <a:buAutoNum type="arabicPeriod"/>
            </a:pPr>
            <a:r>
              <a:rPr lang="en-US" b="1" dirty="0"/>
              <a:t>Nature of Business:</a:t>
            </a:r>
            <a:r>
              <a:rPr lang="en-US" dirty="0"/>
              <a:t> Where demand of firm’s products is highly susceptible to changes in economic conditions, the firm will have to hold large cash balance to strengthen its liquidity position. This tendency is usually observed in undertakings engaged in luxurious products. However, public utility (gas companies, electricity companies and railways) concerns need not maintain large cash reserve because of the constant flow of cash in the firm resulting from the regularity of their services.</a:t>
            </a:r>
          </a:p>
          <a:p>
            <a:pPr marL="457200" lvl="0" indent="-457200" algn="just">
              <a:buFont typeface="+mj-lt"/>
              <a:buAutoNum type="arabicPeriod"/>
            </a:pPr>
            <a:r>
              <a:rPr lang="en-US" b="1" dirty="0"/>
              <a:t>Credit standing of the enterprises:</a:t>
            </a:r>
            <a:r>
              <a:rPr lang="en-US" dirty="0"/>
              <a:t> if credit rating of the enterprise is </a:t>
            </a:r>
            <a:r>
              <a:rPr lang="en-US" dirty="0" smtClean="0"/>
              <a:t>good, lower </a:t>
            </a:r>
            <a:r>
              <a:rPr lang="en-US" dirty="0"/>
              <a:t>cash balance will be maintained, because the enterprise can borrow easily and quickly. </a:t>
            </a:r>
          </a:p>
          <a:p>
            <a:pPr marL="457200" lvl="0" indent="-457200" algn="just">
              <a:buFont typeface="+mj-lt"/>
              <a:buAutoNum type="arabicPeriod"/>
            </a:pPr>
            <a:r>
              <a:rPr lang="en-US" b="1" dirty="0"/>
              <a:t>Production Policy: </a:t>
            </a:r>
            <a:r>
              <a:rPr lang="en-US" dirty="0"/>
              <a:t>if production policy is to produce according to the present demand and the quantity of raw material is enough for production, the enterprise has to maintain lower cash. If the quantity of raw material is not enough the firm will have to maintain more cash.</a:t>
            </a:r>
          </a:p>
          <a:p>
            <a:pPr marL="457200" indent="-457200" algn="just">
              <a:buFont typeface="+mj-lt"/>
              <a:buAutoNum type="arabicPeriod"/>
            </a:pPr>
            <a:endParaRPr lang="en-US" dirty="0"/>
          </a:p>
        </p:txBody>
      </p:sp>
    </p:spTree>
    <p:extLst>
      <p:ext uri="{BB962C8B-B14F-4D97-AF65-F5344CB8AC3E}">
        <p14:creationId xmlns:p14="http://schemas.microsoft.com/office/powerpoint/2010/main" val="387550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523" y="200026"/>
            <a:ext cx="10515600" cy="6510264"/>
          </a:xfrm>
        </p:spPr>
        <p:txBody>
          <a:bodyPr/>
          <a:lstStyle/>
          <a:p>
            <a:pPr marL="457200" lvl="0" indent="-457200" algn="just">
              <a:buFont typeface="+mj-lt"/>
              <a:buAutoNum type="arabicPeriod" startAt="4"/>
            </a:pPr>
            <a:r>
              <a:rPr lang="en-US" b="1" dirty="0"/>
              <a:t>Production Process: </a:t>
            </a:r>
            <a:r>
              <a:rPr lang="en-US" dirty="0"/>
              <a:t>If production process is lengthy, the firm will have to maintain more cash. When production process is small lower cash balance is sufficient.</a:t>
            </a:r>
          </a:p>
          <a:p>
            <a:pPr marL="457200" lvl="0" indent="-457200" algn="just">
              <a:buFont typeface="+mj-lt"/>
              <a:buAutoNum type="arabicPeriod" startAt="4"/>
            </a:pPr>
            <a:r>
              <a:rPr lang="en-US" b="1" dirty="0"/>
              <a:t>Terms of Purchase and Sales:</a:t>
            </a:r>
            <a:r>
              <a:rPr lang="en-US" dirty="0"/>
              <a:t> if the firm is able to purchase raw material on credit and is able to sell products in cash, it will require to hold less amount of cash.</a:t>
            </a:r>
          </a:p>
          <a:p>
            <a:pPr marL="457200" lvl="0" indent="-457200" algn="just">
              <a:buFont typeface="+mj-lt"/>
              <a:buAutoNum type="arabicPeriod" startAt="4"/>
            </a:pPr>
            <a:r>
              <a:rPr lang="en-US" b="1" dirty="0"/>
              <a:t>Collection Policy:</a:t>
            </a:r>
            <a:r>
              <a:rPr lang="en-US" dirty="0"/>
              <a:t> if the speed of collection of account </a:t>
            </a:r>
            <a:r>
              <a:rPr lang="en-US" dirty="0" smtClean="0"/>
              <a:t>receivable </a:t>
            </a:r>
            <a:r>
              <a:rPr lang="en-US" dirty="0"/>
              <a:t>in a firm is quick, the will be required to hold less cash. On the other hand, if the collection policy of the firm is not good the firm will need to carry more cash.</a:t>
            </a:r>
          </a:p>
          <a:p>
            <a:pPr marL="457200" lvl="0" indent="-457200" algn="just">
              <a:buFont typeface="+mj-lt"/>
              <a:buAutoNum type="arabicPeriod" startAt="4"/>
            </a:pPr>
            <a:r>
              <a:rPr lang="en-US" b="1" dirty="0"/>
              <a:t>Availability of </a:t>
            </a:r>
            <a:r>
              <a:rPr lang="en-US" b="1" dirty="0" smtClean="0"/>
              <a:t>Opportunities:</a:t>
            </a:r>
            <a:r>
              <a:rPr lang="en-US" dirty="0" smtClean="0"/>
              <a:t> </a:t>
            </a:r>
            <a:r>
              <a:rPr lang="en-US" dirty="0"/>
              <a:t>where there are profitable opportunities, it may not be wise to hold a large cash </a:t>
            </a:r>
            <a:r>
              <a:rPr lang="en-US" dirty="0" smtClean="0"/>
              <a:t>balance.</a:t>
            </a:r>
          </a:p>
          <a:p>
            <a:pPr marL="457200" lvl="0" indent="-457200" algn="just">
              <a:buFont typeface="+mj-lt"/>
              <a:buAutoNum type="arabicPeriod" startAt="4"/>
            </a:pPr>
            <a:r>
              <a:rPr lang="en-US" b="1" dirty="0" smtClean="0"/>
              <a:t>Economic </a:t>
            </a:r>
            <a:r>
              <a:rPr lang="en-US" b="1" dirty="0"/>
              <a:t>Conditions:</a:t>
            </a:r>
            <a:r>
              <a:rPr lang="en-US" dirty="0"/>
              <a:t> When the economy is in recession, the enterprise may prefer to hold larger amount of cash balance in order to invest when the economy improves. In inflationary </a:t>
            </a:r>
            <a:r>
              <a:rPr lang="en-US" dirty="0" smtClean="0"/>
              <a:t>condition, </a:t>
            </a:r>
            <a:r>
              <a:rPr lang="en-US" dirty="0"/>
              <a:t>holding more cash will result into loss of purchasing power. So, the firm should hold less cash in inflation.</a:t>
            </a:r>
          </a:p>
          <a:p>
            <a:pPr marL="457200" indent="-457200" algn="just">
              <a:buFont typeface="+mj-lt"/>
              <a:buAutoNum type="arabicPeriod" startAt="4"/>
            </a:pPr>
            <a:endParaRPr lang="en-US" dirty="0"/>
          </a:p>
        </p:txBody>
      </p:sp>
    </p:spTree>
    <p:extLst>
      <p:ext uri="{BB962C8B-B14F-4D97-AF65-F5344CB8AC3E}">
        <p14:creationId xmlns:p14="http://schemas.microsoft.com/office/powerpoint/2010/main" val="2631256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292540"/>
            <a:ext cx="10515600" cy="720334"/>
          </a:xfrm>
        </p:spPr>
        <p:txBody>
          <a:bodyPr/>
          <a:lstStyle/>
          <a:p>
            <a:r>
              <a:rPr lang="en-US" b="1" dirty="0" smtClean="0"/>
              <a:t>OBJECTIVES OF CASH MANAGEMENT</a:t>
            </a:r>
            <a:endParaRPr lang="en-US" b="1" dirty="0"/>
          </a:p>
        </p:txBody>
      </p:sp>
      <p:sp>
        <p:nvSpPr>
          <p:cNvPr id="3" name="Content Placeholder 2"/>
          <p:cNvSpPr>
            <a:spLocks noGrp="1"/>
          </p:cNvSpPr>
          <p:nvPr>
            <p:ph idx="1"/>
          </p:nvPr>
        </p:nvSpPr>
        <p:spPr/>
        <p:txBody>
          <a:bodyPr/>
          <a:lstStyle/>
          <a:p>
            <a:pPr marL="457200" lvl="0" indent="-457200">
              <a:buFont typeface="+mj-lt"/>
              <a:buAutoNum type="arabicPeriod"/>
            </a:pPr>
            <a:r>
              <a:rPr lang="en-US" b="1" dirty="0"/>
              <a:t>To supply cash for disbursement according to the payment </a:t>
            </a:r>
            <a:r>
              <a:rPr lang="en-US" b="1" dirty="0" smtClean="0"/>
              <a:t>schedule. </a:t>
            </a:r>
            <a:r>
              <a:rPr lang="en-US" dirty="0" smtClean="0"/>
              <a:t>In </a:t>
            </a:r>
            <a:r>
              <a:rPr lang="en-US" dirty="0"/>
              <a:t>the ordinary course of business certain cash payments and cash receipts take place on a regular basis. Thus, businesses need to maintain sufficient cash to meet the cash  disbursement </a:t>
            </a:r>
            <a:r>
              <a:rPr lang="en-US" dirty="0" smtClean="0"/>
              <a:t>needs.</a:t>
            </a:r>
          </a:p>
          <a:p>
            <a:pPr marL="457200" lvl="0" indent="-457200">
              <a:buFont typeface="+mj-lt"/>
              <a:buAutoNum type="arabicPeriod"/>
            </a:pPr>
            <a:r>
              <a:rPr lang="en-US" b="1" dirty="0" smtClean="0"/>
              <a:t>To </a:t>
            </a:r>
            <a:r>
              <a:rPr lang="en-US" b="1" dirty="0"/>
              <a:t>keep the tied up cash balance at a minimum </a:t>
            </a:r>
            <a:r>
              <a:rPr lang="en-US" b="1" dirty="0" smtClean="0"/>
              <a:t>level.</a:t>
            </a:r>
            <a:r>
              <a:rPr lang="en-US" dirty="0" smtClean="0"/>
              <a:t> Though </a:t>
            </a:r>
            <a:r>
              <a:rPr lang="en-US" dirty="0"/>
              <a:t>it is important to maintain sufficient cash balance, there must not be idle cash in the firm. Thus, optimal level of cash balance need to be maintained which is neither too high, nor too low.</a:t>
            </a:r>
          </a:p>
          <a:p>
            <a:pPr marL="457200" indent="-457200">
              <a:buFont typeface="+mj-lt"/>
              <a:buAutoNum type="arabicPeriod"/>
            </a:pPr>
            <a:endParaRPr lang="en-US" dirty="0"/>
          </a:p>
        </p:txBody>
      </p:sp>
    </p:spTree>
    <p:extLst>
      <p:ext uri="{BB962C8B-B14F-4D97-AF65-F5344CB8AC3E}">
        <p14:creationId xmlns:p14="http://schemas.microsoft.com/office/powerpoint/2010/main" val="166220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NEED FOR MAINTAINING CASH</a:t>
            </a:r>
            <a:endParaRPr lang="en-US" b="1" u="sng" dirty="0"/>
          </a:p>
        </p:txBody>
      </p:sp>
      <p:sp>
        <p:nvSpPr>
          <p:cNvPr id="3" name="Content Placeholder 2"/>
          <p:cNvSpPr>
            <a:spLocks noGrp="1"/>
          </p:cNvSpPr>
          <p:nvPr>
            <p:ph idx="1"/>
          </p:nvPr>
        </p:nvSpPr>
        <p:spPr/>
        <p:txBody>
          <a:bodyPr/>
          <a:lstStyle/>
          <a:p>
            <a:pPr marL="457200" lvl="0" indent="-457200">
              <a:buFont typeface="+mj-lt"/>
              <a:buAutoNum type="arabicPeriod"/>
            </a:pPr>
            <a:r>
              <a:rPr lang="en-US" u="sng" dirty="0"/>
              <a:t>Cash discount can be availed through timely payment.</a:t>
            </a:r>
          </a:p>
          <a:p>
            <a:pPr marL="457200" lvl="0" indent="-457200">
              <a:buFont typeface="+mj-lt"/>
              <a:buAutoNum type="arabicPeriod"/>
            </a:pPr>
            <a:r>
              <a:rPr lang="en-US" u="sng" dirty="0"/>
              <a:t>Strong credit rating</a:t>
            </a:r>
          </a:p>
          <a:p>
            <a:pPr marL="457200" lvl="0" indent="-457200">
              <a:buFont typeface="+mj-lt"/>
              <a:buAutoNum type="arabicPeriod"/>
            </a:pPr>
            <a:r>
              <a:rPr lang="en-US" u="sng" dirty="0"/>
              <a:t>Good relationship with stockholders</a:t>
            </a:r>
          </a:p>
          <a:p>
            <a:pPr marL="457200" lvl="0" indent="-457200">
              <a:buFont typeface="+mj-lt"/>
              <a:buAutoNum type="arabicPeriod"/>
            </a:pPr>
            <a:r>
              <a:rPr lang="en-US" u="sng" dirty="0"/>
              <a:t>To grab Favourable business opportunities</a:t>
            </a:r>
          </a:p>
          <a:p>
            <a:pPr marL="457200" lvl="0" indent="-457200">
              <a:buFont typeface="+mj-lt"/>
              <a:buAutoNum type="arabicPeriod"/>
            </a:pPr>
            <a:r>
              <a:rPr lang="en-US" u="sng" dirty="0"/>
              <a:t>Prevents insolvency and bankruptcy</a:t>
            </a:r>
          </a:p>
          <a:p>
            <a:pPr marL="457200" lvl="0" indent="-457200">
              <a:buFont typeface="+mj-lt"/>
              <a:buAutoNum type="arabicPeriod"/>
            </a:pPr>
            <a:r>
              <a:rPr lang="en-US" u="sng" dirty="0"/>
              <a:t>To meet unexpected cash expenditure.</a:t>
            </a:r>
          </a:p>
          <a:p>
            <a:pPr marL="0" indent="0">
              <a:buNone/>
            </a:pPr>
            <a:endParaRPr lang="en-US" dirty="0" smtClean="0"/>
          </a:p>
          <a:p>
            <a:pPr marL="0" indent="0">
              <a:buNone/>
            </a:pPr>
            <a:r>
              <a:rPr lang="en-US" dirty="0" smtClean="0"/>
              <a:t>(Explanation and </a:t>
            </a:r>
            <a:r>
              <a:rPr lang="en-US" dirty="0" err="1" smtClean="0"/>
              <a:t>Fek</a:t>
            </a:r>
            <a:r>
              <a:rPr lang="en-US" dirty="0" err="1" smtClean="0"/>
              <a:t>ology</a:t>
            </a:r>
            <a:r>
              <a:rPr lang="en-US" dirty="0" smtClean="0"/>
              <a:t> </a:t>
            </a:r>
            <a:r>
              <a:rPr lang="en-US" dirty="0" smtClean="0"/>
              <a:t>is required here)</a:t>
            </a:r>
            <a:endParaRPr lang="en-US" dirty="0"/>
          </a:p>
        </p:txBody>
      </p:sp>
    </p:spTree>
    <p:extLst>
      <p:ext uri="{BB962C8B-B14F-4D97-AF65-F5344CB8AC3E}">
        <p14:creationId xmlns:p14="http://schemas.microsoft.com/office/powerpoint/2010/main" val="94822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500063"/>
            <a:ext cx="10515600" cy="500942"/>
          </a:xfrm>
        </p:spPr>
        <p:txBody>
          <a:bodyPr>
            <a:normAutofit fontScale="90000"/>
          </a:bodyPr>
          <a:lstStyle/>
          <a:p>
            <a:r>
              <a:rPr lang="en-US" b="1" u="sng" dirty="0" smtClean="0"/>
              <a:t>CASH CYCLE</a:t>
            </a:r>
            <a:r>
              <a:rPr lang="en-US" b="1" u="sng" dirty="0"/>
              <a:t/>
            </a:r>
            <a:br>
              <a:rPr lang="en-US" b="1" u="sng" dirty="0"/>
            </a:br>
            <a:endParaRPr lang="en-US" b="1"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7523" y="858130"/>
                <a:ext cx="10515600" cy="5852159"/>
              </a:xfrm>
            </p:spPr>
            <p:txBody>
              <a:bodyPr/>
              <a:lstStyle/>
              <a:p>
                <a:pPr marL="0" indent="0">
                  <a:buNone/>
                </a:pPr>
                <a:r>
                  <a:rPr lang="en-US" dirty="0" smtClean="0"/>
                  <a:t>Cash cycle is a term which is used to signify the entire process of cash flow within a firm.</a:t>
                </a:r>
              </a:p>
              <a:p>
                <a:pPr marL="0" indent="0">
                  <a:buNone/>
                </a:pPr>
                <a:endParaRPr lang="en-US" dirty="0"/>
              </a:p>
              <a:p>
                <a:pPr marL="457200" lvl="0" indent="-457200">
                  <a:buFont typeface="+mj-lt"/>
                  <a:buAutoNum type="arabicPeriod"/>
                </a:pPr>
                <a:r>
                  <a:rPr lang="en-US" b="1" u="sng" dirty="0"/>
                  <a:t>Cash Cycle </a:t>
                </a:r>
                <a:r>
                  <a:rPr lang="en-US" b="1" u="sng" dirty="0" smtClean="0"/>
                  <a:t>= </a:t>
                </a:r>
                <a:r>
                  <a:rPr lang="en-US" dirty="0" smtClean="0"/>
                  <a:t>    Conversion </a:t>
                </a:r>
                <a:r>
                  <a:rPr lang="en-US" dirty="0"/>
                  <a:t>Period(Inventory Holding Period) + Average </a:t>
                </a:r>
                <a:r>
                  <a:rPr lang="en-US" dirty="0" smtClean="0"/>
                  <a:t>				Collection </a:t>
                </a:r>
                <a:r>
                  <a:rPr lang="en-US" dirty="0"/>
                  <a:t>Period – Average Payment Period</a:t>
                </a:r>
              </a:p>
              <a:p>
                <a:pPr marL="0" indent="0">
                  <a:buNone/>
                </a:pPr>
                <a:endParaRPr lang="en-US" dirty="0"/>
              </a:p>
              <a:p>
                <a:pPr marL="457200" lvl="0" indent="-457200">
                  <a:buFont typeface="+mj-lt"/>
                  <a:buAutoNum type="arabicPeriod"/>
                </a:pPr>
                <a:r>
                  <a:rPr lang="en-US" b="1" u="sng" dirty="0"/>
                  <a:t>Cash Turnover = </a:t>
                </a:r>
                <a:r>
                  <a:rPr lang="en-US" b="1" u="sng" dirty="0" smtClean="0"/>
                  <a:t>	</a:t>
                </a:r>
                <a14:m>
                  <m:oMath xmlns:m="http://schemas.openxmlformats.org/officeDocument/2006/math">
                    <m:r>
                      <a:rPr lang="en-US" b="1"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365</m:t>
                        </m:r>
                        <m:r>
                          <a:rPr lang="en-US" b="0" i="1" smtClean="0">
                            <a:latin typeface="Cambria Math" panose="02040503050406030204" pitchFamily="18" charset="0"/>
                          </a:rPr>
                          <m:t>/360</m:t>
                        </m:r>
                      </m:num>
                      <m:den>
                        <m:r>
                          <a:rPr lang="en-US" i="1">
                            <a:latin typeface="Cambria Math" panose="02040503050406030204" pitchFamily="18" charset="0"/>
                          </a:rPr>
                          <m:t>𝐶𝑎𝑠h</m:t>
                        </m:r>
                        <m:r>
                          <a:rPr lang="en-US" i="1">
                            <a:latin typeface="Cambria Math" panose="02040503050406030204" pitchFamily="18" charset="0"/>
                          </a:rPr>
                          <m:t> </m:t>
                        </m:r>
                        <m:r>
                          <a:rPr lang="en-US" i="1">
                            <a:latin typeface="Cambria Math" panose="02040503050406030204" pitchFamily="18" charset="0"/>
                          </a:rPr>
                          <m:t>𝑐𝑦𝑐𝑙𝑒</m:t>
                        </m:r>
                        <m:r>
                          <a:rPr lang="en-US" i="1">
                            <a:latin typeface="Cambria Math" panose="02040503050406030204" pitchFamily="18" charset="0"/>
                          </a:rPr>
                          <m:t> </m:t>
                        </m:r>
                        <m:r>
                          <a:rPr lang="en-US" i="1">
                            <a:latin typeface="Cambria Math" panose="02040503050406030204" pitchFamily="18" charset="0"/>
                          </a:rPr>
                          <m:t>𝑝𝑒𝑟𝑖𝑜𝑑</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𝑛𝑢𝑚𝑏𝑒𝑟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𝑑𝑎𝑦𝑠</m:t>
                        </m:r>
                      </m:den>
                    </m:f>
                  </m:oMath>
                </a14:m>
                <a:endParaRPr lang="en-US" dirty="0"/>
              </a:p>
              <a:p>
                <a:pPr marL="457200" indent="-457200">
                  <a:buFont typeface="+mj-lt"/>
                  <a:buAutoNum type="arabicPeriod"/>
                </a:pPr>
                <a:endParaRPr lang="en-US" dirty="0"/>
              </a:p>
              <a:p>
                <a:pPr marL="457200" lvl="0" indent="-457200">
                  <a:buFont typeface="+mj-lt"/>
                  <a:buAutoNum type="arabicPeriod"/>
                </a:pPr>
                <a:r>
                  <a:rPr lang="en-US" b="1" u="sng" dirty="0"/>
                  <a:t>Minimum Cash Requirement </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𝐶𝑎𝑠h</m:t>
                        </m:r>
                        <m:r>
                          <a:rPr lang="en-US" i="1">
                            <a:latin typeface="Cambria Math" panose="02040503050406030204" pitchFamily="18" charset="0"/>
                          </a:rPr>
                          <m:t> </m:t>
                        </m:r>
                        <m:r>
                          <a:rPr lang="en-US" i="1">
                            <a:latin typeface="Cambria Math" panose="02040503050406030204" pitchFamily="18" charset="0"/>
                          </a:rPr>
                          <m:t>𝑂𝑢𝑡𝑙𝑎𝑦</m:t>
                        </m:r>
                      </m:num>
                      <m:den>
                        <m:r>
                          <a:rPr lang="en-US" i="1">
                            <a:latin typeface="Cambria Math" panose="02040503050406030204" pitchFamily="18" charset="0"/>
                          </a:rPr>
                          <m:t>𝐶𝑎𝑠h</m:t>
                        </m:r>
                        <m:r>
                          <a:rPr lang="en-US" i="1">
                            <a:latin typeface="Cambria Math" panose="02040503050406030204" pitchFamily="18" charset="0"/>
                          </a:rPr>
                          <m:t> </m:t>
                        </m:r>
                        <m:r>
                          <a:rPr lang="en-US" i="1">
                            <a:latin typeface="Cambria Math" panose="02040503050406030204" pitchFamily="18" charset="0"/>
                          </a:rPr>
                          <m:t>𝑇𝑢𝑟𝑛𝑜𝑣𝑒𝑟</m:t>
                        </m:r>
                      </m:den>
                    </m:f>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97523" y="858130"/>
                <a:ext cx="10515600" cy="5852159"/>
              </a:xfrm>
              <a:blipFill>
                <a:blip r:embed="rId3"/>
                <a:stretch>
                  <a:fillRect l="-870" t="-1458" r="-1101"/>
                </a:stretch>
              </a:blipFill>
            </p:spPr>
            <p:txBody>
              <a:bodyPr/>
              <a:lstStyle/>
              <a:p>
                <a:r>
                  <a:rPr lang="en-US">
                    <a:noFill/>
                  </a:rPr>
                  <a:t> </a:t>
                </a:r>
              </a:p>
            </p:txBody>
          </p:sp>
        </mc:Fallback>
      </mc:AlternateContent>
    </p:spTree>
    <p:extLst>
      <p:ext uri="{BB962C8B-B14F-4D97-AF65-F5344CB8AC3E}">
        <p14:creationId xmlns:p14="http://schemas.microsoft.com/office/powerpoint/2010/main" val="396917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4444</TotalTime>
  <Words>1414</Words>
  <Application>Microsoft Office PowerPoint</Application>
  <PresentationFormat>Widescreen</PresentationFormat>
  <Paragraphs>135</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Times New Roman</vt:lpstr>
      <vt:lpstr>Office Theme</vt:lpstr>
      <vt:lpstr>PowerPoint Presentation</vt:lpstr>
      <vt:lpstr>MANAGEMENT OF CASH </vt:lpstr>
      <vt:lpstr>CASH</vt:lpstr>
      <vt:lpstr>MOTIVES FOR HOLDING CASH </vt:lpstr>
      <vt:lpstr>FACTORS AFFECTING THE LEVEL OF CASH IN THE FIRM </vt:lpstr>
      <vt:lpstr>PowerPoint Presentation</vt:lpstr>
      <vt:lpstr>OBJECTIVES OF CASH MANAGEMENT</vt:lpstr>
      <vt:lpstr>NEED FOR MAINTAINING CASH</vt:lpstr>
      <vt:lpstr>CASH CYCLE </vt:lpstr>
      <vt:lpstr>PowerPoint Presentation</vt:lpstr>
      <vt:lpstr>DETERMINING THE OPTIMUM LEVEL OF CASH BALANCE </vt:lpstr>
      <vt:lpstr>THE KAAM KA CHEEZ (FARMULA)</vt:lpstr>
      <vt:lpstr>PowerPoint Presentation</vt:lpstr>
      <vt:lpstr>Miller- Orr Model </vt:lpstr>
      <vt:lpstr>PowerPoint Presentation</vt:lpstr>
      <vt:lpstr>MUDDE KI BAAT (THE FARMULA)</vt:lpstr>
      <vt:lpstr>LAGAO </vt:lpstr>
      <vt:lpstr>CASH FORECASTING</vt:lpstr>
      <vt:lpstr>FOLLOWING METHODS ARE USED IN CASH FORECASTING </vt:lpstr>
      <vt:lpstr>CASH COLLECTION TECHNIQUES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Microsoft</cp:lastModifiedBy>
  <cp:revision>34</cp:revision>
  <cp:lastPrinted>2018-11-23T04:08:38Z</cp:lastPrinted>
  <dcterms:created xsi:type="dcterms:W3CDTF">2018-11-14T02:02:28Z</dcterms:created>
  <dcterms:modified xsi:type="dcterms:W3CDTF">2019-11-08T11:27:16Z</dcterms:modified>
</cp:coreProperties>
</file>