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handoutMasterIdLst>
    <p:handoutMasterId r:id="rId76"/>
  </p:handoutMasterIdLst>
  <p:sldIdLst>
    <p:sldId id="256" r:id="rId2"/>
    <p:sldId id="257" r:id="rId3"/>
    <p:sldId id="309" r:id="rId4"/>
    <p:sldId id="314" r:id="rId5"/>
    <p:sldId id="310" r:id="rId6"/>
    <p:sldId id="317" r:id="rId7"/>
    <p:sldId id="258" r:id="rId8"/>
    <p:sldId id="259" r:id="rId9"/>
    <p:sldId id="315" r:id="rId10"/>
    <p:sldId id="260" r:id="rId11"/>
    <p:sldId id="261" r:id="rId12"/>
    <p:sldId id="318" r:id="rId13"/>
    <p:sldId id="320" r:id="rId14"/>
    <p:sldId id="265" r:id="rId15"/>
    <p:sldId id="266" r:id="rId16"/>
    <p:sldId id="312" r:id="rId17"/>
    <p:sldId id="267" r:id="rId18"/>
    <p:sldId id="269" r:id="rId19"/>
    <p:sldId id="262" r:id="rId20"/>
    <p:sldId id="281" r:id="rId21"/>
    <p:sldId id="319" r:id="rId22"/>
    <p:sldId id="263" r:id="rId23"/>
    <p:sldId id="264" r:id="rId24"/>
    <p:sldId id="271" r:id="rId25"/>
    <p:sldId id="270" r:id="rId26"/>
    <p:sldId id="272" r:id="rId27"/>
    <p:sldId id="273" r:id="rId28"/>
    <p:sldId id="282" r:id="rId29"/>
    <p:sldId id="283" r:id="rId30"/>
    <p:sldId id="284" r:id="rId31"/>
    <p:sldId id="285" r:id="rId32"/>
    <p:sldId id="274" r:id="rId33"/>
    <p:sldId id="313" r:id="rId34"/>
    <p:sldId id="322" r:id="rId35"/>
    <p:sldId id="275" r:id="rId36"/>
    <p:sldId id="328" r:id="rId37"/>
    <p:sldId id="329" r:id="rId38"/>
    <p:sldId id="276" r:id="rId39"/>
    <p:sldId id="277" r:id="rId40"/>
    <p:sldId id="278" r:id="rId41"/>
    <p:sldId id="279" r:id="rId42"/>
    <p:sldId id="323" r:id="rId43"/>
    <p:sldId id="330" r:id="rId44"/>
    <p:sldId id="280" r:id="rId45"/>
    <p:sldId id="286" r:id="rId46"/>
    <p:sldId id="325" r:id="rId47"/>
    <p:sldId id="287" r:id="rId48"/>
    <p:sldId id="326" r:id="rId49"/>
    <p:sldId id="288" r:id="rId50"/>
    <p:sldId id="331" r:id="rId51"/>
    <p:sldId id="289" r:id="rId52"/>
    <p:sldId id="290" r:id="rId53"/>
    <p:sldId id="291" r:id="rId54"/>
    <p:sldId id="292" r:id="rId55"/>
    <p:sldId id="293" r:id="rId56"/>
    <p:sldId id="294" r:id="rId57"/>
    <p:sldId id="295" r:id="rId58"/>
    <p:sldId id="296" r:id="rId59"/>
    <p:sldId id="297" r:id="rId60"/>
    <p:sldId id="298" r:id="rId61"/>
    <p:sldId id="299" r:id="rId62"/>
    <p:sldId id="300" r:id="rId63"/>
    <p:sldId id="301" r:id="rId64"/>
    <p:sldId id="302" r:id="rId65"/>
    <p:sldId id="303" r:id="rId66"/>
    <p:sldId id="304" r:id="rId67"/>
    <p:sldId id="333" r:id="rId68"/>
    <p:sldId id="305" r:id="rId69"/>
    <p:sldId id="334" r:id="rId70"/>
    <p:sldId id="306" r:id="rId71"/>
    <p:sldId id="307" r:id="rId72"/>
    <p:sldId id="321" r:id="rId73"/>
    <p:sldId id="332"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94660"/>
  </p:normalViewPr>
  <p:slideViewPr>
    <p:cSldViewPr snapToGrid="0">
      <p:cViewPr varScale="1">
        <p:scale>
          <a:sx n="73" d="100"/>
          <a:sy n="73" d="100"/>
        </p:scale>
        <p:origin x="558" y="78"/>
      </p:cViewPr>
      <p:guideLst/>
    </p:cSldViewPr>
  </p:slideViewPr>
  <p:notesTextViewPr>
    <p:cViewPr>
      <p:scale>
        <a:sx n="1" d="1"/>
        <a:sy n="1" d="1"/>
      </p:scale>
      <p:origin x="0" y="0"/>
    </p:cViewPr>
  </p:notesTextViewPr>
  <p:notesViewPr>
    <p:cSldViewPr snapToGrid="0">
      <p:cViewPr varScale="1">
        <p:scale>
          <a:sx n="56" d="100"/>
          <a:sy n="56" d="100"/>
        </p:scale>
        <p:origin x="2856"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E274A1-B82E-4353-AD9C-D11D5658CB4D}" type="datetimeFigureOut">
              <a:rPr lang="en-US" smtClean="0"/>
              <a:t>30-Mar-20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Commercestuduguide.com</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47C209-262E-453A-A300-1442CE91A0A7}" type="slidenum">
              <a:rPr lang="en-US" smtClean="0"/>
              <a:t>‹#›</a:t>
            </a:fld>
            <a:endParaRPr lang="en-US"/>
          </a:p>
        </p:txBody>
      </p:sp>
    </p:spTree>
    <p:extLst>
      <p:ext uri="{BB962C8B-B14F-4D97-AF65-F5344CB8AC3E}">
        <p14:creationId xmlns:p14="http://schemas.microsoft.com/office/powerpoint/2010/main" val="106877350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1D44E9-2C35-428F-A8E5-21AD68DA1E5F}" type="datetimeFigureOut">
              <a:rPr lang="en-US" smtClean="0"/>
              <a:t>30-Mar-20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Commercestuduguide.com</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B74CA7-96F2-4E93-8571-9E4628473249}" type="slidenum">
              <a:rPr lang="en-US" smtClean="0"/>
              <a:t>‹#›</a:t>
            </a:fld>
            <a:endParaRPr lang="en-US"/>
          </a:p>
        </p:txBody>
      </p:sp>
    </p:spTree>
    <p:extLst>
      <p:ext uri="{BB962C8B-B14F-4D97-AF65-F5344CB8AC3E}">
        <p14:creationId xmlns:p14="http://schemas.microsoft.com/office/powerpoint/2010/main" val="152713030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FA18FA4-6B40-4956-8ABA-AF99087ACC00}" type="datetime1">
              <a:rPr lang="en-US" smtClean="0"/>
              <a:t>30-Mar-20</a:t>
            </a:fld>
            <a:endParaRPr lang="en-US"/>
          </a:p>
        </p:txBody>
      </p:sp>
      <p:sp>
        <p:nvSpPr>
          <p:cNvPr id="5" name="Footer Placeholder 4"/>
          <p:cNvSpPr>
            <a:spLocks noGrp="1"/>
          </p:cNvSpPr>
          <p:nvPr>
            <p:ph type="ftr" sz="quarter" idx="11"/>
          </p:nvPr>
        </p:nvSpPr>
        <p:spPr/>
        <p:txBody>
          <a:bodyPr/>
          <a:lstStyle/>
          <a:p>
            <a:r>
              <a:rPr lang="en-US" smtClean="0"/>
              <a:t>Commercestudguide.com</a:t>
            </a:r>
            <a:endParaRPr lang="en-US"/>
          </a:p>
        </p:txBody>
      </p:sp>
      <p:sp>
        <p:nvSpPr>
          <p:cNvPr id="6" name="Slide Number Placeholder 5"/>
          <p:cNvSpPr>
            <a:spLocks noGrp="1"/>
          </p:cNvSpPr>
          <p:nvPr>
            <p:ph type="sldNum" sz="quarter" idx="12"/>
          </p:nvPr>
        </p:nvSpPr>
        <p:spPr/>
        <p:txBody>
          <a:bodyPr/>
          <a:lstStyle/>
          <a:p>
            <a:fld id="{49E67D86-D743-4D7B-9B74-C87776F6D1EF}" type="slidenum">
              <a:rPr lang="en-US" smtClean="0"/>
              <a:t>‹#›</a:t>
            </a:fld>
            <a:endParaRPr lang="en-US"/>
          </a:p>
        </p:txBody>
      </p:sp>
    </p:spTree>
    <p:extLst>
      <p:ext uri="{BB962C8B-B14F-4D97-AF65-F5344CB8AC3E}">
        <p14:creationId xmlns:p14="http://schemas.microsoft.com/office/powerpoint/2010/main" val="3025659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57B807-E25C-466E-89D6-9BFAF156CDA9}" type="datetime1">
              <a:rPr lang="en-US" smtClean="0"/>
              <a:t>30-Mar-20</a:t>
            </a:fld>
            <a:endParaRPr lang="en-US"/>
          </a:p>
        </p:txBody>
      </p:sp>
      <p:sp>
        <p:nvSpPr>
          <p:cNvPr id="5" name="Footer Placeholder 4"/>
          <p:cNvSpPr>
            <a:spLocks noGrp="1"/>
          </p:cNvSpPr>
          <p:nvPr>
            <p:ph type="ftr" sz="quarter" idx="11"/>
          </p:nvPr>
        </p:nvSpPr>
        <p:spPr/>
        <p:txBody>
          <a:bodyPr/>
          <a:lstStyle/>
          <a:p>
            <a:r>
              <a:rPr lang="en-US" smtClean="0"/>
              <a:t>Commercestudguide.com</a:t>
            </a:r>
            <a:endParaRPr lang="en-US"/>
          </a:p>
        </p:txBody>
      </p:sp>
      <p:sp>
        <p:nvSpPr>
          <p:cNvPr id="6" name="Slide Number Placeholder 5"/>
          <p:cNvSpPr>
            <a:spLocks noGrp="1"/>
          </p:cNvSpPr>
          <p:nvPr>
            <p:ph type="sldNum" sz="quarter" idx="12"/>
          </p:nvPr>
        </p:nvSpPr>
        <p:spPr/>
        <p:txBody>
          <a:bodyPr/>
          <a:lstStyle/>
          <a:p>
            <a:fld id="{49E67D86-D743-4D7B-9B74-C87776F6D1EF}" type="slidenum">
              <a:rPr lang="en-US" smtClean="0"/>
              <a:t>‹#›</a:t>
            </a:fld>
            <a:endParaRPr lang="en-US"/>
          </a:p>
        </p:txBody>
      </p:sp>
    </p:spTree>
    <p:extLst>
      <p:ext uri="{BB962C8B-B14F-4D97-AF65-F5344CB8AC3E}">
        <p14:creationId xmlns:p14="http://schemas.microsoft.com/office/powerpoint/2010/main" val="1195171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4E1118-84B7-4F6F-9944-E876F2580552}" type="datetime1">
              <a:rPr lang="en-US" smtClean="0"/>
              <a:t>30-Mar-20</a:t>
            </a:fld>
            <a:endParaRPr lang="en-US"/>
          </a:p>
        </p:txBody>
      </p:sp>
      <p:sp>
        <p:nvSpPr>
          <p:cNvPr id="5" name="Footer Placeholder 4"/>
          <p:cNvSpPr>
            <a:spLocks noGrp="1"/>
          </p:cNvSpPr>
          <p:nvPr>
            <p:ph type="ftr" sz="quarter" idx="11"/>
          </p:nvPr>
        </p:nvSpPr>
        <p:spPr/>
        <p:txBody>
          <a:bodyPr/>
          <a:lstStyle/>
          <a:p>
            <a:r>
              <a:rPr lang="en-US" smtClean="0"/>
              <a:t>Commercestudguide.com</a:t>
            </a:r>
            <a:endParaRPr lang="en-US"/>
          </a:p>
        </p:txBody>
      </p:sp>
      <p:sp>
        <p:nvSpPr>
          <p:cNvPr id="6" name="Slide Number Placeholder 5"/>
          <p:cNvSpPr>
            <a:spLocks noGrp="1"/>
          </p:cNvSpPr>
          <p:nvPr>
            <p:ph type="sldNum" sz="quarter" idx="12"/>
          </p:nvPr>
        </p:nvSpPr>
        <p:spPr/>
        <p:txBody>
          <a:bodyPr/>
          <a:lstStyle/>
          <a:p>
            <a:fld id="{49E67D86-D743-4D7B-9B74-C87776F6D1EF}" type="slidenum">
              <a:rPr lang="en-US" smtClean="0"/>
              <a:t>‹#›</a:t>
            </a:fld>
            <a:endParaRPr lang="en-US"/>
          </a:p>
        </p:txBody>
      </p:sp>
    </p:spTree>
    <p:extLst>
      <p:ext uri="{BB962C8B-B14F-4D97-AF65-F5344CB8AC3E}">
        <p14:creationId xmlns:p14="http://schemas.microsoft.com/office/powerpoint/2010/main" val="1048559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97701"/>
            <a:ext cx="10515600" cy="922762"/>
          </a:xfrm>
        </p:spPr>
        <p:txBody>
          <a:bodyPr>
            <a:normAutofit/>
          </a:bodyPr>
          <a:lstStyle>
            <a:lvl1pPr>
              <a:defRPr sz="4000">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236372"/>
            <a:ext cx="10515600" cy="4940591"/>
          </a:xfrm>
        </p:spPr>
        <p:txBody>
          <a:bodyPr>
            <a:normAutofit/>
          </a:bodyPr>
          <a:lstStyle>
            <a:lvl1pPr>
              <a:defRPr sz="2800">
                <a:latin typeface="Times New Roman" panose="02020603050405020304" pitchFamily="18" charset="0"/>
                <a:cs typeface="Times New Roman" panose="02020603050405020304" pitchFamily="18" charset="0"/>
              </a:defRPr>
            </a:lvl1pPr>
            <a:lvl2pPr>
              <a:defRPr sz="2800">
                <a:latin typeface="Times New Roman" panose="02020603050405020304" pitchFamily="18" charset="0"/>
                <a:cs typeface="Times New Roman" panose="02020603050405020304" pitchFamily="18" charset="0"/>
              </a:defRPr>
            </a:lvl2pPr>
            <a:lvl3pPr>
              <a:defRPr sz="2800">
                <a:latin typeface="Times New Roman" panose="02020603050405020304" pitchFamily="18" charset="0"/>
                <a:cs typeface="Times New Roman" panose="02020603050405020304" pitchFamily="18" charset="0"/>
              </a:defRPr>
            </a:lvl3pPr>
            <a:lvl4pPr>
              <a:defRPr sz="2800">
                <a:latin typeface="Times New Roman" panose="02020603050405020304" pitchFamily="18" charset="0"/>
                <a:cs typeface="Times New Roman" panose="02020603050405020304" pitchFamily="18" charset="0"/>
              </a:defRPr>
            </a:lvl4pPr>
            <a:lvl5pPr>
              <a:defRPr sz="2800">
                <a:latin typeface="Times New Roman" panose="02020603050405020304" pitchFamily="18" charset="0"/>
                <a:cs typeface="Times New Roman" panose="02020603050405020304" pitchFamily="18"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81FF4F0-4B76-48C5-863A-F8C01619745F}" type="datetime1">
              <a:rPr lang="en-US" smtClean="0"/>
              <a:t>30-Mar-20</a:t>
            </a:fld>
            <a:endParaRPr lang="en-US"/>
          </a:p>
        </p:txBody>
      </p:sp>
      <p:sp>
        <p:nvSpPr>
          <p:cNvPr id="5" name="Footer Placeholder 4"/>
          <p:cNvSpPr>
            <a:spLocks noGrp="1"/>
          </p:cNvSpPr>
          <p:nvPr>
            <p:ph type="ftr" sz="quarter" idx="11"/>
          </p:nvPr>
        </p:nvSpPr>
        <p:spPr/>
        <p:txBody>
          <a:bodyPr/>
          <a:lstStyle/>
          <a:p>
            <a:r>
              <a:rPr lang="en-US" smtClean="0"/>
              <a:t>Commercestudguide.com</a:t>
            </a:r>
            <a:endParaRPr lang="en-US"/>
          </a:p>
        </p:txBody>
      </p:sp>
      <p:sp>
        <p:nvSpPr>
          <p:cNvPr id="6" name="Slide Number Placeholder 5"/>
          <p:cNvSpPr>
            <a:spLocks noGrp="1"/>
          </p:cNvSpPr>
          <p:nvPr>
            <p:ph type="sldNum" sz="quarter" idx="12"/>
          </p:nvPr>
        </p:nvSpPr>
        <p:spPr/>
        <p:txBody>
          <a:bodyPr/>
          <a:lstStyle/>
          <a:p>
            <a:fld id="{49E67D86-D743-4D7B-9B74-C87776F6D1EF}" type="slidenum">
              <a:rPr lang="en-US" smtClean="0"/>
              <a:t>‹#›</a:t>
            </a:fld>
            <a:endParaRPr lang="en-US"/>
          </a:p>
        </p:txBody>
      </p:sp>
    </p:spTree>
    <p:extLst>
      <p:ext uri="{BB962C8B-B14F-4D97-AF65-F5344CB8AC3E}">
        <p14:creationId xmlns:p14="http://schemas.microsoft.com/office/powerpoint/2010/main" val="2222741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A3A0BBF-3EA4-4859-976E-EDBFD8C6FD87}" type="datetime1">
              <a:rPr lang="en-US" smtClean="0"/>
              <a:t>30-Mar-20</a:t>
            </a:fld>
            <a:endParaRPr lang="en-US"/>
          </a:p>
        </p:txBody>
      </p:sp>
      <p:sp>
        <p:nvSpPr>
          <p:cNvPr id="5" name="Footer Placeholder 4"/>
          <p:cNvSpPr>
            <a:spLocks noGrp="1"/>
          </p:cNvSpPr>
          <p:nvPr>
            <p:ph type="ftr" sz="quarter" idx="11"/>
          </p:nvPr>
        </p:nvSpPr>
        <p:spPr/>
        <p:txBody>
          <a:bodyPr/>
          <a:lstStyle/>
          <a:p>
            <a:r>
              <a:rPr lang="en-US" smtClean="0"/>
              <a:t>Commercestudguide.com</a:t>
            </a:r>
            <a:endParaRPr lang="en-US"/>
          </a:p>
        </p:txBody>
      </p:sp>
      <p:sp>
        <p:nvSpPr>
          <p:cNvPr id="6" name="Slide Number Placeholder 5"/>
          <p:cNvSpPr>
            <a:spLocks noGrp="1"/>
          </p:cNvSpPr>
          <p:nvPr>
            <p:ph type="sldNum" sz="quarter" idx="12"/>
          </p:nvPr>
        </p:nvSpPr>
        <p:spPr/>
        <p:txBody>
          <a:bodyPr/>
          <a:lstStyle/>
          <a:p>
            <a:fld id="{49E67D86-D743-4D7B-9B74-C87776F6D1EF}" type="slidenum">
              <a:rPr lang="en-US" smtClean="0"/>
              <a:t>‹#›</a:t>
            </a:fld>
            <a:endParaRPr lang="en-US"/>
          </a:p>
        </p:txBody>
      </p:sp>
    </p:spTree>
    <p:extLst>
      <p:ext uri="{BB962C8B-B14F-4D97-AF65-F5344CB8AC3E}">
        <p14:creationId xmlns:p14="http://schemas.microsoft.com/office/powerpoint/2010/main" val="2336320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FB684C-9078-4576-A563-CE416DC9470B}" type="datetime1">
              <a:rPr lang="en-US" smtClean="0"/>
              <a:t>30-Mar-20</a:t>
            </a:fld>
            <a:endParaRPr lang="en-US"/>
          </a:p>
        </p:txBody>
      </p:sp>
      <p:sp>
        <p:nvSpPr>
          <p:cNvPr id="6" name="Footer Placeholder 5"/>
          <p:cNvSpPr>
            <a:spLocks noGrp="1"/>
          </p:cNvSpPr>
          <p:nvPr>
            <p:ph type="ftr" sz="quarter" idx="11"/>
          </p:nvPr>
        </p:nvSpPr>
        <p:spPr/>
        <p:txBody>
          <a:bodyPr/>
          <a:lstStyle/>
          <a:p>
            <a:r>
              <a:rPr lang="en-US" smtClean="0"/>
              <a:t>Commercestudguide.com</a:t>
            </a:r>
            <a:endParaRPr lang="en-US"/>
          </a:p>
        </p:txBody>
      </p:sp>
      <p:sp>
        <p:nvSpPr>
          <p:cNvPr id="7" name="Slide Number Placeholder 6"/>
          <p:cNvSpPr>
            <a:spLocks noGrp="1"/>
          </p:cNvSpPr>
          <p:nvPr>
            <p:ph type="sldNum" sz="quarter" idx="12"/>
          </p:nvPr>
        </p:nvSpPr>
        <p:spPr/>
        <p:txBody>
          <a:bodyPr/>
          <a:lstStyle/>
          <a:p>
            <a:fld id="{49E67D86-D743-4D7B-9B74-C87776F6D1EF}" type="slidenum">
              <a:rPr lang="en-US" smtClean="0"/>
              <a:t>‹#›</a:t>
            </a:fld>
            <a:endParaRPr lang="en-US"/>
          </a:p>
        </p:txBody>
      </p:sp>
    </p:spTree>
    <p:extLst>
      <p:ext uri="{BB962C8B-B14F-4D97-AF65-F5344CB8AC3E}">
        <p14:creationId xmlns:p14="http://schemas.microsoft.com/office/powerpoint/2010/main" val="3795108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7DC113-5815-4E8B-8D40-24AD91D11865}" type="datetime1">
              <a:rPr lang="en-US" smtClean="0"/>
              <a:t>30-Mar-20</a:t>
            </a:fld>
            <a:endParaRPr lang="en-US"/>
          </a:p>
        </p:txBody>
      </p:sp>
      <p:sp>
        <p:nvSpPr>
          <p:cNvPr id="8" name="Footer Placeholder 7"/>
          <p:cNvSpPr>
            <a:spLocks noGrp="1"/>
          </p:cNvSpPr>
          <p:nvPr>
            <p:ph type="ftr" sz="quarter" idx="11"/>
          </p:nvPr>
        </p:nvSpPr>
        <p:spPr/>
        <p:txBody>
          <a:bodyPr/>
          <a:lstStyle/>
          <a:p>
            <a:r>
              <a:rPr lang="en-US" smtClean="0"/>
              <a:t>Commercestudguide.com</a:t>
            </a:r>
            <a:endParaRPr lang="en-US"/>
          </a:p>
        </p:txBody>
      </p:sp>
      <p:sp>
        <p:nvSpPr>
          <p:cNvPr id="9" name="Slide Number Placeholder 8"/>
          <p:cNvSpPr>
            <a:spLocks noGrp="1"/>
          </p:cNvSpPr>
          <p:nvPr>
            <p:ph type="sldNum" sz="quarter" idx="12"/>
          </p:nvPr>
        </p:nvSpPr>
        <p:spPr/>
        <p:txBody>
          <a:bodyPr/>
          <a:lstStyle/>
          <a:p>
            <a:fld id="{49E67D86-D743-4D7B-9B74-C87776F6D1EF}" type="slidenum">
              <a:rPr lang="en-US" smtClean="0"/>
              <a:t>‹#›</a:t>
            </a:fld>
            <a:endParaRPr lang="en-US"/>
          </a:p>
        </p:txBody>
      </p:sp>
    </p:spTree>
    <p:extLst>
      <p:ext uri="{BB962C8B-B14F-4D97-AF65-F5344CB8AC3E}">
        <p14:creationId xmlns:p14="http://schemas.microsoft.com/office/powerpoint/2010/main" val="2805450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09EDAD-8095-44E9-A4E7-29ADB5BF6900}" type="datetime1">
              <a:rPr lang="en-US" smtClean="0"/>
              <a:t>30-Mar-20</a:t>
            </a:fld>
            <a:endParaRPr lang="en-US"/>
          </a:p>
        </p:txBody>
      </p:sp>
      <p:sp>
        <p:nvSpPr>
          <p:cNvPr id="4" name="Footer Placeholder 3"/>
          <p:cNvSpPr>
            <a:spLocks noGrp="1"/>
          </p:cNvSpPr>
          <p:nvPr>
            <p:ph type="ftr" sz="quarter" idx="11"/>
          </p:nvPr>
        </p:nvSpPr>
        <p:spPr/>
        <p:txBody>
          <a:bodyPr/>
          <a:lstStyle/>
          <a:p>
            <a:r>
              <a:rPr lang="en-US" smtClean="0"/>
              <a:t>Commercestudguide.com</a:t>
            </a:r>
            <a:endParaRPr lang="en-US"/>
          </a:p>
        </p:txBody>
      </p:sp>
      <p:sp>
        <p:nvSpPr>
          <p:cNvPr id="5" name="Slide Number Placeholder 4"/>
          <p:cNvSpPr>
            <a:spLocks noGrp="1"/>
          </p:cNvSpPr>
          <p:nvPr>
            <p:ph type="sldNum" sz="quarter" idx="12"/>
          </p:nvPr>
        </p:nvSpPr>
        <p:spPr/>
        <p:txBody>
          <a:bodyPr/>
          <a:lstStyle/>
          <a:p>
            <a:fld id="{49E67D86-D743-4D7B-9B74-C87776F6D1EF}" type="slidenum">
              <a:rPr lang="en-US" smtClean="0"/>
              <a:t>‹#›</a:t>
            </a:fld>
            <a:endParaRPr lang="en-US"/>
          </a:p>
        </p:txBody>
      </p:sp>
    </p:spTree>
    <p:extLst>
      <p:ext uri="{BB962C8B-B14F-4D97-AF65-F5344CB8AC3E}">
        <p14:creationId xmlns:p14="http://schemas.microsoft.com/office/powerpoint/2010/main" val="1547253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187D5F-0B12-4BA2-BCC2-338654398477}" type="datetime1">
              <a:rPr lang="en-US" smtClean="0"/>
              <a:t>30-Mar-20</a:t>
            </a:fld>
            <a:endParaRPr lang="en-US"/>
          </a:p>
        </p:txBody>
      </p:sp>
      <p:sp>
        <p:nvSpPr>
          <p:cNvPr id="3" name="Footer Placeholder 2"/>
          <p:cNvSpPr>
            <a:spLocks noGrp="1"/>
          </p:cNvSpPr>
          <p:nvPr>
            <p:ph type="ftr" sz="quarter" idx="11"/>
          </p:nvPr>
        </p:nvSpPr>
        <p:spPr/>
        <p:txBody>
          <a:bodyPr/>
          <a:lstStyle/>
          <a:p>
            <a:r>
              <a:rPr lang="en-US" smtClean="0"/>
              <a:t>Commercestudguide.com</a:t>
            </a:r>
            <a:endParaRPr lang="en-US"/>
          </a:p>
        </p:txBody>
      </p:sp>
      <p:sp>
        <p:nvSpPr>
          <p:cNvPr id="4" name="Slide Number Placeholder 3"/>
          <p:cNvSpPr>
            <a:spLocks noGrp="1"/>
          </p:cNvSpPr>
          <p:nvPr>
            <p:ph type="sldNum" sz="quarter" idx="12"/>
          </p:nvPr>
        </p:nvSpPr>
        <p:spPr/>
        <p:txBody>
          <a:bodyPr/>
          <a:lstStyle/>
          <a:p>
            <a:fld id="{49E67D86-D743-4D7B-9B74-C87776F6D1EF}" type="slidenum">
              <a:rPr lang="en-US" smtClean="0"/>
              <a:t>‹#›</a:t>
            </a:fld>
            <a:endParaRPr lang="en-US"/>
          </a:p>
        </p:txBody>
      </p:sp>
    </p:spTree>
    <p:extLst>
      <p:ext uri="{BB962C8B-B14F-4D97-AF65-F5344CB8AC3E}">
        <p14:creationId xmlns:p14="http://schemas.microsoft.com/office/powerpoint/2010/main" val="3540396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A0B86-D101-4DDD-9F4B-3C027A563070}" type="datetime1">
              <a:rPr lang="en-US" smtClean="0"/>
              <a:t>30-Mar-20</a:t>
            </a:fld>
            <a:endParaRPr lang="en-US"/>
          </a:p>
        </p:txBody>
      </p:sp>
      <p:sp>
        <p:nvSpPr>
          <p:cNvPr id="6" name="Footer Placeholder 5"/>
          <p:cNvSpPr>
            <a:spLocks noGrp="1"/>
          </p:cNvSpPr>
          <p:nvPr>
            <p:ph type="ftr" sz="quarter" idx="11"/>
          </p:nvPr>
        </p:nvSpPr>
        <p:spPr/>
        <p:txBody>
          <a:bodyPr/>
          <a:lstStyle/>
          <a:p>
            <a:r>
              <a:rPr lang="en-US" smtClean="0"/>
              <a:t>Commercestudguide.com</a:t>
            </a:r>
            <a:endParaRPr lang="en-US"/>
          </a:p>
        </p:txBody>
      </p:sp>
      <p:sp>
        <p:nvSpPr>
          <p:cNvPr id="7" name="Slide Number Placeholder 6"/>
          <p:cNvSpPr>
            <a:spLocks noGrp="1"/>
          </p:cNvSpPr>
          <p:nvPr>
            <p:ph type="sldNum" sz="quarter" idx="12"/>
          </p:nvPr>
        </p:nvSpPr>
        <p:spPr/>
        <p:txBody>
          <a:bodyPr/>
          <a:lstStyle/>
          <a:p>
            <a:fld id="{49E67D86-D743-4D7B-9B74-C87776F6D1EF}" type="slidenum">
              <a:rPr lang="en-US" smtClean="0"/>
              <a:t>‹#›</a:t>
            </a:fld>
            <a:endParaRPr lang="en-US"/>
          </a:p>
        </p:txBody>
      </p:sp>
    </p:spTree>
    <p:extLst>
      <p:ext uri="{BB962C8B-B14F-4D97-AF65-F5344CB8AC3E}">
        <p14:creationId xmlns:p14="http://schemas.microsoft.com/office/powerpoint/2010/main" val="1167838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376E1D1-2B40-4912-89F8-71145CAC6FA2}" type="datetime1">
              <a:rPr lang="en-US" smtClean="0"/>
              <a:t>30-Mar-20</a:t>
            </a:fld>
            <a:endParaRPr lang="en-US"/>
          </a:p>
        </p:txBody>
      </p:sp>
      <p:sp>
        <p:nvSpPr>
          <p:cNvPr id="6" name="Footer Placeholder 5"/>
          <p:cNvSpPr>
            <a:spLocks noGrp="1"/>
          </p:cNvSpPr>
          <p:nvPr>
            <p:ph type="ftr" sz="quarter" idx="11"/>
          </p:nvPr>
        </p:nvSpPr>
        <p:spPr/>
        <p:txBody>
          <a:bodyPr/>
          <a:lstStyle/>
          <a:p>
            <a:r>
              <a:rPr lang="en-US" smtClean="0"/>
              <a:t>Commercestudguide.com</a:t>
            </a:r>
            <a:endParaRPr lang="en-US"/>
          </a:p>
        </p:txBody>
      </p:sp>
      <p:sp>
        <p:nvSpPr>
          <p:cNvPr id="7" name="Slide Number Placeholder 6"/>
          <p:cNvSpPr>
            <a:spLocks noGrp="1"/>
          </p:cNvSpPr>
          <p:nvPr>
            <p:ph type="sldNum" sz="quarter" idx="12"/>
          </p:nvPr>
        </p:nvSpPr>
        <p:spPr/>
        <p:txBody>
          <a:bodyPr/>
          <a:lstStyle/>
          <a:p>
            <a:fld id="{49E67D86-D743-4D7B-9B74-C87776F6D1EF}" type="slidenum">
              <a:rPr lang="en-US" smtClean="0"/>
              <a:t>‹#›</a:t>
            </a:fld>
            <a:endParaRPr lang="en-US"/>
          </a:p>
        </p:txBody>
      </p:sp>
    </p:spTree>
    <p:extLst>
      <p:ext uri="{BB962C8B-B14F-4D97-AF65-F5344CB8AC3E}">
        <p14:creationId xmlns:p14="http://schemas.microsoft.com/office/powerpoint/2010/main" val="12121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69473B-4052-4DD6-AAF1-2A9A7EAE9D40}" type="datetime1">
              <a:rPr lang="en-US" smtClean="0"/>
              <a:t>30-Mar-20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Commercestudguide.com</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67D86-D743-4D7B-9B74-C87776F6D1EF}" type="slidenum">
              <a:rPr lang="en-US" smtClean="0"/>
              <a:t>‹#›</a:t>
            </a:fld>
            <a:endParaRPr lang="en-US"/>
          </a:p>
        </p:txBody>
      </p:sp>
    </p:spTree>
    <p:extLst>
      <p:ext uri="{BB962C8B-B14F-4D97-AF65-F5344CB8AC3E}">
        <p14:creationId xmlns:p14="http://schemas.microsoft.com/office/powerpoint/2010/main" val="1111537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psychologytoday.com/us/basics/motivatio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commercestudyguide.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6467" y="2651758"/>
            <a:ext cx="10332721" cy="1106397"/>
          </a:xfrm>
        </p:spPr>
        <p:txBody>
          <a:bodyPr>
            <a:normAutofit fontScale="90000"/>
          </a:bodyPr>
          <a:lstStyle/>
          <a:p>
            <a:r>
              <a:rPr lang="en-US" b="1" u="sng" dirty="0" smtClean="0"/>
              <a:t>UNIT II</a:t>
            </a:r>
            <a:br>
              <a:rPr lang="en-US" b="1" u="sng" dirty="0" smtClean="0"/>
            </a:br>
            <a:r>
              <a:rPr lang="en-US" b="1" u="sng" dirty="0"/>
              <a:t/>
            </a:r>
            <a:br>
              <a:rPr lang="en-US" b="1" u="sng" dirty="0"/>
            </a:br>
            <a:r>
              <a:rPr lang="en-US" b="1" u="sng" dirty="0" smtClean="0"/>
              <a:t>CONCEPTS OF MOTIVATION</a:t>
            </a:r>
            <a:br>
              <a:rPr lang="en-US" b="1" u="sng" dirty="0" smtClean="0"/>
            </a:br>
            <a:endParaRPr lang="en-US" b="1" u="sng" dirty="0"/>
          </a:p>
        </p:txBody>
      </p:sp>
      <p:pic>
        <p:nvPicPr>
          <p:cNvPr id="3" name="Picture 2"/>
          <p:cNvPicPr>
            <a:picLocks noChangeAspect="1"/>
          </p:cNvPicPr>
          <p:nvPr/>
        </p:nvPicPr>
        <p:blipFill>
          <a:blip r:embed="rId2"/>
          <a:stretch>
            <a:fillRect/>
          </a:stretch>
        </p:blipFill>
        <p:spPr>
          <a:xfrm>
            <a:off x="2228835" y="4389954"/>
            <a:ext cx="2822693" cy="847417"/>
          </a:xfrm>
          <a:prstGeom prst="rect">
            <a:avLst/>
          </a:prstGeom>
        </p:spPr>
      </p:pic>
      <p:sp>
        <p:nvSpPr>
          <p:cNvPr id="4" name="Footer Placeholder 3"/>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23180284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419770"/>
            <a:ext cx="10515600" cy="922762"/>
          </a:xfrm>
        </p:spPr>
        <p:txBody>
          <a:bodyPr>
            <a:normAutofit fontScale="90000"/>
          </a:bodyPr>
          <a:lstStyle/>
          <a:p>
            <a:r>
              <a:rPr lang="en-US" b="1" u="sng" dirty="0"/>
              <a:t>INTRINSIC AND EXTRINSIC MOTIVATION</a:t>
            </a:r>
            <a:r>
              <a:rPr lang="en-US" dirty="0"/>
              <a:t/>
            </a:r>
            <a:br>
              <a:rPr lang="en-US" dirty="0"/>
            </a:br>
            <a:endParaRPr lang="en-US" dirty="0"/>
          </a:p>
        </p:txBody>
      </p:sp>
      <p:sp>
        <p:nvSpPr>
          <p:cNvPr id="3" name="Content Placeholder 2"/>
          <p:cNvSpPr>
            <a:spLocks noGrp="1"/>
          </p:cNvSpPr>
          <p:nvPr>
            <p:ph idx="1"/>
          </p:nvPr>
        </p:nvSpPr>
        <p:spPr>
          <a:xfrm>
            <a:off x="746760" y="1227909"/>
            <a:ext cx="10515600" cy="5092746"/>
          </a:xfrm>
        </p:spPr>
        <p:txBody>
          <a:bodyPr/>
          <a:lstStyle/>
          <a:p>
            <a:pPr marL="0" indent="0" algn="just">
              <a:buNone/>
            </a:pPr>
            <a:r>
              <a:rPr lang="en-US" sz="3200" b="1" u="sng" dirty="0"/>
              <a:t>Intrinsic Motivation </a:t>
            </a:r>
            <a:endParaRPr lang="en-US" sz="3200" dirty="0"/>
          </a:p>
          <a:p>
            <a:pPr algn="just"/>
            <a:r>
              <a:rPr lang="en-US" dirty="0" smtClean="0"/>
              <a:t>Means </a:t>
            </a:r>
            <a:r>
              <a:rPr lang="en-US" dirty="0"/>
              <a:t>that the individual's motivational stimuli are coming from within. </a:t>
            </a:r>
            <a:endParaRPr lang="en-US" dirty="0" smtClean="0"/>
          </a:p>
          <a:p>
            <a:pPr algn="just"/>
            <a:r>
              <a:rPr lang="en-US" dirty="0" smtClean="0"/>
              <a:t>The </a:t>
            </a:r>
            <a:r>
              <a:rPr lang="en-US" dirty="0"/>
              <a:t>individual has the desire to perform a specific task, because its results are in accordance with his belief system or fulfills a desire. </a:t>
            </a:r>
            <a:endParaRPr lang="en-US" dirty="0" smtClean="0"/>
          </a:p>
          <a:p>
            <a:pPr algn="just"/>
            <a:r>
              <a:rPr lang="en-US" dirty="0" smtClean="0"/>
              <a:t>Some </a:t>
            </a:r>
            <a:r>
              <a:rPr lang="en-US" dirty="0"/>
              <a:t>factors which influences the intrinsic motivation of a salesperson includes honor, recognition, power, status </a:t>
            </a:r>
            <a:r>
              <a:rPr lang="en-US" dirty="0" err="1"/>
              <a:t>etc</a:t>
            </a:r>
            <a:endParaRPr lang="en-US" dirty="0"/>
          </a:p>
        </p:txBody>
      </p:sp>
      <p:sp>
        <p:nvSpPr>
          <p:cNvPr id="4" name="Footer Placeholder 3"/>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1302414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3697" y="535578"/>
            <a:ext cx="10515600" cy="5367066"/>
          </a:xfrm>
        </p:spPr>
        <p:txBody>
          <a:bodyPr/>
          <a:lstStyle/>
          <a:p>
            <a:pPr marL="0" indent="0" algn="just">
              <a:buNone/>
            </a:pPr>
            <a:r>
              <a:rPr lang="en-US" sz="3200" b="1" u="sng" dirty="0"/>
              <a:t>Extrinsic Motivation</a:t>
            </a:r>
            <a:endParaRPr lang="en-US" sz="3200" dirty="0"/>
          </a:p>
          <a:p>
            <a:pPr algn="just"/>
            <a:r>
              <a:rPr lang="en-US" dirty="0" smtClean="0"/>
              <a:t>Extrinsic motivation is external in nature. </a:t>
            </a:r>
          </a:p>
          <a:p>
            <a:pPr algn="just"/>
            <a:r>
              <a:rPr lang="en-US" dirty="0" smtClean="0"/>
              <a:t>Extrinsic </a:t>
            </a:r>
            <a:r>
              <a:rPr lang="en-US" dirty="0"/>
              <a:t>motivation means that the individual's motivational stimuli are coming from outside. </a:t>
            </a:r>
            <a:endParaRPr lang="en-US" dirty="0" smtClean="0"/>
          </a:p>
          <a:p>
            <a:pPr algn="just"/>
            <a:r>
              <a:rPr lang="en-US" dirty="0" smtClean="0"/>
              <a:t>In </a:t>
            </a:r>
            <a:r>
              <a:rPr lang="en-US" dirty="0"/>
              <a:t>other words, our desires to perform a task are controlled by an outside source. </a:t>
            </a:r>
            <a:endParaRPr lang="en-US" dirty="0" smtClean="0"/>
          </a:p>
          <a:p>
            <a:pPr algn="just"/>
            <a:r>
              <a:rPr lang="en-US" dirty="0"/>
              <a:t>T</a:t>
            </a:r>
            <a:r>
              <a:rPr lang="en-US" dirty="0" smtClean="0"/>
              <a:t>he </a:t>
            </a:r>
            <a:r>
              <a:rPr lang="en-US" dirty="0"/>
              <a:t>most well-known and the most debated motivation is </a:t>
            </a:r>
            <a:r>
              <a:rPr lang="en-US" dirty="0" smtClean="0"/>
              <a:t>money.</a:t>
            </a:r>
          </a:p>
          <a:p>
            <a:pPr algn="just"/>
            <a:r>
              <a:rPr lang="en-US" dirty="0" smtClean="0"/>
              <a:t>Other examples</a:t>
            </a:r>
            <a:r>
              <a:rPr lang="en-US" dirty="0"/>
              <a:t>: employee of the month award, benefit package, </a:t>
            </a:r>
            <a:r>
              <a:rPr lang="en-US" dirty="0" smtClean="0"/>
              <a:t>bonuses.</a:t>
            </a:r>
            <a:endParaRPr lang="en-US" dirty="0"/>
          </a:p>
          <a:p>
            <a:pPr marL="0" indent="0" algn="just">
              <a:buNone/>
            </a:pPr>
            <a:endParaRPr lang="en-US" dirty="0"/>
          </a:p>
          <a:p>
            <a:pPr algn="just"/>
            <a:endParaRPr lang="en-US" dirty="0"/>
          </a:p>
        </p:txBody>
      </p:sp>
      <p:sp>
        <p:nvSpPr>
          <p:cNvPr id="2" name="Footer Placeholder 1"/>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2187122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EXTRINSIC MOTIVATION</a:t>
            </a:r>
            <a:endParaRPr lang="en-US" dirty="0"/>
          </a:p>
        </p:txBody>
      </p:sp>
      <p:pic>
        <p:nvPicPr>
          <p:cNvPr id="4" name="Content Placeholder 3"/>
          <p:cNvPicPr>
            <a:picLocks noGrp="1" noChangeAspect="1"/>
          </p:cNvPicPr>
          <p:nvPr>
            <p:ph idx="1"/>
          </p:nvPr>
        </p:nvPicPr>
        <p:blipFill>
          <a:blip r:embed="rId2"/>
          <a:stretch>
            <a:fillRect/>
          </a:stretch>
        </p:blipFill>
        <p:spPr>
          <a:xfrm>
            <a:off x="661639" y="1280160"/>
            <a:ext cx="10692161" cy="7382590"/>
          </a:xfrm>
          <a:prstGeom prst="rect">
            <a:avLst/>
          </a:prstGeom>
        </p:spPr>
      </p:pic>
      <p:sp>
        <p:nvSpPr>
          <p:cNvPr id="3" name="Footer Placeholder 2"/>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466609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68351" y="197702"/>
            <a:ext cx="11463454" cy="6493030"/>
          </a:xfrm>
          <a:prstGeom prst="rect">
            <a:avLst/>
          </a:prstGeom>
        </p:spPr>
      </p:pic>
      <p:sp>
        <p:nvSpPr>
          <p:cNvPr id="3" name="Footer Placeholder 2"/>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1306180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22762"/>
          </a:xfrm>
        </p:spPr>
        <p:txBody>
          <a:bodyPr/>
          <a:lstStyle/>
          <a:p>
            <a:r>
              <a:rPr lang="en-US" b="1" u="sng" dirty="0" smtClean="0"/>
              <a:t>PROCESS OF MOTIVATION</a:t>
            </a:r>
            <a:endParaRPr lang="en-US" dirty="0"/>
          </a:p>
        </p:txBody>
      </p:sp>
      <p:sp>
        <p:nvSpPr>
          <p:cNvPr id="3" name="Content Placeholder 2"/>
          <p:cNvSpPr>
            <a:spLocks noGrp="1"/>
          </p:cNvSpPr>
          <p:nvPr>
            <p:ph idx="1"/>
          </p:nvPr>
        </p:nvSpPr>
        <p:spPr>
          <a:xfrm>
            <a:off x="838200" y="979714"/>
            <a:ext cx="10515600" cy="5577203"/>
          </a:xfrm>
        </p:spPr>
        <p:txBody>
          <a:bodyPr>
            <a:normAutofit/>
          </a:bodyPr>
          <a:lstStyle/>
          <a:p>
            <a:pPr algn="just"/>
            <a:r>
              <a:rPr lang="en-US" dirty="0"/>
              <a:t>Motivation can also be described as the </a:t>
            </a:r>
            <a:r>
              <a:rPr lang="en-US" u="sng" dirty="0"/>
              <a:t>driving force</a:t>
            </a:r>
            <a:r>
              <a:rPr lang="en-US" dirty="0"/>
              <a:t> within individuals that impels them to action. </a:t>
            </a:r>
            <a:endParaRPr lang="en-US" dirty="0" smtClean="0"/>
          </a:p>
          <a:p>
            <a:pPr algn="just"/>
            <a:r>
              <a:rPr lang="en-US" dirty="0" smtClean="0"/>
              <a:t>This </a:t>
            </a:r>
            <a:r>
              <a:rPr lang="en-US" u="sng" dirty="0"/>
              <a:t>driving force</a:t>
            </a:r>
            <a:r>
              <a:rPr lang="en-US" dirty="0"/>
              <a:t> is produced by a state of tension, which exists as the result of an unfulfilled need. </a:t>
            </a:r>
            <a:endParaRPr lang="en-US" dirty="0" smtClean="0"/>
          </a:p>
          <a:p>
            <a:pPr algn="just"/>
            <a:r>
              <a:rPr lang="en-US" dirty="0" smtClean="0"/>
              <a:t>To </a:t>
            </a:r>
            <a:r>
              <a:rPr lang="en-US" dirty="0"/>
              <a:t>reduce tension, every individual strives consciously and sub-consciously to reduce this tension to fulfil their needs and thus relieve them of the stress they feel. </a:t>
            </a:r>
            <a:endParaRPr lang="en-US" dirty="0" smtClean="0"/>
          </a:p>
          <a:p>
            <a:pPr algn="just"/>
            <a:r>
              <a:rPr lang="en-US" dirty="0" smtClean="0"/>
              <a:t>The </a:t>
            </a:r>
            <a:r>
              <a:rPr lang="en-US" dirty="0"/>
              <a:t>specific goal they select and pattern of action they undertake to achieve their goal is based on individual thinking and learning (experiences). </a:t>
            </a:r>
            <a:endParaRPr lang="en-US" dirty="0" smtClean="0"/>
          </a:p>
          <a:p>
            <a:pPr algn="just"/>
            <a:r>
              <a:rPr lang="en-US" dirty="0" smtClean="0"/>
              <a:t>Therefore</a:t>
            </a:r>
            <a:r>
              <a:rPr lang="en-US" dirty="0"/>
              <a:t>, marketers and salespersons try to influence the consumer’s cognitive processes.</a:t>
            </a:r>
          </a:p>
        </p:txBody>
      </p:sp>
      <p:sp>
        <p:nvSpPr>
          <p:cNvPr id="4" name="Footer Placeholder 3"/>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11760891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cdn.yourarticlelibrary.com/wp-content/uploads/2015/08/clip_image0061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5394" y="1254034"/>
            <a:ext cx="11092596" cy="5414395"/>
          </a:xfrm>
          <a:prstGeom prst="rect">
            <a:avLst/>
          </a:prstGeom>
          <a:noFill/>
          <a:ln>
            <a:noFill/>
          </a:ln>
        </p:spPr>
      </p:pic>
      <p:sp>
        <p:nvSpPr>
          <p:cNvPr id="5" name="TextBox 4"/>
          <p:cNvSpPr txBox="1"/>
          <p:nvPr/>
        </p:nvSpPr>
        <p:spPr>
          <a:xfrm>
            <a:off x="715433" y="200722"/>
            <a:ext cx="6203686" cy="646331"/>
          </a:xfrm>
          <a:prstGeom prst="rect">
            <a:avLst/>
          </a:prstGeom>
          <a:noFill/>
        </p:spPr>
        <p:txBody>
          <a:bodyPr wrap="none" rtlCol="0">
            <a:spAutoFit/>
          </a:bodyPr>
          <a:lstStyle/>
          <a:p>
            <a:r>
              <a:rPr lang="en-US" sz="3600" b="1" u="sng" dirty="0" smtClean="0">
                <a:latin typeface="Times New Roman" panose="02020603050405020304" pitchFamily="18" charset="0"/>
                <a:cs typeface="Times New Roman" panose="02020603050405020304" pitchFamily="18" charset="0"/>
              </a:rPr>
              <a:t>PROCESS OF MOTIVATION</a:t>
            </a:r>
            <a:endParaRPr lang="en-US" sz="3600"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769838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3610"/>
            <a:ext cx="10515600" cy="922762"/>
          </a:xfrm>
        </p:spPr>
        <p:txBody>
          <a:bodyPr>
            <a:normAutofit fontScale="90000"/>
          </a:bodyPr>
          <a:lstStyle/>
          <a:p>
            <a:r>
              <a:rPr lang="en-US" b="1" u="sng" dirty="0"/>
              <a:t>NEED, GOALS AND MOTIVES</a:t>
            </a:r>
            <a:r>
              <a:rPr lang="en-US" dirty="0"/>
              <a:t/>
            </a:r>
            <a:br>
              <a:rPr lang="en-US" dirty="0"/>
            </a:br>
            <a:endParaRPr lang="en-US" dirty="0"/>
          </a:p>
        </p:txBody>
      </p:sp>
      <p:sp>
        <p:nvSpPr>
          <p:cNvPr id="3" name="Content Placeholder 2"/>
          <p:cNvSpPr>
            <a:spLocks noGrp="1"/>
          </p:cNvSpPr>
          <p:nvPr>
            <p:ph idx="1"/>
          </p:nvPr>
        </p:nvSpPr>
        <p:spPr/>
        <p:txBody>
          <a:bodyPr/>
          <a:lstStyle/>
          <a:p>
            <a:pPr marL="0" indent="0">
              <a:lnSpc>
                <a:spcPct val="100000"/>
              </a:lnSpc>
              <a:buNone/>
            </a:pPr>
            <a:r>
              <a:rPr lang="en-US" dirty="0"/>
              <a:t>A consumer motivation process is largely affected by three components </a:t>
            </a:r>
            <a:endParaRPr lang="en-US" dirty="0" smtClean="0"/>
          </a:p>
          <a:p>
            <a:pPr marL="514350" indent="-514350">
              <a:lnSpc>
                <a:spcPct val="100000"/>
              </a:lnSpc>
              <a:buFont typeface="+mj-lt"/>
              <a:buAutoNum type="arabicPeriod"/>
            </a:pPr>
            <a:r>
              <a:rPr lang="en-US" sz="2400" b="1" dirty="0" smtClean="0"/>
              <a:t>NEED </a:t>
            </a:r>
          </a:p>
          <a:p>
            <a:pPr marL="457200" indent="-457200">
              <a:lnSpc>
                <a:spcPct val="100000"/>
              </a:lnSpc>
              <a:buFont typeface="+mj-lt"/>
              <a:buAutoNum type="arabicPeriod"/>
            </a:pPr>
            <a:r>
              <a:rPr lang="en-US" sz="2400" b="1" dirty="0" smtClean="0"/>
              <a:t>GOALS </a:t>
            </a:r>
          </a:p>
          <a:p>
            <a:pPr marL="457200" indent="-457200">
              <a:lnSpc>
                <a:spcPct val="100000"/>
              </a:lnSpc>
              <a:buFont typeface="+mj-lt"/>
              <a:buAutoNum type="arabicPeriod"/>
            </a:pPr>
            <a:r>
              <a:rPr lang="en-US" sz="2400" b="1" dirty="0" smtClean="0"/>
              <a:t>MOTIVES</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6182763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198"/>
            <a:ext cx="10515600" cy="922762"/>
          </a:xfrm>
        </p:spPr>
        <p:txBody>
          <a:bodyPr/>
          <a:lstStyle/>
          <a:p>
            <a:r>
              <a:rPr lang="en-US" b="1" u="sng" dirty="0" smtClean="0"/>
              <a:t>NEEDS</a:t>
            </a:r>
            <a:endParaRPr lang="en-US" u="sng" dirty="0"/>
          </a:p>
        </p:txBody>
      </p:sp>
      <p:sp>
        <p:nvSpPr>
          <p:cNvPr id="3" name="Content Placeholder 2"/>
          <p:cNvSpPr>
            <a:spLocks noGrp="1"/>
          </p:cNvSpPr>
          <p:nvPr>
            <p:ph idx="1"/>
          </p:nvPr>
        </p:nvSpPr>
        <p:spPr>
          <a:xfrm>
            <a:off x="838200" y="1015959"/>
            <a:ext cx="10515600" cy="5737537"/>
          </a:xfrm>
        </p:spPr>
        <p:txBody>
          <a:bodyPr>
            <a:normAutofit lnSpcReduction="10000"/>
          </a:bodyPr>
          <a:lstStyle/>
          <a:p>
            <a:pPr marL="0" indent="0" algn="just">
              <a:buNone/>
            </a:pPr>
            <a:r>
              <a:rPr lang="en-US" dirty="0" smtClean="0"/>
              <a:t>Every </a:t>
            </a:r>
            <a:r>
              <a:rPr lang="en-US" dirty="0"/>
              <a:t>individual has needs, they </a:t>
            </a:r>
            <a:r>
              <a:rPr lang="en-US" dirty="0" smtClean="0"/>
              <a:t>are</a:t>
            </a:r>
          </a:p>
          <a:p>
            <a:pPr marL="0" lvl="0" indent="0" algn="just">
              <a:buNone/>
            </a:pPr>
            <a:r>
              <a:rPr lang="en-US" sz="3200" b="1" dirty="0" smtClean="0"/>
              <a:t>1. Physiological </a:t>
            </a:r>
            <a:r>
              <a:rPr lang="en-US" sz="3200" b="1" dirty="0"/>
              <a:t>needs:</a:t>
            </a:r>
            <a:r>
              <a:rPr lang="en-US" sz="3200" dirty="0"/>
              <a:t> </a:t>
            </a:r>
            <a:endParaRPr lang="en-US" sz="3200" dirty="0" smtClean="0"/>
          </a:p>
          <a:p>
            <a:pPr algn="just"/>
            <a:r>
              <a:rPr lang="en-US" dirty="0" smtClean="0"/>
              <a:t>As </a:t>
            </a:r>
            <a:r>
              <a:rPr lang="en-US" dirty="0"/>
              <a:t>the name suggests, these needs arise out of our physiology and are also called as primary or biological or biogenic needs</a:t>
            </a:r>
            <a:r>
              <a:rPr lang="en-US" dirty="0" smtClean="0"/>
              <a:t>;</a:t>
            </a:r>
          </a:p>
          <a:p>
            <a:pPr algn="just"/>
            <a:r>
              <a:rPr lang="en-US" dirty="0" smtClean="0"/>
              <a:t> </a:t>
            </a:r>
            <a:r>
              <a:rPr lang="en-US" dirty="0"/>
              <a:t>e.g. Need for food, water, sleep, air, shelter etc. We are born with such needs and these are innate in nature</a:t>
            </a:r>
            <a:r>
              <a:rPr lang="en-US" dirty="0" smtClean="0"/>
              <a:t>.</a:t>
            </a:r>
          </a:p>
          <a:p>
            <a:pPr marL="0" lvl="0" indent="0" algn="just">
              <a:buNone/>
            </a:pPr>
            <a:r>
              <a:rPr lang="en-US" sz="3600" b="1" dirty="0"/>
              <a:t>2. Psychological needs: </a:t>
            </a:r>
          </a:p>
          <a:p>
            <a:pPr algn="just"/>
            <a:r>
              <a:rPr lang="en-US" dirty="0"/>
              <a:t>These needs arise out of our sociology and psychology and as such they are also called secondary or psychogenic needs; </a:t>
            </a:r>
          </a:p>
          <a:p>
            <a:pPr algn="just"/>
            <a:r>
              <a:rPr lang="en-US" dirty="0"/>
              <a:t>e.g. Need for affiliation, power, recognition, esteem and status, etc.</a:t>
            </a:r>
          </a:p>
          <a:p>
            <a:pPr algn="just"/>
            <a:r>
              <a:rPr lang="en-US" dirty="0"/>
              <a:t>Acquired needs are those needs that we learn from our surroundings environment or culture. therefore, they are also called as secondary needs.</a:t>
            </a:r>
          </a:p>
          <a:p>
            <a:pPr algn="just"/>
            <a:endParaRPr lang="en-US" b="1" dirty="0"/>
          </a:p>
          <a:p>
            <a:pPr marL="0" indent="0" algn="just">
              <a:buNone/>
            </a:pPr>
            <a:endParaRPr lang="en-US" dirty="0"/>
          </a:p>
        </p:txBody>
      </p:sp>
      <p:sp>
        <p:nvSpPr>
          <p:cNvPr id="4" name="Footer Placeholder 3"/>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35795198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GOALS</a:t>
            </a:r>
            <a:r>
              <a:rPr lang="en-US" b="1" dirty="0" smtClean="0"/>
              <a:t>: </a:t>
            </a:r>
            <a:endParaRPr lang="en-US" dirty="0"/>
          </a:p>
        </p:txBody>
      </p:sp>
      <p:sp>
        <p:nvSpPr>
          <p:cNvPr id="3" name="Content Placeholder 2"/>
          <p:cNvSpPr>
            <a:spLocks noGrp="1"/>
          </p:cNvSpPr>
          <p:nvPr>
            <p:ph idx="1"/>
          </p:nvPr>
        </p:nvSpPr>
        <p:spPr>
          <a:xfrm>
            <a:off x="838200" y="1236372"/>
            <a:ext cx="10848278" cy="4940591"/>
          </a:xfrm>
        </p:spPr>
        <p:txBody>
          <a:bodyPr/>
          <a:lstStyle/>
          <a:p>
            <a:pPr marL="0" indent="0" algn="just">
              <a:buNone/>
            </a:pPr>
            <a:r>
              <a:rPr lang="en-US" dirty="0"/>
              <a:t>Goals are the end result of motivated behavior. From marketer point of view, there are four types of goals:</a:t>
            </a:r>
          </a:p>
          <a:p>
            <a:pPr marL="514350" lvl="0" indent="-514350" algn="just">
              <a:buFont typeface="+mj-lt"/>
              <a:buAutoNum type="arabicPeriod"/>
            </a:pPr>
            <a:r>
              <a:rPr lang="en-US" b="1" dirty="0"/>
              <a:t>Generic goals:</a:t>
            </a:r>
            <a:r>
              <a:rPr lang="en-US" dirty="0"/>
              <a:t> General classes of goals that consumers select to fulfill their needs. For example, need for washing hands.</a:t>
            </a:r>
          </a:p>
          <a:p>
            <a:pPr marL="514350" lvl="0" indent="-514350" algn="just">
              <a:buFont typeface="+mj-lt"/>
              <a:buAutoNum type="arabicPeriod"/>
            </a:pPr>
            <a:r>
              <a:rPr lang="en-US" b="1" dirty="0"/>
              <a:t>Product specific goals: </a:t>
            </a:r>
            <a:r>
              <a:rPr lang="en-US" dirty="0"/>
              <a:t>For washing hands what kind of product is used. For example, use soap, liquids etc.</a:t>
            </a:r>
          </a:p>
          <a:p>
            <a:pPr marL="514350" lvl="0" indent="-514350" algn="just">
              <a:buFont typeface="+mj-lt"/>
              <a:buAutoNum type="arabicPeriod"/>
            </a:pPr>
            <a:r>
              <a:rPr lang="en-US" b="1" dirty="0"/>
              <a:t>Brand specific goals: </a:t>
            </a:r>
            <a:r>
              <a:rPr lang="en-US" dirty="0"/>
              <a:t>For example, which soap – Lux, Pears etc., to be purchased.</a:t>
            </a:r>
          </a:p>
          <a:p>
            <a:pPr marL="514350" lvl="0" indent="-514350" algn="just">
              <a:buFont typeface="+mj-lt"/>
              <a:buAutoNum type="arabicPeriod"/>
            </a:pPr>
            <a:r>
              <a:rPr lang="en-US" b="1" dirty="0"/>
              <a:t>Store specific goals: </a:t>
            </a:r>
            <a:r>
              <a:rPr lang="en-US" dirty="0"/>
              <a:t>From where that product must be purchased.</a:t>
            </a:r>
          </a:p>
          <a:p>
            <a:pPr marL="514350" indent="-514350" algn="just">
              <a:buFont typeface="+mj-lt"/>
              <a:buAutoNum type="arabicPeriod"/>
            </a:pPr>
            <a:endParaRPr lang="en-US" dirty="0"/>
          </a:p>
        </p:txBody>
      </p:sp>
      <p:sp>
        <p:nvSpPr>
          <p:cNvPr id="4" name="Footer Placeholder 3"/>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29346111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3155"/>
            <a:ext cx="10515600" cy="922762"/>
          </a:xfrm>
        </p:spPr>
        <p:txBody>
          <a:bodyPr>
            <a:normAutofit fontScale="90000"/>
          </a:bodyPr>
          <a:lstStyle/>
          <a:p>
            <a:r>
              <a:rPr lang="en-US" b="1" u="sng" dirty="0"/>
              <a:t>MASLOW’S NEED HIERARCHY THEORY</a:t>
            </a:r>
            <a:r>
              <a:rPr lang="en-US" dirty="0"/>
              <a:t/>
            </a:r>
            <a:br>
              <a:rPr lang="en-US" dirty="0"/>
            </a:br>
            <a:endParaRPr lang="en-US" dirty="0"/>
          </a:p>
        </p:txBody>
      </p:sp>
      <p:sp>
        <p:nvSpPr>
          <p:cNvPr id="3" name="Content Placeholder 2"/>
          <p:cNvSpPr>
            <a:spLocks noGrp="1"/>
          </p:cNvSpPr>
          <p:nvPr>
            <p:ph idx="1"/>
          </p:nvPr>
        </p:nvSpPr>
        <p:spPr>
          <a:xfrm>
            <a:off x="838200" y="1335917"/>
            <a:ext cx="10515600" cy="5354003"/>
          </a:xfrm>
        </p:spPr>
        <p:txBody>
          <a:bodyPr/>
          <a:lstStyle/>
          <a:p>
            <a:pPr algn="just"/>
            <a:r>
              <a:rPr lang="en-US" dirty="0"/>
              <a:t>In his influential paper of 1943,  </a:t>
            </a:r>
            <a:r>
              <a:rPr lang="en-US" i="1" dirty="0"/>
              <a:t>A Theory of Human </a:t>
            </a:r>
            <a:r>
              <a:rPr lang="en-US" i="1" u="sng" dirty="0">
                <a:hlinkClick r:id="rId2" tooltip="Psychology Today looks at Motivation"/>
              </a:rPr>
              <a:t>Motivation</a:t>
            </a:r>
            <a:r>
              <a:rPr lang="en-US" dirty="0"/>
              <a:t>, the American psychologist Abraham Maslow proposed that healthy human beings have a certain number of needs, and that these needs are arranged in a hierarchy. The hierarchy consist of five stages.</a:t>
            </a:r>
          </a:p>
          <a:p>
            <a:pPr marL="0" indent="0" algn="just">
              <a:buNone/>
            </a:pPr>
            <a:endParaRPr lang="en-US" dirty="0"/>
          </a:p>
        </p:txBody>
      </p:sp>
      <p:sp>
        <p:nvSpPr>
          <p:cNvPr id="4" name="Footer Placeholder 3"/>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3833358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MOTIVATION</a:t>
            </a:r>
            <a:endParaRPr lang="en-US" b="1" u="sng" dirty="0"/>
          </a:p>
        </p:txBody>
      </p:sp>
      <p:sp>
        <p:nvSpPr>
          <p:cNvPr id="3" name="Content Placeholder 2"/>
          <p:cNvSpPr>
            <a:spLocks noGrp="1"/>
          </p:cNvSpPr>
          <p:nvPr>
            <p:ph idx="1"/>
          </p:nvPr>
        </p:nvSpPr>
        <p:spPr/>
        <p:txBody>
          <a:bodyPr/>
          <a:lstStyle/>
          <a:p>
            <a:pPr algn="just"/>
            <a:r>
              <a:rPr lang="en-US" dirty="0"/>
              <a:t>A person is said to be motivated when his or her system is energized, made active and his behavior is directed towards a desired </a:t>
            </a:r>
            <a:r>
              <a:rPr lang="en-US" dirty="0" smtClean="0"/>
              <a:t>goal.</a:t>
            </a:r>
          </a:p>
          <a:p>
            <a:pPr algn="just"/>
            <a:r>
              <a:rPr lang="en-US" dirty="0" smtClean="0"/>
              <a:t>Motivation </a:t>
            </a:r>
            <a:r>
              <a:rPr lang="en-US" dirty="0"/>
              <a:t>is the driving force within individuals that impels them to take action.</a:t>
            </a:r>
            <a:endParaRPr lang="en-US" b="1" dirty="0"/>
          </a:p>
        </p:txBody>
      </p:sp>
      <p:sp>
        <p:nvSpPr>
          <p:cNvPr id="4" name="Footer Placeholder 3"/>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1952235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 result for maslow's need hierarchy"/>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7999"/>
          </a:xfrm>
          <a:prstGeom prst="rect">
            <a:avLst/>
          </a:prstGeom>
          <a:noFill/>
          <a:ln>
            <a:noFill/>
          </a:ln>
        </p:spPr>
      </p:pic>
      <p:sp>
        <p:nvSpPr>
          <p:cNvPr id="2" name="Footer Placeholder 1"/>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28575468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1842595" cy="7069873"/>
          </a:xfrm>
          <a:prstGeom prst="rect">
            <a:avLst/>
          </a:prstGeom>
        </p:spPr>
      </p:pic>
      <p:sp>
        <p:nvSpPr>
          <p:cNvPr id="3" name="Footer Placeholder 2"/>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14335547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1. PHYSIOLOGICAL NEEDS:</a:t>
            </a:r>
            <a:r>
              <a:rPr lang="en-US" dirty="0"/>
              <a:t/>
            </a:r>
            <a:br>
              <a:rPr lang="en-US" dirty="0"/>
            </a:br>
            <a:endParaRPr lang="en-US" dirty="0"/>
          </a:p>
        </p:txBody>
      </p:sp>
      <p:sp>
        <p:nvSpPr>
          <p:cNvPr id="3" name="Content Placeholder 2"/>
          <p:cNvSpPr>
            <a:spLocks noGrp="1"/>
          </p:cNvSpPr>
          <p:nvPr>
            <p:ph idx="1"/>
          </p:nvPr>
        </p:nvSpPr>
        <p:spPr>
          <a:xfrm>
            <a:off x="838200" y="869796"/>
            <a:ext cx="10515600" cy="5307168"/>
          </a:xfrm>
        </p:spPr>
        <p:txBody>
          <a:bodyPr/>
          <a:lstStyle/>
          <a:p>
            <a:pPr algn="just"/>
            <a:r>
              <a:rPr lang="en-US" dirty="0"/>
              <a:t>These are important needs for sustaining the human life like Air, Food, water, warmth, shelter, sleep etc. </a:t>
            </a:r>
            <a:endParaRPr lang="en-US" dirty="0" smtClean="0"/>
          </a:p>
          <a:p>
            <a:pPr algn="just"/>
            <a:r>
              <a:rPr lang="en-US" dirty="0" smtClean="0"/>
              <a:t>Maslow </a:t>
            </a:r>
            <a:r>
              <a:rPr lang="en-US" dirty="0"/>
              <a:t>was of an opinion that until these needs were satisfied, no other motivating factors can work. </a:t>
            </a:r>
            <a:endParaRPr lang="en-US" dirty="0" smtClean="0"/>
          </a:p>
          <a:p>
            <a:pPr algn="just"/>
            <a:r>
              <a:rPr lang="en-US" dirty="0" smtClean="0"/>
              <a:t>Air</a:t>
            </a:r>
            <a:r>
              <a:rPr lang="en-US" dirty="0"/>
              <a:t>, food, and water, are the most important things to sustain our physical bodies.</a:t>
            </a:r>
          </a:p>
          <a:p>
            <a:pPr algn="just"/>
            <a:r>
              <a:rPr lang="en-US" dirty="0"/>
              <a:t>A salesman selling water purifier could talk about the bad effects of drinking contaminated water. </a:t>
            </a:r>
            <a:r>
              <a:rPr lang="en-US" dirty="0" smtClean="0"/>
              <a:t>In this way he tries to fulfill the physiological needs of the customer.</a:t>
            </a:r>
            <a:endParaRPr lang="en-US" dirty="0"/>
          </a:p>
          <a:p>
            <a:pPr algn="just"/>
            <a:endParaRPr lang="en-US" dirty="0"/>
          </a:p>
        </p:txBody>
      </p:sp>
      <p:sp>
        <p:nvSpPr>
          <p:cNvPr id="4" name="Footer Placeholder 3"/>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5305533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2. SECURITY OR SAFETY NEEDS:</a:t>
            </a:r>
            <a:r>
              <a:rPr lang="en-US" dirty="0" smtClean="0"/>
              <a:t> </a:t>
            </a:r>
            <a:endParaRPr lang="en-US" dirty="0"/>
          </a:p>
        </p:txBody>
      </p:sp>
      <p:sp>
        <p:nvSpPr>
          <p:cNvPr id="3" name="Content Placeholder 2"/>
          <p:cNvSpPr>
            <a:spLocks noGrp="1"/>
          </p:cNvSpPr>
          <p:nvPr>
            <p:ph idx="1"/>
          </p:nvPr>
        </p:nvSpPr>
        <p:spPr/>
        <p:txBody>
          <a:bodyPr/>
          <a:lstStyle/>
          <a:p>
            <a:pPr algn="just"/>
            <a:r>
              <a:rPr lang="en-US" dirty="0"/>
              <a:t>Safety needs are the second level in the hierarchy and </a:t>
            </a:r>
            <a:endParaRPr lang="en-US" dirty="0" smtClean="0"/>
          </a:p>
          <a:p>
            <a:pPr algn="just"/>
            <a:r>
              <a:rPr lang="en-US" dirty="0"/>
              <a:t>C</a:t>
            </a:r>
            <a:r>
              <a:rPr lang="en-US" dirty="0" smtClean="0"/>
              <a:t>ontain </a:t>
            </a:r>
            <a:r>
              <a:rPr lang="en-US" dirty="0"/>
              <a:t>the needs such as personal/financial security, health/well-being, as well as needing safety against accidents and illnesses.</a:t>
            </a:r>
          </a:p>
          <a:p>
            <a:pPr algn="just"/>
            <a:r>
              <a:rPr lang="en-US" dirty="0"/>
              <a:t>When an insurance agent talks about the customer </a:t>
            </a:r>
            <a:r>
              <a:rPr lang="en-US" dirty="0" smtClean="0"/>
              <a:t>who is injured or died in an </a:t>
            </a:r>
            <a:r>
              <a:rPr lang="en-US" dirty="0"/>
              <a:t>accident, he creates a fear about safety in the mind of the prospect.  </a:t>
            </a:r>
            <a:endParaRPr lang="en-US" dirty="0" smtClean="0"/>
          </a:p>
          <a:p>
            <a:pPr algn="just"/>
            <a:r>
              <a:rPr lang="en-US" dirty="0" smtClean="0"/>
              <a:t>In </a:t>
            </a:r>
            <a:r>
              <a:rPr lang="en-US" dirty="0"/>
              <a:t>the same way, in an advertisement of </a:t>
            </a:r>
            <a:r>
              <a:rPr lang="en-US" dirty="0" smtClean="0"/>
              <a:t>car nowadays, </a:t>
            </a:r>
            <a:r>
              <a:rPr lang="en-US" dirty="0"/>
              <a:t>they talk more about safety features rather than the luxury features to fulfill the safety needs of the customer.</a:t>
            </a:r>
          </a:p>
          <a:p>
            <a:pPr algn="just"/>
            <a:endParaRPr lang="en-US" dirty="0"/>
          </a:p>
        </p:txBody>
      </p:sp>
      <p:sp>
        <p:nvSpPr>
          <p:cNvPr id="4" name="Footer Placeholder 3"/>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22993259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3. SOCIAL NEEDS:</a:t>
            </a:r>
            <a:r>
              <a:rPr lang="en-US" dirty="0" smtClean="0"/>
              <a:t> </a:t>
            </a:r>
            <a:endParaRPr lang="en-US" dirty="0"/>
          </a:p>
        </p:txBody>
      </p:sp>
      <p:sp>
        <p:nvSpPr>
          <p:cNvPr id="3" name="Content Placeholder 2"/>
          <p:cNvSpPr>
            <a:spLocks noGrp="1"/>
          </p:cNvSpPr>
          <p:nvPr>
            <p:ph idx="1"/>
          </p:nvPr>
        </p:nvSpPr>
        <p:spPr/>
        <p:txBody>
          <a:bodyPr/>
          <a:lstStyle/>
          <a:p>
            <a:pPr algn="just"/>
            <a:r>
              <a:rPr lang="en-US" dirty="0"/>
              <a:t>Since people are social beings, they have a feeling of belongingness with one another. </a:t>
            </a:r>
            <a:endParaRPr lang="en-US" dirty="0" smtClean="0"/>
          </a:p>
          <a:p>
            <a:pPr algn="just"/>
            <a:r>
              <a:rPr lang="en-US" dirty="0" smtClean="0"/>
              <a:t>People </a:t>
            </a:r>
            <a:r>
              <a:rPr lang="en-US" dirty="0"/>
              <a:t>try to satisfy their need for love, affection, acceptance and friendship. </a:t>
            </a:r>
            <a:endParaRPr lang="en-US" dirty="0" smtClean="0"/>
          </a:p>
          <a:p>
            <a:pPr algn="just"/>
            <a:r>
              <a:rPr lang="en-US" dirty="0" smtClean="0"/>
              <a:t>People </a:t>
            </a:r>
            <a:r>
              <a:rPr lang="en-US" dirty="0"/>
              <a:t>through social media platforms like Facebook, Instagram, WhatsApp etc. are connected with their friends, family and relatives and fulfill social needs.</a:t>
            </a:r>
          </a:p>
          <a:p>
            <a:pPr algn="just"/>
            <a:r>
              <a:rPr lang="en-US" dirty="0"/>
              <a:t>A salesperson could sell greeting cards, holiday packages etc. to satisfy social needs of people.</a:t>
            </a:r>
          </a:p>
          <a:p>
            <a:pPr marL="0" indent="0" algn="just">
              <a:buNone/>
            </a:pPr>
            <a:endParaRPr lang="en-US" dirty="0"/>
          </a:p>
        </p:txBody>
      </p:sp>
      <p:sp>
        <p:nvSpPr>
          <p:cNvPr id="4" name="Footer Placeholder 3"/>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2006997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 </a:t>
            </a:r>
            <a:r>
              <a:rPr lang="en-US" b="1" u="sng" dirty="0" smtClean="0"/>
              <a:t>ESTEEM NEEDS</a:t>
            </a:r>
            <a:r>
              <a:rPr lang="en-US" u="sng" dirty="0" smtClean="0"/>
              <a:t>:</a:t>
            </a:r>
            <a:r>
              <a:rPr lang="en-US" dirty="0" smtClean="0"/>
              <a:t> </a:t>
            </a:r>
            <a:endParaRPr lang="en-US" dirty="0"/>
          </a:p>
        </p:txBody>
      </p:sp>
      <p:sp>
        <p:nvSpPr>
          <p:cNvPr id="3" name="Content Placeholder 2"/>
          <p:cNvSpPr>
            <a:spLocks noGrp="1"/>
          </p:cNvSpPr>
          <p:nvPr>
            <p:ph idx="1"/>
          </p:nvPr>
        </p:nvSpPr>
        <p:spPr>
          <a:xfrm>
            <a:off x="838200" y="1236372"/>
            <a:ext cx="10515600" cy="5387452"/>
          </a:xfrm>
        </p:spPr>
        <p:txBody>
          <a:bodyPr>
            <a:normAutofit/>
          </a:bodyPr>
          <a:lstStyle/>
          <a:p>
            <a:pPr algn="just"/>
            <a:r>
              <a:rPr lang="en-US" dirty="0"/>
              <a:t>Esteem level includes need for </a:t>
            </a:r>
            <a:r>
              <a:rPr lang="en-US" u="sng" dirty="0"/>
              <a:t>status, recognition, attention, expertise over something. </a:t>
            </a:r>
            <a:endParaRPr lang="en-US" u="sng" dirty="0" smtClean="0"/>
          </a:p>
          <a:p>
            <a:pPr algn="just"/>
            <a:r>
              <a:rPr lang="en-US" dirty="0" smtClean="0"/>
              <a:t>Failure </a:t>
            </a:r>
            <a:r>
              <a:rPr lang="en-US" dirty="0"/>
              <a:t>to achieve an adequate level of self-esteem often leads to an inferiority complex</a:t>
            </a:r>
            <a:r>
              <a:rPr lang="en-US" dirty="0" smtClean="0"/>
              <a:t>.</a:t>
            </a:r>
          </a:p>
          <a:p>
            <a:pPr algn="just"/>
            <a:r>
              <a:rPr lang="en-US" dirty="0" smtClean="0"/>
              <a:t> </a:t>
            </a:r>
            <a:r>
              <a:rPr lang="en-US" dirty="0"/>
              <a:t>People’s professions and hobbies often reflect this need to gain recognition. People also try to maximize their self-esteem by wearing branded clothes, by owning luxury cars and watches etc. </a:t>
            </a:r>
            <a:endParaRPr lang="en-US" dirty="0" smtClean="0"/>
          </a:p>
          <a:p>
            <a:pPr algn="just"/>
            <a:r>
              <a:rPr lang="en-US" dirty="0" smtClean="0"/>
              <a:t>By </a:t>
            </a:r>
            <a:r>
              <a:rPr lang="en-US" dirty="0"/>
              <a:t>offering a luxury product or </a:t>
            </a:r>
            <a:r>
              <a:rPr lang="en-US" dirty="0" smtClean="0"/>
              <a:t>experience, </a:t>
            </a:r>
            <a:r>
              <a:rPr lang="en-US" dirty="0"/>
              <a:t>marketers and salespeople provide people an opportunity to master something, gain recognition. </a:t>
            </a:r>
          </a:p>
          <a:p>
            <a:pPr algn="just"/>
            <a:r>
              <a:rPr lang="en-US" dirty="0"/>
              <a:t>This is the last level of deficiency needs, meaning that if a human satisfies all four of these needs, meaning that once all of these needs are met and mastered, an individual will feel content with </a:t>
            </a:r>
            <a:r>
              <a:rPr lang="en-US" dirty="0" smtClean="0"/>
              <a:t>his </a:t>
            </a:r>
            <a:r>
              <a:rPr lang="en-US" dirty="0"/>
              <a:t>life.</a:t>
            </a:r>
          </a:p>
          <a:p>
            <a:pPr algn="just"/>
            <a:endParaRPr lang="en-US" dirty="0"/>
          </a:p>
        </p:txBody>
      </p:sp>
      <p:sp>
        <p:nvSpPr>
          <p:cNvPr id="4" name="Footer Placeholder 3"/>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1965820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5. NEED FOR SELF-ACTUALIZATION:</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pPr algn="just"/>
            <a:r>
              <a:rPr lang="en-US" dirty="0"/>
              <a:t>Maslow considers this as the highest need in his hierarchy</a:t>
            </a:r>
            <a:r>
              <a:rPr lang="en-US" dirty="0" smtClean="0"/>
              <a:t>.</a:t>
            </a:r>
          </a:p>
          <a:p>
            <a:pPr algn="just"/>
            <a:r>
              <a:rPr lang="en-US" dirty="0" smtClean="0"/>
              <a:t> </a:t>
            </a:r>
            <a:r>
              <a:rPr lang="en-US" dirty="0"/>
              <a:t>It is the drive to become what one is capable of becoming. </a:t>
            </a:r>
            <a:endParaRPr lang="en-US" dirty="0" smtClean="0"/>
          </a:p>
          <a:p>
            <a:pPr algn="just"/>
            <a:r>
              <a:rPr lang="en-US" dirty="0" smtClean="0"/>
              <a:t> </a:t>
            </a:r>
            <a:r>
              <a:rPr lang="en-US" dirty="0"/>
              <a:t>It includes growth, achieving full potential and self-fulfillment. Self-Actualization deals with the recognition of an individual’s full potential</a:t>
            </a:r>
            <a:r>
              <a:rPr lang="en-US" dirty="0" smtClean="0"/>
              <a:t>.</a:t>
            </a:r>
          </a:p>
          <a:p>
            <a:pPr algn="just"/>
            <a:r>
              <a:rPr lang="en-US" dirty="0" smtClean="0"/>
              <a:t> </a:t>
            </a:r>
            <a:r>
              <a:rPr lang="en-US" dirty="0"/>
              <a:t>The meaning of self-actualization is subjective and vary according to individual themselves.  </a:t>
            </a:r>
            <a:endParaRPr lang="en-US" dirty="0" smtClean="0"/>
          </a:p>
          <a:p>
            <a:pPr algn="just"/>
            <a:r>
              <a:rPr lang="en-US" dirty="0" smtClean="0"/>
              <a:t>Some </a:t>
            </a:r>
            <a:r>
              <a:rPr lang="en-US" dirty="0"/>
              <a:t>examples of this motivation could be to become the best musician who ever lived, be the best athlete of their </a:t>
            </a:r>
            <a:r>
              <a:rPr lang="en-US" dirty="0" smtClean="0"/>
              <a:t>sport, to eradicate a social problem </a:t>
            </a:r>
            <a:r>
              <a:rPr lang="en-US" dirty="0"/>
              <a:t>etc. </a:t>
            </a:r>
            <a:endParaRPr lang="en-US" dirty="0" smtClean="0"/>
          </a:p>
          <a:p>
            <a:pPr algn="just"/>
            <a:r>
              <a:rPr lang="en-US" dirty="0" smtClean="0"/>
              <a:t>‘Just do it’ slogan of Nike.</a:t>
            </a:r>
            <a:endParaRPr lang="en-US" dirty="0"/>
          </a:p>
          <a:p>
            <a:pPr algn="just"/>
            <a:endParaRPr lang="en-US" dirty="0"/>
          </a:p>
        </p:txBody>
      </p:sp>
      <p:sp>
        <p:nvSpPr>
          <p:cNvPr id="4" name="Footer Placeholder 3"/>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24864962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28"/>
            <a:ext cx="10515600" cy="922762"/>
          </a:xfrm>
        </p:spPr>
        <p:txBody>
          <a:bodyPr>
            <a:normAutofit fontScale="90000"/>
          </a:bodyPr>
          <a:lstStyle/>
          <a:p>
            <a:r>
              <a:rPr lang="en-US" b="1" u="sng" dirty="0"/>
              <a:t>DYNAMIC NATURE OF MOTIVATION</a:t>
            </a:r>
            <a:r>
              <a:rPr lang="en-US" dirty="0"/>
              <a:t/>
            </a:r>
            <a:br>
              <a:rPr lang="en-US" dirty="0"/>
            </a:br>
            <a:endParaRPr lang="en-US" dirty="0"/>
          </a:p>
        </p:txBody>
      </p:sp>
      <p:sp>
        <p:nvSpPr>
          <p:cNvPr id="3" name="Content Placeholder 2"/>
          <p:cNvSpPr>
            <a:spLocks noGrp="1"/>
          </p:cNvSpPr>
          <p:nvPr>
            <p:ph idx="1"/>
          </p:nvPr>
        </p:nvSpPr>
        <p:spPr>
          <a:xfrm>
            <a:off x="838200" y="1120463"/>
            <a:ext cx="11160512" cy="5351774"/>
          </a:xfrm>
        </p:spPr>
        <p:txBody>
          <a:bodyPr/>
          <a:lstStyle/>
          <a:p>
            <a:pPr algn="just" fontAlgn="base"/>
            <a:r>
              <a:rPr lang="en-US" dirty="0"/>
              <a:t>Motivation means the driving force within individuals that impels them </a:t>
            </a:r>
            <a:r>
              <a:rPr lang="en-US" dirty="0" smtClean="0"/>
              <a:t>to take </a:t>
            </a:r>
            <a:r>
              <a:rPr lang="en-US" dirty="0"/>
              <a:t>action. </a:t>
            </a:r>
            <a:endParaRPr lang="en-US" dirty="0" smtClean="0"/>
          </a:p>
          <a:p>
            <a:pPr algn="just" fontAlgn="base"/>
            <a:r>
              <a:rPr lang="en-US" dirty="0" smtClean="0"/>
              <a:t>It </a:t>
            </a:r>
            <a:r>
              <a:rPr lang="en-US" dirty="0"/>
              <a:t>is considered to be </a:t>
            </a:r>
            <a:r>
              <a:rPr lang="en-US" b="1" dirty="0"/>
              <a:t>dynamic in nature</a:t>
            </a:r>
            <a:r>
              <a:rPr lang="en-US" dirty="0"/>
              <a:t> as it constantly changes in reaction to life experiences. </a:t>
            </a:r>
            <a:endParaRPr lang="en-US" dirty="0" smtClean="0"/>
          </a:p>
          <a:p>
            <a:pPr algn="just" fontAlgn="base"/>
            <a:r>
              <a:rPr lang="en-US" dirty="0" smtClean="0"/>
              <a:t>Needs </a:t>
            </a:r>
            <a:r>
              <a:rPr lang="en-US" dirty="0"/>
              <a:t>and goals are constantly changing because of an individual’s physical condition, social circle, environment and other experiences.</a:t>
            </a:r>
          </a:p>
          <a:p>
            <a:pPr algn="just"/>
            <a:r>
              <a:rPr lang="en-US" dirty="0"/>
              <a:t>When one goal is achieved, an individual try to attain the new ones. If they are unable to attain, either they keep striving for them or finds out the substitute goal. </a:t>
            </a:r>
          </a:p>
        </p:txBody>
      </p:sp>
      <p:sp>
        <p:nvSpPr>
          <p:cNvPr id="4" name="Footer Placeholder 3"/>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15916839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1293" y="468352"/>
            <a:ext cx="10515600" cy="5931636"/>
          </a:xfrm>
        </p:spPr>
        <p:txBody>
          <a:bodyPr/>
          <a:lstStyle/>
          <a:p>
            <a:pPr marL="0" indent="0" fontAlgn="base">
              <a:buNone/>
            </a:pPr>
            <a:r>
              <a:rPr lang="en-US" dirty="0"/>
              <a:t>Psychologists have given certain reasons </a:t>
            </a:r>
            <a:r>
              <a:rPr lang="en-US" dirty="0" smtClean="0"/>
              <a:t>to state the dynamic nature of motivation and  </a:t>
            </a:r>
            <a:r>
              <a:rPr lang="en-US" dirty="0"/>
              <a:t>support the statement “Needs and goals are constantly changing”—</a:t>
            </a:r>
          </a:p>
          <a:p>
            <a:pPr marL="514350" lvl="0" indent="-514350" fontAlgn="base">
              <a:buFont typeface="+mj-lt"/>
              <a:buAutoNum type="arabicPeriod"/>
            </a:pPr>
            <a:r>
              <a:rPr lang="en-US" dirty="0"/>
              <a:t>An individual’s existing needs are never completely </a:t>
            </a:r>
            <a:r>
              <a:rPr lang="en-US" dirty="0" smtClean="0"/>
              <a:t>satisfied.</a:t>
            </a:r>
            <a:endParaRPr lang="en-US" dirty="0"/>
          </a:p>
          <a:p>
            <a:pPr marL="514350" lvl="0" indent="-514350" fontAlgn="base">
              <a:buFont typeface="+mj-lt"/>
              <a:buAutoNum type="arabicPeriod"/>
            </a:pPr>
            <a:r>
              <a:rPr lang="en-US" dirty="0"/>
              <a:t>As one need is satisfied, the next higher level need emerges.</a:t>
            </a:r>
          </a:p>
          <a:p>
            <a:pPr marL="514350" lvl="0" indent="-514350" fontAlgn="base">
              <a:buFont typeface="+mj-lt"/>
              <a:buAutoNum type="arabicPeriod"/>
            </a:pPr>
            <a:r>
              <a:rPr lang="en-US" dirty="0"/>
              <a:t>An individual who achieves their goals set new and higher goals for themselves.</a:t>
            </a:r>
          </a:p>
          <a:p>
            <a:pPr marL="514350" indent="-514350">
              <a:buFont typeface="+mj-lt"/>
              <a:buAutoNum type="arabicPeriod"/>
            </a:pPr>
            <a:endParaRPr lang="en-US" dirty="0"/>
          </a:p>
        </p:txBody>
      </p:sp>
      <p:sp>
        <p:nvSpPr>
          <p:cNvPr id="2" name="Footer Placeholder 1"/>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33537411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9145"/>
            <a:ext cx="10515600" cy="922762"/>
          </a:xfrm>
        </p:spPr>
        <p:txBody>
          <a:bodyPr>
            <a:noAutofit/>
          </a:bodyPr>
          <a:lstStyle/>
          <a:p>
            <a:pPr lvl="0"/>
            <a:r>
              <a:rPr lang="en-US" sz="3200" b="1" u="sng" dirty="0" smtClean="0"/>
              <a:t>1. AN INDIVIDUAL’S EXISTING NEEDS ARE NEVER COMPLETELY SATISFIED;</a:t>
            </a:r>
            <a:r>
              <a:rPr lang="en-US" sz="3200" dirty="0" smtClean="0"/>
              <a:t/>
            </a:r>
            <a:br>
              <a:rPr lang="en-US" sz="3200" dirty="0" smtClean="0"/>
            </a:br>
            <a:endParaRPr lang="en-US" sz="3200" dirty="0"/>
          </a:p>
        </p:txBody>
      </p:sp>
      <p:sp>
        <p:nvSpPr>
          <p:cNvPr id="3" name="Content Placeholder 2"/>
          <p:cNvSpPr>
            <a:spLocks noGrp="1"/>
          </p:cNvSpPr>
          <p:nvPr>
            <p:ph idx="1"/>
          </p:nvPr>
        </p:nvSpPr>
        <p:spPr>
          <a:xfrm>
            <a:off x="838200" y="1521908"/>
            <a:ext cx="11138210" cy="5748688"/>
          </a:xfrm>
        </p:spPr>
        <p:txBody>
          <a:bodyPr/>
          <a:lstStyle/>
          <a:p>
            <a:pPr algn="just"/>
            <a:r>
              <a:rPr lang="en-US" dirty="0"/>
              <a:t>Most of the human needs are never permanently satisfied. </a:t>
            </a:r>
            <a:endParaRPr lang="en-US" dirty="0" smtClean="0"/>
          </a:p>
          <a:p>
            <a:pPr algn="just"/>
            <a:r>
              <a:rPr lang="en-US" dirty="0" smtClean="0"/>
              <a:t>There </a:t>
            </a:r>
            <a:r>
              <a:rPr lang="en-US" dirty="0"/>
              <a:t>are various examples in our surroundings that show temporary goal achievement does not fully satisfy the need and every individual keeps striving to satisfy the need more fully. </a:t>
            </a:r>
            <a:endParaRPr lang="en-US" dirty="0" smtClean="0"/>
          </a:p>
          <a:p>
            <a:pPr algn="just"/>
            <a:r>
              <a:rPr lang="en-US" dirty="0" smtClean="0"/>
              <a:t>Physiological needs are never fully satisfied.</a:t>
            </a:r>
          </a:p>
          <a:p>
            <a:pPr algn="just"/>
            <a:r>
              <a:rPr lang="en-US" dirty="0" smtClean="0"/>
              <a:t>Desire </a:t>
            </a:r>
            <a:r>
              <a:rPr lang="en-US" dirty="0"/>
              <a:t>to stay connected with friend through social media is one example in this regard. Even if a person is connected with his friends in Facebook, he also tries other social media platforms,</a:t>
            </a:r>
          </a:p>
          <a:p>
            <a:pPr algn="just"/>
            <a:endParaRPr lang="en-US" dirty="0"/>
          </a:p>
        </p:txBody>
      </p:sp>
      <p:sp>
        <p:nvSpPr>
          <p:cNvPr id="4" name="Footer Placeholder 3"/>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2653644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7700"/>
            <a:ext cx="10515600" cy="1318865"/>
          </a:xfrm>
        </p:spPr>
        <p:txBody>
          <a:bodyPr>
            <a:normAutofit/>
          </a:bodyPr>
          <a:lstStyle/>
          <a:p>
            <a:r>
              <a:rPr lang="en-US" b="1" u="sng" dirty="0" smtClean="0"/>
              <a:t>DEFINITION</a:t>
            </a:r>
            <a:r>
              <a:rPr lang="en-US" dirty="0" smtClean="0"/>
              <a:t/>
            </a:r>
            <a:br>
              <a:rPr lang="en-US" dirty="0" smtClean="0"/>
            </a:br>
            <a:endParaRPr lang="en-US" dirty="0"/>
          </a:p>
        </p:txBody>
      </p:sp>
      <p:sp>
        <p:nvSpPr>
          <p:cNvPr id="3" name="Content Placeholder 2"/>
          <p:cNvSpPr>
            <a:spLocks noGrp="1"/>
          </p:cNvSpPr>
          <p:nvPr>
            <p:ph idx="1"/>
          </p:nvPr>
        </p:nvSpPr>
        <p:spPr>
          <a:xfrm>
            <a:off x="838200" y="1127230"/>
            <a:ext cx="11353800" cy="5965902"/>
          </a:xfrm>
        </p:spPr>
        <p:txBody>
          <a:bodyPr>
            <a:normAutofit/>
          </a:bodyPr>
          <a:lstStyle/>
          <a:p>
            <a:pPr marL="0" indent="0" algn="just">
              <a:buNone/>
            </a:pPr>
            <a:r>
              <a:rPr lang="en-US" b="1" dirty="0" smtClean="0"/>
              <a:t>According to Lillis</a:t>
            </a:r>
            <a:r>
              <a:rPr lang="en-US" dirty="0"/>
              <a:t>: </a:t>
            </a:r>
            <a:endParaRPr lang="en-US" dirty="0" smtClean="0"/>
          </a:p>
          <a:p>
            <a:pPr marL="0" indent="0" algn="just">
              <a:buNone/>
            </a:pPr>
            <a:r>
              <a:rPr lang="en-US" dirty="0" smtClean="0"/>
              <a:t>“</a:t>
            </a:r>
            <a:r>
              <a:rPr lang="en-US" dirty="0"/>
              <a:t>It is the stimulation of any emotion or desire operating upon one’s will and promoting or driving it to action</a:t>
            </a:r>
            <a:r>
              <a:rPr lang="en-US" dirty="0" smtClean="0"/>
              <a:t>.”</a:t>
            </a:r>
            <a:endParaRPr lang="en-US" dirty="0"/>
          </a:p>
          <a:p>
            <a:pPr marL="0" indent="0" algn="just">
              <a:buNone/>
            </a:pPr>
            <a:r>
              <a:rPr lang="en-US" b="1" dirty="0" smtClean="0"/>
              <a:t>According to Vance:</a:t>
            </a:r>
          </a:p>
          <a:p>
            <a:pPr marL="0" indent="0" algn="just">
              <a:buNone/>
            </a:pPr>
            <a:r>
              <a:rPr lang="en-US" b="1" dirty="0" smtClean="0"/>
              <a:t> </a:t>
            </a:r>
            <a:r>
              <a:rPr lang="en-US" dirty="0"/>
              <a:t>“Motivation implies any emotion or desire which so conditions one’s will that the individual is properly lead into action.”</a:t>
            </a:r>
          </a:p>
          <a:p>
            <a:pPr marL="0" indent="0" algn="just">
              <a:buNone/>
            </a:pPr>
            <a:r>
              <a:rPr lang="en-US" dirty="0"/>
              <a:t> </a:t>
            </a:r>
          </a:p>
          <a:p>
            <a:pPr algn="just"/>
            <a:endParaRPr lang="en-US" dirty="0"/>
          </a:p>
        </p:txBody>
      </p:sp>
      <p:sp>
        <p:nvSpPr>
          <p:cNvPr id="4" name="Footer Placeholder 3"/>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17640088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4540"/>
            <a:ext cx="10515600" cy="922762"/>
          </a:xfrm>
        </p:spPr>
        <p:txBody>
          <a:bodyPr>
            <a:noAutofit/>
          </a:bodyPr>
          <a:lstStyle/>
          <a:p>
            <a:pPr lvl="0"/>
            <a:r>
              <a:rPr lang="en-US" sz="3200" b="1" u="sng" dirty="0" smtClean="0"/>
              <a:t>2. AS ONE NEED IS SATISFIED, THE NEXT HIGHER LEVEL NEED EMERGES. </a:t>
            </a:r>
            <a:r>
              <a:rPr lang="en-US" sz="3200" dirty="0"/>
              <a:t/>
            </a:r>
            <a:br>
              <a:rPr lang="en-US" sz="3200" dirty="0"/>
            </a:br>
            <a:endParaRPr lang="en-US" sz="3200" dirty="0"/>
          </a:p>
        </p:txBody>
      </p:sp>
      <p:sp>
        <p:nvSpPr>
          <p:cNvPr id="3" name="Content Placeholder 2"/>
          <p:cNvSpPr>
            <a:spLocks noGrp="1"/>
          </p:cNvSpPr>
          <p:nvPr>
            <p:ph idx="1"/>
          </p:nvPr>
        </p:nvSpPr>
        <p:spPr>
          <a:xfrm>
            <a:off x="838200" y="1477302"/>
            <a:ext cx="11138210" cy="4940591"/>
          </a:xfrm>
        </p:spPr>
        <p:txBody>
          <a:bodyPr/>
          <a:lstStyle/>
          <a:p>
            <a:pPr algn="just"/>
            <a:r>
              <a:rPr lang="en-US" dirty="0"/>
              <a:t>Some re­searchers say that new needs emerge as old needs are </a:t>
            </a:r>
            <a:r>
              <a:rPr lang="en-US" dirty="0" smtClean="0"/>
              <a:t>satisfied.</a:t>
            </a:r>
          </a:p>
          <a:p>
            <a:pPr algn="just"/>
            <a:r>
              <a:rPr lang="en-US" dirty="0" smtClean="0"/>
              <a:t>In </a:t>
            </a:r>
            <a:r>
              <a:rPr lang="en-US" dirty="0"/>
              <a:t>motivational theories, researcher have given facts supporting that new higher-order needs emerge as individual fulfills his lower needs (Maslow’s hierarchy of needs). </a:t>
            </a:r>
            <a:endParaRPr lang="en-US" dirty="0" smtClean="0"/>
          </a:p>
          <a:p>
            <a:pPr algn="just"/>
            <a:r>
              <a:rPr lang="en-US" dirty="0" smtClean="0"/>
              <a:t>Marketers </a:t>
            </a:r>
            <a:r>
              <a:rPr lang="en-US" dirty="0"/>
              <a:t>must be aware of the changing needs. </a:t>
            </a:r>
            <a:endParaRPr lang="en-US" dirty="0" smtClean="0"/>
          </a:p>
          <a:p>
            <a:pPr algn="just"/>
            <a:r>
              <a:rPr lang="en-US" dirty="0" smtClean="0"/>
              <a:t>automobiles </a:t>
            </a:r>
            <a:r>
              <a:rPr lang="en-US" dirty="0"/>
              <a:t>were considered as prestige symbol before and therefore, marketer were promoting in the same manner. Now, marketers stress more on safety because consumers are going for long drives with family because of shifting of need satisfaction reasons of people.</a:t>
            </a:r>
          </a:p>
          <a:p>
            <a:pPr algn="just"/>
            <a:endParaRPr lang="en-US" dirty="0"/>
          </a:p>
        </p:txBody>
      </p:sp>
      <p:sp>
        <p:nvSpPr>
          <p:cNvPr id="4" name="Footer Placeholder 3"/>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12170654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5844"/>
            <a:ext cx="10515600" cy="922762"/>
          </a:xfrm>
        </p:spPr>
        <p:txBody>
          <a:bodyPr>
            <a:noAutofit/>
          </a:bodyPr>
          <a:lstStyle/>
          <a:p>
            <a:pPr lvl="0"/>
            <a:r>
              <a:rPr lang="en-US" sz="3200" b="1" u="sng" dirty="0" smtClean="0"/>
              <a:t>3. AN INDIVIDUAL WHO ACHIEVES THEIR GOALS SET NEW AND HIGHER GOALS FOR THEMSELVES: </a:t>
            </a:r>
            <a:r>
              <a:rPr lang="en-US" sz="3200" dirty="0"/>
              <a:t/>
            </a:r>
            <a:br>
              <a:rPr lang="en-US" sz="3200" dirty="0"/>
            </a:br>
            <a:endParaRPr lang="en-US" sz="3200" dirty="0"/>
          </a:p>
        </p:txBody>
      </p:sp>
      <p:sp>
        <p:nvSpPr>
          <p:cNvPr id="3" name="Content Placeholder 2"/>
          <p:cNvSpPr>
            <a:spLocks noGrp="1"/>
          </p:cNvSpPr>
          <p:nvPr>
            <p:ph idx="1"/>
          </p:nvPr>
        </p:nvSpPr>
        <p:spPr>
          <a:xfrm>
            <a:off x="838200" y="1749328"/>
            <a:ext cx="10515600" cy="4940591"/>
          </a:xfrm>
        </p:spPr>
        <p:txBody>
          <a:bodyPr/>
          <a:lstStyle/>
          <a:p>
            <a:pPr algn="just"/>
            <a:r>
              <a:rPr lang="en-US" dirty="0"/>
              <a:t>Individuals set their new and higher goals, if they suc­cessfully achieve the previous ones. </a:t>
            </a:r>
            <a:endParaRPr lang="en-US" dirty="0" smtClean="0"/>
          </a:p>
          <a:p>
            <a:pPr algn="just"/>
            <a:r>
              <a:rPr lang="en-US" dirty="0" smtClean="0"/>
              <a:t>This </a:t>
            </a:r>
            <a:r>
              <a:rPr lang="en-US" dirty="0"/>
              <a:t>means they raise their levels of aspiration. </a:t>
            </a:r>
            <a:endParaRPr lang="en-US" dirty="0" smtClean="0"/>
          </a:p>
          <a:p>
            <a:pPr algn="just"/>
            <a:r>
              <a:rPr lang="en-US" dirty="0" smtClean="0"/>
              <a:t>The </a:t>
            </a:r>
            <a:r>
              <a:rPr lang="en-US" dirty="0"/>
              <a:t>success in the previous goals gives them confidence for reaching higher goals. </a:t>
            </a:r>
            <a:r>
              <a:rPr lang="en-US" dirty="0" smtClean="0"/>
              <a:t>A</a:t>
            </a:r>
          </a:p>
          <a:p>
            <a:pPr algn="just"/>
            <a:r>
              <a:rPr lang="en-US" dirty="0" smtClean="0"/>
              <a:t>A </a:t>
            </a:r>
            <a:r>
              <a:rPr lang="en-US" dirty="0"/>
              <a:t>person may have set a goal to purchase a bike for conveyance </a:t>
            </a:r>
            <a:r>
              <a:rPr lang="en-US" dirty="0" smtClean="0"/>
              <a:t>purpose</a:t>
            </a:r>
            <a:r>
              <a:rPr lang="en-US" dirty="0"/>
              <a:t>, once he purchases the </a:t>
            </a:r>
            <a:r>
              <a:rPr lang="en-US" dirty="0" smtClean="0"/>
              <a:t>bike, </a:t>
            </a:r>
            <a:r>
              <a:rPr lang="en-US" dirty="0"/>
              <a:t>he strives to buy a car.</a:t>
            </a:r>
          </a:p>
          <a:p>
            <a:pPr algn="just"/>
            <a:endParaRPr lang="en-US" dirty="0"/>
          </a:p>
        </p:txBody>
      </p:sp>
      <p:sp>
        <p:nvSpPr>
          <p:cNvPr id="4" name="Footer Placeholder 3"/>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10585849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0780"/>
            <a:ext cx="10515600" cy="922762"/>
          </a:xfrm>
        </p:spPr>
        <p:txBody>
          <a:bodyPr>
            <a:normAutofit fontScale="90000"/>
          </a:bodyPr>
          <a:lstStyle/>
          <a:p>
            <a:r>
              <a:rPr lang="en-US" b="1" u="sng" dirty="0"/>
              <a:t>BUYING MOTIVES</a:t>
            </a:r>
            <a:r>
              <a:rPr lang="en-US" dirty="0"/>
              <a:t/>
            </a:r>
            <a:br>
              <a:rPr lang="en-US" dirty="0"/>
            </a:br>
            <a:endParaRPr lang="en-US" dirty="0"/>
          </a:p>
        </p:txBody>
      </p:sp>
      <p:sp>
        <p:nvSpPr>
          <p:cNvPr id="3" name="Content Placeholder 2"/>
          <p:cNvSpPr>
            <a:spLocks noGrp="1"/>
          </p:cNvSpPr>
          <p:nvPr>
            <p:ph idx="1"/>
          </p:nvPr>
        </p:nvSpPr>
        <p:spPr>
          <a:xfrm>
            <a:off x="838199" y="1092820"/>
            <a:ext cx="11182816" cy="5574797"/>
          </a:xfrm>
        </p:spPr>
        <p:txBody>
          <a:bodyPr/>
          <a:lstStyle/>
          <a:p>
            <a:pPr marL="514350" lvl="0" indent="-514350" algn="just">
              <a:buFont typeface="+mj-lt"/>
              <a:buAutoNum type="arabicPeriod"/>
            </a:pPr>
            <a:r>
              <a:rPr lang="en-US" u="sng" dirty="0"/>
              <a:t>A Motive</a:t>
            </a:r>
            <a:r>
              <a:rPr lang="en-US" dirty="0"/>
              <a:t> is a strong feeling, urge, instinct, desire or emotion that makes the buyer to make a decision to buy. </a:t>
            </a:r>
          </a:p>
          <a:p>
            <a:pPr marL="514350" lvl="0" indent="-514350" algn="just">
              <a:buFont typeface="+mj-lt"/>
              <a:buAutoNum type="arabicPeriod"/>
            </a:pPr>
            <a:r>
              <a:rPr lang="en-US" u="sng" dirty="0"/>
              <a:t>Buying Motives</a:t>
            </a:r>
            <a:r>
              <a:rPr lang="en-US" dirty="0"/>
              <a:t> are all the desires, considerations and impulses which induce a buyer to purchase a given product. </a:t>
            </a:r>
          </a:p>
          <a:p>
            <a:pPr marL="514350" lvl="0" indent="-514350" algn="just">
              <a:buFont typeface="+mj-lt"/>
              <a:buAutoNum type="arabicPeriod"/>
            </a:pPr>
            <a:r>
              <a:rPr lang="en-US" u="sng" dirty="0"/>
              <a:t>According to Prof. D. J. Duncan</a:t>
            </a:r>
            <a:r>
              <a:rPr lang="en-US" dirty="0"/>
              <a:t> “Buying motives are those influences or considerations which provide the impulse to buy, induce action or determine choice in the purchase of goods or services.”</a:t>
            </a:r>
          </a:p>
          <a:p>
            <a:pPr marL="514350" lvl="0" indent="-514350" algn="just">
              <a:buFont typeface="+mj-lt"/>
              <a:buAutoNum type="arabicPeriod"/>
            </a:pPr>
            <a:r>
              <a:rPr lang="en-US" dirty="0"/>
              <a:t>These motives are generally controlled by economic, social, psychological influences etc.</a:t>
            </a:r>
          </a:p>
          <a:p>
            <a:pPr algn="just"/>
            <a:endParaRPr lang="en-US" dirty="0"/>
          </a:p>
        </p:txBody>
      </p:sp>
      <p:sp>
        <p:nvSpPr>
          <p:cNvPr id="4" name="Footer Placeholder 3"/>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24073237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MOTIVES</a:t>
            </a:r>
            <a:endParaRPr lang="en-US" dirty="0"/>
          </a:p>
        </p:txBody>
      </p:sp>
      <p:sp>
        <p:nvSpPr>
          <p:cNvPr id="3" name="Content Placeholder 2"/>
          <p:cNvSpPr>
            <a:spLocks noGrp="1"/>
          </p:cNvSpPr>
          <p:nvPr>
            <p:ph idx="1"/>
          </p:nvPr>
        </p:nvSpPr>
        <p:spPr>
          <a:xfrm>
            <a:off x="838199" y="1120464"/>
            <a:ext cx="10915185" cy="5056500"/>
          </a:xfrm>
        </p:spPr>
        <p:txBody>
          <a:bodyPr/>
          <a:lstStyle/>
          <a:p>
            <a:pPr marL="0" indent="0">
              <a:buNone/>
            </a:pPr>
            <a:r>
              <a:rPr lang="en-US" dirty="0" smtClean="0"/>
              <a:t>A</a:t>
            </a:r>
            <a:r>
              <a:rPr lang="en-US" dirty="0"/>
              <a:t> motive is something that causes us to act or behave in order to reach a </a:t>
            </a:r>
            <a:r>
              <a:rPr lang="en-US" dirty="0" err="1"/>
              <a:t>a</a:t>
            </a:r>
            <a:r>
              <a:rPr lang="en-US" dirty="0"/>
              <a:t> goal or desired endpoint. Motives can be rational as well as emotional. </a:t>
            </a:r>
          </a:p>
          <a:p>
            <a:pPr marL="514350" lvl="0" indent="-514350">
              <a:buFont typeface="+mj-lt"/>
              <a:buAutoNum type="arabicPeriod"/>
            </a:pPr>
            <a:r>
              <a:rPr lang="en-US" b="1" dirty="0" smtClean="0"/>
              <a:t>Rational motives:</a:t>
            </a:r>
            <a:r>
              <a:rPr lang="en-US" dirty="0" smtClean="0"/>
              <a:t> </a:t>
            </a:r>
            <a:r>
              <a:rPr lang="en-US" dirty="0"/>
              <a:t>When consumer motives are objective, and when selection of goals is made on the basis of objective criteria, they are referred to as rational motives. These criteria could be price, size, weight etc. </a:t>
            </a:r>
          </a:p>
          <a:p>
            <a:pPr marL="514350" lvl="0" indent="-514350">
              <a:buFont typeface="+mj-lt"/>
              <a:buAutoNum type="arabicPeriod"/>
            </a:pPr>
            <a:r>
              <a:rPr lang="en-US" b="1" dirty="0" smtClean="0"/>
              <a:t>Emotional motives:</a:t>
            </a:r>
            <a:r>
              <a:rPr lang="en-US" dirty="0" smtClean="0"/>
              <a:t> </a:t>
            </a:r>
            <a:r>
              <a:rPr lang="en-US" dirty="0"/>
              <a:t>When consumer motives are subjective, and when selection of goals is made on the basis of personal and subjective criteria, like appearance and looks, </a:t>
            </a:r>
            <a:r>
              <a:rPr lang="en-US" dirty="0" smtClean="0"/>
              <a:t>color, </a:t>
            </a:r>
            <a:r>
              <a:rPr lang="en-US" dirty="0"/>
              <a:t>aesthetics etc., they are referred to as emotional motives</a:t>
            </a:r>
          </a:p>
          <a:p>
            <a:pPr marL="514350" indent="-514350">
              <a:buFont typeface="+mj-lt"/>
              <a:buAutoNum type="arabicPeriod"/>
            </a:pPr>
            <a:endParaRPr lang="en-US" dirty="0"/>
          </a:p>
        </p:txBody>
      </p:sp>
      <p:sp>
        <p:nvSpPr>
          <p:cNvPr id="4" name="Footer Placeholder 3"/>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18252006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
        <p:nvSpPr>
          <p:cNvPr id="2" name="Footer Placeholder 1"/>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20716236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PRODUCT MOTIVES</a:t>
            </a:r>
            <a:endParaRPr lang="en-US" dirty="0"/>
          </a:p>
        </p:txBody>
      </p:sp>
      <p:sp>
        <p:nvSpPr>
          <p:cNvPr id="3" name="Content Placeholder 2"/>
          <p:cNvSpPr>
            <a:spLocks noGrp="1"/>
          </p:cNvSpPr>
          <p:nvPr>
            <p:ph idx="1"/>
          </p:nvPr>
        </p:nvSpPr>
        <p:spPr>
          <a:xfrm>
            <a:off x="838200" y="1236372"/>
            <a:ext cx="11004395" cy="5409755"/>
          </a:xfrm>
        </p:spPr>
        <p:txBody>
          <a:bodyPr/>
          <a:lstStyle/>
          <a:p>
            <a:pPr marL="0" lvl="0" indent="0" algn="just">
              <a:buNone/>
            </a:pPr>
            <a:r>
              <a:rPr lang="en-US" b="1" u="sng" dirty="0"/>
              <a:t>EMOTIONAL PRODUCT MOTIVES</a:t>
            </a:r>
            <a:endParaRPr lang="en-US" dirty="0"/>
          </a:p>
          <a:p>
            <a:pPr algn="just"/>
            <a:r>
              <a:rPr lang="en-US" dirty="0"/>
              <a:t>Emotional Product Motives are those impulses which persuade the consumer on the basis of his emotion. </a:t>
            </a:r>
            <a:endParaRPr lang="en-US" dirty="0" smtClean="0"/>
          </a:p>
          <a:p>
            <a:pPr algn="just"/>
            <a:r>
              <a:rPr lang="en-US" dirty="0" smtClean="0"/>
              <a:t>The </a:t>
            </a:r>
            <a:r>
              <a:rPr lang="en-US" dirty="0"/>
              <a:t>buyer does not try to reason out or logically </a:t>
            </a:r>
            <a:r>
              <a:rPr lang="en-US" dirty="0" err="1"/>
              <a:t>analyse</a:t>
            </a:r>
            <a:r>
              <a:rPr lang="en-US" dirty="0"/>
              <a:t> the need for purchase. </a:t>
            </a:r>
            <a:endParaRPr lang="en-US" dirty="0" smtClean="0"/>
          </a:p>
          <a:p>
            <a:pPr algn="just"/>
            <a:r>
              <a:rPr lang="en-US" dirty="0" smtClean="0"/>
              <a:t>Evaluation </a:t>
            </a:r>
            <a:r>
              <a:rPr lang="en-US" dirty="0"/>
              <a:t>of the pros and cons of the decision or logical reasoning analysis is not found behind such purchase decisions. </a:t>
            </a:r>
            <a:endParaRPr lang="en-US" dirty="0" smtClean="0"/>
          </a:p>
          <a:p>
            <a:pPr algn="just"/>
            <a:r>
              <a:rPr lang="en-US" dirty="0" smtClean="0"/>
              <a:t>Here </a:t>
            </a:r>
            <a:r>
              <a:rPr lang="en-US" dirty="0"/>
              <a:t>the buyer lets the heart rule over the mind. That is, emotional product motives usually appeal to the buyers’ sense of ego, to display his social status, tendency to imitate others, to satisfy pride, urge to initiate others, and his desire to be unique.</a:t>
            </a:r>
          </a:p>
          <a:p>
            <a:pPr algn="just"/>
            <a:endParaRPr lang="en-US" dirty="0"/>
          </a:p>
        </p:txBody>
      </p:sp>
      <p:sp>
        <p:nvSpPr>
          <p:cNvPr id="4" name="Footer Placeholder 3"/>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37413871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EMOTIONAL PRODUCT MOTIVE</a:t>
            </a:r>
            <a:endParaRPr lang="en-US" dirty="0"/>
          </a:p>
        </p:txBody>
      </p:sp>
      <p:pic>
        <p:nvPicPr>
          <p:cNvPr id="4" name="Content Placeholder 3"/>
          <p:cNvPicPr>
            <a:picLocks noGrp="1" noChangeAspect="1"/>
          </p:cNvPicPr>
          <p:nvPr>
            <p:ph idx="1"/>
          </p:nvPr>
        </p:nvPicPr>
        <p:blipFill>
          <a:blip r:embed="rId2"/>
          <a:stretch>
            <a:fillRect/>
          </a:stretch>
        </p:blipFill>
        <p:spPr>
          <a:xfrm>
            <a:off x="-1" y="992776"/>
            <a:ext cx="12192001" cy="5865223"/>
          </a:xfrm>
          <a:prstGeom prst="rect">
            <a:avLst/>
          </a:prstGeom>
        </p:spPr>
      </p:pic>
      <p:sp>
        <p:nvSpPr>
          <p:cNvPr id="3" name="Footer Placeholder 2"/>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18954091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Emotional product buying motives</a:t>
            </a:r>
            <a:endParaRPr lang="en-US" dirty="0"/>
          </a:p>
        </p:txBody>
      </p:sp>
      <p:pic>
        <p:nvPicPr>
          <p:cNvPr id="4" name="Content Placeholder 3"/>
          <p:cNvPicPr>
            <a:picLocks noGrp="1" noChangeAspect="1"/>
          </p:cNvPicPr>
          <p:nvPr>
            <p:ph idx="1"/>
          </p:nvPr>
        </p:nvPicPr>
        <p:blipFill>
          <a:blip r:embed="rId2"/>
          <a:stretch>
            <a:fillRect/>
          </a:stretch>
        </p:blipFill>
        <p:spPr>
          <a:xfrm>
            <a:off x="156754" y="1280161"/>
            <a:ext cx="11665132" cy="5486400"/>
          </a:xfrm>
          <a:prstGeom prst="rect">
            <a:avLst/>
          </a:prstGeom>
        </p:spPr>
      </p:pic>
      <p:sp>
        <p:nvSpPr>
          <p:cNvPr id="3" name="Footer Placeholder 2"/>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38911682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13610"/>
            <a:ext cx="10134600" cy="922762"/>
          </a:xfrm>
        </p:spPr>
        <p:txBody>
          <a:bodyPr>
            <a:normAutofit fontScale="90000"/>
          </a:bodyPr>
          <a:lstStyle/>
          <a:p>
            <a:r>
              <a:rPr lang="en-US" b="1" dirty="0"/>
              <a:t>Emotional product buying motives include </a:t>
            </a:r>
            <a:r>
              <a:rPr lang="en-US" dirty="0"/>
              <a:t/>
            </a:r>
            <a:br>
              <a:rPr lang="en-US" dirty="0"/>
            </a:br>
            <a:endParaRPr lang="en-US" dirty="0"/>
          </a:p>
        </p:txBody>
      </p:sp>
      <p:sp>
        <p:nvSpPr>
          <p:cNvPr id="3" name="Content Placeholder 2"/>
          <p:cNvSpPr>
            <a:spLocks noGrp="1"/>
          </p:cNvSpPr>
          <p:nvPr>
            <p:ph idx="1"/>
          </p:nvPr>
        </p:nvSpPr>
        <p:spPr>
          <a:xfrm>
            <a:off x="838200" y="892098"/>
            <a:ext cx="10515600" cy="5284865"/>
          </a:xfrm>
        </p:spPr>
        <p:txBody>
          <a:bodyPr/>
          <a:lstStyle/>
          <a:p>
            <a:pPr marL="514350" lvl="0" indent="-514350">
              <a:buFont typeface="+mj-lt"/>
              <a:buAutoNum type="arabicPeriod"/>
            </a:pPr>
            <a:r>
              <a:rPr lang="en-US" b="1" u="sng" dirty="0"/>
              <a:t>Pride or Prestige:</a:t>
            </a:r>
            <a:r>
              <a:rPr lang="en-US" dirty="0"/>
              <a:t> Pride is the most common and strongest emotional buying motive. In fact, many products are sold by the sellers by appealing to the pride prestige of the buyers. </a:t>
            </a:r>
          </a:p>
          <a:p>
            <a:pPr marL="514350" lvl="0" indent="-514350">
              <a:buFont typeface="+mj-lt"/>
              <a:buAutoNum type="arabicPeriod"/>
            </a:pPr>
            <a:r>
              <a:rPr lang="en-US" b="1" u="sng" dirty="0"/>
              <a:t>Emulation or Imitation:</a:t>
            </a:r>
            <a:r>
              <a:rPr lang="en-US" b="1" dirty="0"/>
              <a:t> </a:t>
            </a:r>
            <a:r>
              <a:rPr lang="en-US" dirty="0"/>
              <a:t>Emulation, i.e., the desire to imitate others, is one of the important emotional buying motives. For instance, a housewife may like to have a silk saree for the simple reason that all the neighboring housewives have silk sarees.</a:t>
            </a:r>
          </a:p>
          <a:p>
            <a:pPr marL="514350" lvl="0" indent="-514350">
              <a:buFont typeface="+mj-lt"/>
              <a:buAutoNum type="arabicPeriod"/>
            </a:pPr>
            <a:r>
              <a:rPr lang="en-US" b="1" u="sng" dirty="0"/>
              <a:t>Affection:</a:t>
            </a:r>
            <a:r>
              <a:rPr lang="en-US" b="1" dirty="0"/>
              <a:t> </a:t>
            </a:r>
            <a:r>
              <a:rPr lang="en-US" dirty="0"/>
              <a:t>Affection or love for others is one of the stronger emotional buying motives influencing the purchasing decisions of the buyers.  For instance, a husband may buy a costly silk saree for his wife or a father buy a costly watch for his son or daughter out of his affection and love.</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11195026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2166"/>
            <a:ext cx="11071302" cy="5977054"/>
          </a:xfrm>
        </p:spPr>
        <p:txBody>
          <a:bodyPr>
            <a:normAutofit lnSpcReduction="10000"/>
          </a:bodyPr>
          <a:lstStyle/>
          <a:p>
            <a:pPr marL="514350" lvl="0" indent="-514350" algn="just">
              <a:buFont typeface="+mj-lt"/>
              <a:buAutoNum type="arabicPeriod" startAt="4"/>
            </a:pPr>
            <a:r>
              <a:rPr lang="en-US" b="1" u="sng" dirty="0"/>
              <a:t>Comfort or desire for comfort</a:t>
            </a:r>
            <a:r>
              <a:rPr lang="en-US" b="1" dirty="0"/>
              <a:t>: </a:t>
            </a:r>
            <a:r>
              <a:rPr lang="en-US" dirty="0"/>
              <a:t>Desire for comfort (i.e., comfortable living) is one of the important emotional buying motives. In fact, many products are bought comfort. For instance, fans, refrigerators, washing machines, cushion beds, etc. are bought by people because of their desire for comfort.</a:t>
            </a:r>
          </a:p>
          <a:p>
            <a:pPr marL="514350" lvl="0" indent="-514350" algn="just">
              <a:buFont typeface="+mj-lt"/>
              <a:buAutoNum type="arabicPeriod" startAt="4"/>
            </a:pPr>
            <a:r>
              <a:rPr lang="en-US" b="1" u="sng" dirty="0"/>
              <a:t>Ambition:</a:t>
            </a:r>
            <a:r>
              <a:rPr lang="en-US" b="1" dirty="0"/>
              <a:t> </a:t>
            </a:r>
            <a:r>
              <a:rPr lang="en-US" dirty="0"/>
              <a:t>Ambition refers to the desire to achieve a definite goal. It is because of this buying motive that, sometimes, customers buy certain things. For instance, it is the ambition that makes many people, who do not have the facilities to pursue their college education through regular colleges, pursue their education through correspondence courses.</a:t>
            </a:r>
          </a:p>
          <a:p>
            <a:pPr marL="514350" lvl="0" indent="-514350" algn="just">
              <a:buFont typeface="+mj-lt"/>
              <a:buAutoNum type="arabicPeriod" startAt="4"/>
            </a:pPr>
            <a:r>
              <a:rPr lang="en-US" b="1" u="sng" dirty="0"/>
              <a:t>Desire for distinctiveness or individuality:</a:t>
            </a:r>
            <a:r>
              <a:rPr lang="en-US" dirty="0"/>
              <a:t> Desire for distinctiveness, i.e., desire to be distinct from others, is one of the important emotional buying motives. Sometimes, customers buy certain things, because they want to be in possession of things, which are not possessed by others. Purchasing and wearing a particular type of dress by some people is because of their desire for distinctiveness or individuality.</a:t>
            </a:r>
          </a:p>
          <a:p>
            <a:pPr marL="514350" indent="-514350" algn="just">
              <a:buFont typeface="+mj-lt"/>
              <a:buAutoNum type="arabicPeriod" startAt="4"/>
            </a:pPr>
            <a:endParaRPr lang="en-US" dirty="0"/>
          </a:p>
        </p:txBody>
      </p:sp>
      <p:sp>
        <p:nvSpPr>
          <p:cNvPr id="2" name="Footer Placeholder 1"/>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15041159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245326"/>
            <a:ext cx="12192000" cy="6612673"/>
          </a:xfrm>
          <a:prstGeom prst="rect">
            <a:avLst/>
          </a:prstGeom>
        </p:spPr>
      </p:pic>
      <p:sp>
        <p:nvSpPr>
          <p:cNvPr id="2" name="Footer Placeholder 1"/>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21505754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624468"/>
            <a:ext cx="11093605" cy="6233532"/>
          </a:xfrm>
        </p:spPr>
        <p:txBody>
          <a:bodyPr>
            <a:normAutofit/>
          </a:bodyPr>
          <a:lstStyle/>
          <a:p>
            <a:pPr marL="514350" lvl="0" indent="-514350" algn="just">
              <a:buFont typeface="+mj-lt"/>
              <a:buAutoNum type="arabicPeriod" startAt="7"/>
            </a:pPr>
            <a:r>
              <a:rPr lang="en-US" b="1" u="sng" dirty="0"/>
              <a:t>Desire for recreation or pleasure:</a:t>
            </a:r>
            <a:r>
              <a:rPr lang="en-US" b="1" dirty="0"/>
              <a:t> </a:t>
            </a:r>
            <a:r>
              <a:rPr lang="en-US" dirty="0"/>
              <a:t>Desire for recreation or pleasure is also one of the emotional buying motives. For instance, radios, musical instruments, etc. are bought by people because of their desire for recreation or pleasure.</a:t>
            </a:r>
          </a:p>
          <a:p>
            <a:pPr marL="514350" lvl="0" indent="-514350" algn="just">
              <a:buFont typeface="+mj-lt"/>
              <a:buAutoNum type="arabicPeriod" startAt="7"/>
            </a:pPr>
            <a:r>
              <a:rPr lang="en-US" b="1" u="sng" dirty="0"/>
              <a:t>Hunger and thirst:</a:t>
            </a:r>
            <a:r>
              <a:rPr lang="en-US" b="1" dirty="0"/>
              <a:t> </a:t>
            </a:r>
            <a:r>
              <a:rPr lang="en-US" dirty="0"/>
              <a:t>Hunger and thirst are also one of the important emotional buying motives. Foodstuffs, drinks, etc. are bought by the people because of this motive.</a:t>
            </a:r>
          </a:p>
          <a:p>
            <a:pPr marL="514350" indent="-514350" algn="just">
              <a:buFont typeface="+mj-lt"/>
              <a:buAutoNum type="arabicPeriod" startAt="7"/>
            </a:pPr>
            <a:r>
              <a:rPr lang="en-US" b="1" u="sng" dirty="0"/>
              <a:t>Habit:</a:t>
            </a:r>
            <a:r>
              <a:rPr lang="en-US" b="1" dirty="0"/>
              <a:t> </a:t>
            </a:r>
            <a:r>
              <a:rPr lang="en-US" dirty="0"/>
              <a:t>Habit is one of the emotional considerations influencing the purchasing decision of the customers. Many customers buy a particular thing because of habit, (i.e. because they are used to the consumption of the product). For instance, many people purchase cigarettes, liquors, etc. because of sheer habit.</a:t>
            </a:r>
          </a:p>
        </p:txBody>
      </p:sp>
      <p:sp>
        <p:nvSpPr>
          <p:cNvPr id="2" name="Footer Placeholder 1"/>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983787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u="sng" dirty="0"/>
              <a:t>RATIONAL PRODUCT MOTIVES:</a:t>
            </a:r>
            <a:r>
              <a:rPr lang="en-US" u="sng" dirty="0"/>
              <a:t> </a:t>
            </a:r>
            <a:r>
              <a:rPr lang="en-US" dirty="0"/>
              <a:t/>
            </a:r>
            <a:br>
              <a:rPr lang="en-US" dirty="0"/>
            </a:br>
            <a:endParaRPr lang="en-US" dirty="0"/>
          </a:p>
        </p:txBody>
      </p:sp>
      <p:sp>
        <p:nvSpPr>
          <p:cNvPr id="3" name="Content Placeholder 2"/>
          <p:cNvSpPr>
            <a:spLocks noGrp="1"/>
          </p:cNvSpPr>
          <p:nvPr>
            <p:ph idx="1"/>
          </p:nvPr>
        </p:nvSpPr>
        <p:spPr>
          <a:xfrm>
            <a:off x="838200" y="936702"/>
            <a:ext cx="10515600" cy="5240261"/>
          </a:xfrm>
        </p:spPr>
        <p:txBody>
          <a:bodyPr/>
          <a:lstStyle/>
          <a:p>
            <a:r>
              <a:rPr lang="en-US" dirty="0"/>
              <a:t>Rational product motives involve careful reasoning and logical analysis of the intended purchase. </a:t>
            </a:r>
            <a:endParaRPr lang="en-US" dirty="0" smtClean="0"/>
          </a:p>
          <a:p>
            <a:r>
              <a:rPr lang="en-US" dirty="0" smtClean="0"/>
              <a:t>The </a:t>
            </a:r>
            <a:r>
              <a:rPr lang="en-US" dirty="0"/>
              <a:t>buyer will work out whether it is worthwhile to purchase the product. </a:t>
            </a:r>
            <a:endParaRPr lang="en-US" dirty="0" smtClean="0"/>
          </a:p>
          <a:p>
            <a:r>
              <a:rPr lang="en-US" dirty="0" smtClean="0"/>
              <a:t>The </a:t>
            </a:r>
            <a:r>
              <a:rPr lang="en-US" dirty="0"/>
              <a:t>buyer makes rational decision after careful evaluation of the purpose, alternatives available, cost benefit, and such valid reasons.</a:t>
            </a:r>
          </a:p>
        </p:txBody>
      </p:sp>
      <p:sp>
        <p:nvSpPr>
          <p:cNvPr id="4" name="Footer Placeholder 3"/>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5266139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514" y="184639"/>
            <a:ext cx="10515600" cy="922762"/>
          </a:xfrm>
        </p:spPr>
        <p:txBody>
          <a:bodyPr>
            <a:normAutofit fontScale="90000"/>
          </a:bodyPr>
          <a:lstStyle/>
          <a:p>
            <a:r>
              <a:rPr lang="en-US" b="1" u="sng" dirty="0"/>
              <a:t>RATIONAL PRODUCT MOTIVES:</a:t>
            </a:r>
            <a:r>
              <a:rPr lang="en-US" u="sng" dirty="0"/>
              <a:t> </a:t>
            </a:r>
            <a:r>
              <a:rPr lang="en-US" dirty="0"/>
              <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666206" y="666207"/>
            <a:ext cx="10752908" cy="5891346"/>
          </a:xfrm>
          <a:prstGeom prst="rect">
            <a:avLst/>
          </a:prstGeom>
        </p:spPr>
      </p:pic>
      <p:sp>
        <p:nvSpPr>
          <p:cNvPr id="3" name="Footer Placeholder 2"/>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2952750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50" y="197701"/>
            <a:ext cx="10515600" cy="922762"/>
          </a:xfrm>
        </p:spPr>
        <p:txBody>
          <a:bodyPr/>
          <a:lstStyle/>
          <a:p>
            <a:r>
              <a:rPr lang="en-US" b="1" u="sng" dirty="0"/>
              <a:t>RATIONAL PRODUCT MOTIVES:</a:t>
            </a:r>
            <a:endParaRPr lang="en-US" dirty="0"/>
          </a:p>
        </p:txBody>
      </p:sp>
      <p:pic>
        <p:nvPicPr>
          <p:cNvPr id="4" name="Content Placeholder 3"/>
          <p:cNvPicPr>
            <a:picLocks noGrp="1" noChangeAspect="1"/>
          </p:cNvPicPr>
          <p:nvPr>
            <p:ph idx="1"/>
          </p:nvPr>
        </p:nvPicPr>
        <p:blipFill>
          <a:blip r:embed="rId2"/>
          <a:stretch>
            <a:fillRect/>
          </a:stretch>
        </p:blipFill>
        <p:spPr>
          <a:xfrm>
            <a:off x="404950" y="1120463"/>
            <a:ext cx="11116490" cy="5554657"/>
          </a:xfrm>
          <a:prstGeom prst="rect">
            <a:avLst/>
          </a:prstGeom>
        </p:spPr>
      </p:pic>
      <p:sp>
        <p:nvSpPr>
          <p:cNvPr id="3" name="Footer Placeholder 2"/>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20021586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22762"/>
          </a:xfrm>
        </p:spPr>
        <p:txBody>
          <a:bodyPr/>
          <a:lstStyle/>
          <a:p>
            <a:r>
              <a:rPr lang="en-US" b="1" dirty="0"/>
              <a:t>Rational product buying motives include </a:t>
            </a:r>
            <a:endParaRPr lang="en-US" dirty="0"/>
          </a:p>
        </p:txBody>
      </p:sp>
      <p:sp>
        <p:nvSpPr>
          <p:cNvPr id="3" name="Content Placeholder 2"/>
          <p:cNvSpPr>
            <a:spLocks noGrp="1"/>
          </p:cNvSpPr>
          <p:nvPr>
            <p:ph idx="1"/>
          </p:nvPr>
        </p:nvSpPr>
        <p:spPr>
          <a:xfrm>
            <a:off x="838200" y="869795"/>
            <a:ext cx="11138210" cy="6177776"/>
          </a:xfrm>
        </p:spPr>
        <p:txBody>
          <a:bodyPr>
            <a:normAutofit fontScale="92500" lnSpcReduction="10000"/>
          </a:bodyPr>
          <a:lstStyle/>
          <a:p>
            <a:pPr marL="514350" lvl="0" indent="-514350" algn="just">
              <a:buFont typeface="+mj-lt"/>
              <a:buAutoNum type="arabicPeriod"/>
            </a:pPr>
            <a:r>
              <a:rPr lang="en-US" b="1" u="sng" dirty="0"/>
              <a:t>Safety or Security</a:t>
            </a:r>
            <a:r>
              <a:rPr lang="en-US" b="1" dirty="0"/>
              <a:t>: </a:t>
            </a:r>
            <a:r>
              <a:rPr lang="en-US" dirty="0"/>
              <a:t>Desire for safety or security is an important rational buying motive influencing many purchases. For instance, iron safes or safety lockers are bought by the people because they want to safeguard their cash, jewelries etc., against theft.</a:t>
            </a:r>
          </a:p>
          <a:p>
            <a:pPr marL="514350" lvl="0" indent="-514350" algn="just">
              <a:buFont typeface="+mj-lt"/>
              <a:buAutoNum type="arabicPeriod"/>
            </a:pPr>
            <a:r>
              <a:rPr lang="en-US" b="1" u="sng" dirty="0"/>
              <a:t>Economy:</a:t>
            </a:r>
            <a:r>
              <a:rPr lang="en-US" b="1" dirty="0"/>
              <a:t> </a:t>
            </a:r>
            <a:r>
              <a:rPr lang="en-US" dirty="0"/>
              <a:t>Economy, i.e. saving in operating costs, is one of the important rational buying motives. For instance, Hero Honda bikes are preferred by the people because of the economy or saving in the operating cost, i.e. petrol costs.</a:t>
            </a:r>
          </a:p>
          <a:p>
            <a:pPr marL="514350" lvl="0" indent="-514350" algn="just">
              <a:buFont typeface="+mj-lt"/>
              <a:buAutoNum type="arabicPeriod"/>
            </a:pPr>
            <a:r>
              <a:rPr lang="en-US" b="1" u="sng" dirty="0"/>
              <a:t>Relatively low price:</a:t>
            </a:r>
            <a:r>
              <a:rPr lang="en-US" b="1" dirty="0"/>
              <a:t> </a:t>
            </a:r>
            <a:r>
              <a:rPr lang="en-US" dirty="0"/>
              <a:t>Relatively low price is one of the rational buying motives. Most of the buyers compare the prices of competing products and buy things, which are relatively cheaper.</a:t>
            </a:r>
          </a:p>
          <a:p>
            <a:pPr marL="514350" lvl="0" indent="-514350" algn="just">
              <a:buFont typeface="+mj-lt"/>
              <a:buAutoNum type="arabicPeriod"/>
            </a:pPr>
            <a:r>
              <a:rPr lang="en-US" b="1" u="sng" dirty="0"/>
              <a:t>Suitability:</a:t>
            </a:r>
            <a:r>
              <a:rPr lang="en-US" b="1" dirty="0"/>
              <a:t> </a:t>
            </a:r>
            <a:r>
              <a:rPr lang="en-US" dirty="0"/>
              <a:t>Suitability of the products for the needs is one of the rational buying motives. Intelligent buyers consider the suitability of the products before buying them. For instance, a buyer, who has a small dining room, naturally, goes in for a small dining table that is suitable, i.e. that fits in well in the small dining room.</a:t>
            </a:r>
          </a:p>
          <a:p>
            <a:pPr marL="514350" indent="-514350" algn="just">
              <a:buFont typeface="+mj-lt"/>
              <a:buAutoNum type="arabicPeriod"/>
            </a:pPr>
            <a:endParaRPr lang="en-US" dirty="0"/>
          </a:p>
        </p:txBody>
      </p:sp>
      <p:sp>
        <p:nvSpPr>
          <p:cNvPr id="4" name="Footer Placeholder 3"/>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40185758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267" y="278781"/>
            <a:ext cx="11093605" cy="6579219"/>
          </a:xfrm>
        </p:spPr>
        <p:txBody>
          <a:bodyPr>
            <a:normAutofit/>
          </a:bodyPr>
          <a:lstStyle/>
          <a:p>
            <a:pPr marL="514350" lvl="0" indent="-514350" algn="just">
              <a:buFont typeface="+mj-lt"/>
              <a:buAutoNum type="arabicPeriod" startAt="5"/>
            </a:pPr>
            <a:r>
              <a:rPr lang="en-US" b="1" dirty="0"/>
              <a:t> </a:t>
            </a:r>
            <a:r>
              <a:rPr lang="en-US" b="1" u="sng" dirty="0"/>
              <a:t>Utility or versatility:</a:t>
            </a:r>
            <a:r>
              <a:rPr lang="en-US" b="1" dirty="0"/>
              <a:t> </a:t>
            </a:r>
            <a:r>
              <a:rPr lang="en-US" dirty="0"/>
              <a:t>Versatility or the utility of a product refers to that quality of the product, which makes it suitable for a variety of uses. Utility of the product is one of the important rational buying motives. People, often, purchase things that have utility, i.e. that can be put to varied uses.</a:t>
            </a:r>
          </a:p>
          <a:p>
            <a:pPr marL="514350" lvl="0" indent="-514350" algn="just">
              <a:buFont typeface="+mj-lt"/>
              <a:buAutoNum type="arabicPeriod" startAt="5"/>
            </a:pPr>
            <a:r>
              <a:rPr lang="en-US" b="1" u="sng" dirty="0"/>
              <a:t>Durability of the product:</a:t>
            </a:r>
            <a:r>
              <a:rPr lang="en-US" b="1" dirty="0"/>
              <a:t> </a:t>
            </a:r>
            <a:r>
              <a:rPr lang="en-US" dirty="0"/>
              <a:t>Durability of the product is one of the most important rational buying motives. Many products are bought by the people only on the basis of their durability. For instance, buyers of wooden furniture go in for teak or rosewood table, though they are costlier, as they are more durable than ordinary wooden furniture.</a:t>
            </a:r>
          </a:p>
          <a:p>
            <a:pPr marL="514350" lvl="0" indent="-514350" algn="just">
              <a:buFont typeface="+mj-lt"/>
              <a:buAutoNum type="arabicPeriod" startAt="5"/>
            </a:pPr>
            <a:r>
              <a:rPr lang="en-US" b="1" u="sng" dirty="0"/>
              <a:t>Convenience of the product</a:t>
            </a:r>
            <a:r>
              <a:rPr lang="en-US" b="1" dirty="0"/>
              <a:t>: </a:t>
            </a:r>
            <a:r>
              <a:rPr lang="en-US" dirty="0"/>
              <a:t>The convenience of the product (i.e. the convenience the product offers to the buyers) is one of the important rational product buying motives. Many products are bought by the people because they are more convenient to them. For instance, automatic watches, gas stoves, etc., are bought by the people because of the convenience provided by them.</a:t>
            </a:r>
          </a:p>
          <a:p>
            <a:endParaRPr lang="en-US" dirty="0"/>
          </a:p>
        </p:txBody>
      </p:sp>
      <p:sp>
        <p:nvSpPr>
          <p:cNvPr id="2" name="Footer Placeholder 1"/>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6113340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53440" y="1058090"/>
            <a:ext cx="11338560" cy="5577839"/>
          </a:xfrm>
          <a:prstGeom prst="rect">
            <a:avLst/>
          </a:prstGeom>
        </p:spPr>
      </p:pic>
      <p:sp>
        <p:nvSpPr>
          <p:cNvPr id="6" name="TextBox 5"/>
          <p:cNvSpPr txBox="1"/>
          <p:nvPr/>
        </p:nvSpPr>
        <p:spPr>
          <a:xfrm>
            <a:off x="2296483" y="1216113"/>
            <a:ext cx="2447914" cy="584775"/>
          </a:xfrm>
          <a:prstGeom prst="rect">
            <a:avLst/>
          </a:prstGeom>
          <a:noFill/>
        </p:spPr>
        <p:txBody>
          <a:bodyPr wrap="none" rtlCol="0">
            <a:spAutoFit/>
          </a:bodyPr>
          <a:lstStyle/>
          <a:p>
            <a:r>
              <a:rPr lang="en-US" sz="3200" b="1" dirty="0" smtClean="0">
                <a:latin typeface="Times New Roman" panose="02020603050405020304" pitchFamily="18" charset="0"/>
                <a:cs typeface="Times New Roman" panose="02020603050405020304" pitchFamily="18" charset="0"/>
              </a:rPr>
              <a:t>RATIONAL </a:t>
            </a:r>
            <a:endParaRPr lang="en-US" sz="32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029694" y="1216113"/>
            <a:ext cx="734496" cy="523220"/>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rPr>
              <a:t>VS.</a:t>
            </a:r>
            <a:endParaRPr lang="en-US" sz="28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8250034" y="1216113"/>
            <a:ext cx="2456122" cy="523220"/>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rPr>
              <a:t>EMOTIONAL</a:t>
            </a:r>
          </a:p>
        </p:txBody>
      </p:sp>
      <p:sp>
        <p:nvSpPr>
          <p:cNvPr id="2" name="Footer Placeholder 1"/>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18136831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PATRONAGE MOTIVES</a:t>
            </a:r>
            <a:endParaRPr lang="en-US" dirty="0"/>
          </a:p>
        </p:txBody>
      </p:sp>
      <p:sp>
        <p:nvSpPr>
          <p:cNvPr id="3" name="Content Placeholder 2"/>
          <p:cNvSpPr>
            <a:spLocks noGrp="1"/>
          </p:cNvSpPr>
          <p:nvPr>
            <p:ph idx="1"/>
          </p:nvPr>
        </p:nvSpPr>
        <p:spPr>
          <a:xfrm>
            <a:off x="838200" y="1236372"/>
            <a:ext cx="10870580" cy="4940591"/>
          </a:xfrm>
        </p:spPr>
        <p:txBody>
          <a:bodyPr/>
          <a:lstStyle/>
          <a:p>
            <a:pPr algn="just"/>
            <a:r>
              <a:rPr lang="en-US" dirty="0"/>
              <a:t>Patronage motives may be defined as consideration or impulses which persuade the buyer to patronage specific shops. </a:t>
            </a:r>
          </a:p>
          <a:p>
            <a:pPr lvl="1" algn="just"/>
            <a:r>
              <a:rPr lang="en-US" dirty="0"/>
              <a:t>Why do buyers purchase from certain specific firms or shops? </a:t>
            </a:r>
          </a:p>
          <a:p>
            <a:pPr lvl="1" algn="just"/>
            <a:r>
              <a:rPr lang="en-US" dirty="0"/>
              <a:t>What are the considerations or factors which persuade the buyer to display such store </a:t>
            </a:r>
            <a:r>
              <a:rPr lang="en-US" dirty="0" smtClean="0"/>
              <a:t>patronage?</a:t>
            </a:r>
          </a:p>
          <a:p>
            <a:pPr marL="457200" lvl="1" indent="0" algn="just">
              <a:buNone/>
            </a:pPr>
            <a:endParaRPr lang="en-US" dirty="0"/>
          </a:p>
          <a:p>
            <a:pPr marL="457200" lvl="1" indent="0" algn="just">
              <a:buNone/>
            </a:pPr>
            <a:r>
              <a:rPr lang="en-US" dirty="0" smtClean="0"/>
              <a:t>These </a:t>
            </a:r>
            <a:r>
              <a:rPr lang="en-US" dirty="0"/>
              <a:t>questions can be answered by understanding patronage motives.  Just like product motives patronage can also be grouped as emotional and rational.</a:t>
            </a:r>
          </a:p>
          <a:p>
            <a:pPr marL="0" indent="0" algn="just">
              <a:buNone/>
            </a:pPr>
            <a:endParaRPr lang="en-US" dirty="0"/>
          </a:p>
        </p:txBody>
      </p:sp>
      <p:sp>
        <p:nvSpPr>
          <p:cNvPr id="4" name="Footer Placeholder 3"/>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3313797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5449"/>
            <a:ext cx="10515600" cy="922762"/>
          </a:xfrm>
        </p:spPr>
        <p:txBody>
          <a:bodyPr/>
          <a:lstStyle/>
          <a:p>
            <a:r>
              <a:rPr lang="en-US" dirty="0" smtClean="0"/>
              <a:t>PATRONAGE WITH A NEARBY SHOP</a:t>
            </a:r>
            <a:endParaRPr lang="en-US" dirty="0"/>
          </a:p>
        </p:txBody>
      </p:sp>
      <p:pic>
        <p:nvPicPr>
          <p:cNvPr id="1026" name="Picture 2" descr="Image result for KIRANA STO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927464"/>
            <a:ext cx="10787743" cy="5695406"/>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39395811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EMOTIONAL PATRONAGE MOTIVES</a:t>
            </a:r>
            <a:r>
              <a:rPr lang="en-US" u="sng" dirty="0"/>
              <a:t> </a:t>
            </a:r>
            <a:endParaRPr lang="en-US" dirty="0"/>
          </a:p>
        </p:txBody>
      </p:sp>
      <p:sp>
        <p:nvSpPr>
          <p:cNvPr id="3" name="Content Placeholder 2"/>
          <p:cNvSpPr>
            <a:spLocks noGrp="1"/>
          </p:cNvSpPr>
          <p:nvPr>
            <p:ph idx="1"/>
          </p:nvPr>
        </p:nvSpPr>
        <p:spPr>
          <a:xfrm>
            <a:off x="838199" y="1236372"/>
            <a:ext cx="11093605" cy="5621628"/>
          </a:xfrm>
        </p:spPr>
        <p:txBody>
          <a:bodyPr/>
          <a:lstStyle/>
          <a:p>
            <a:pPr algn="just"/>
            <a:r>
              <a:rPr lang="en-US" dirty="0"/>
              <a:t>Emotional Patronage Motives are those impulses which motivate and persuade a buyer to purchase from specific shops or firms. </a:t>
            </a:r>
            <a:endParaRPr lang="en-US" dirty="0" smtClean="0"/>
          </a:p>
          <a:p>
            <a:pPr algn="just"/>
            <a:r>
              <a:rPr lang="en-US" dirty="0" smtClean="0"/>
              <a:t>There </a:t>
            </a:r>
            <a:r>
              <a:rPr lang="en-US" dirty="0"/>
              <a:t>may be no logical reasoning behind his decision to purchase from a particular shop and he may simply decide to buy from his ‘most preferred’ or ‘favorite’ shop, merely based on subjective reasons. </a:t>
            </a:r>
            <a:endParaRPr lang="en-US" dirty="0" smtClean="0"/>
          </a:p>
          <a:p>
            <a:pPr algn="just"/>
            <a:r>
              <a:rPr lang="en-US" dirty="0" smtClean="0"/>
              <a:t>Here </a:t>
            </a:r>
            <a:r>
              <a:rPr lang="en-US" dirty="0"/>
              <a:t>also it may be the urge to gain social recognition or urge to imitate others etc. which may be responsible for the buyer developing patronage to a specific shop.</a:t>
            </a:r>
          </a:p>
          <a:p>
            <a:pPr algn="just"/>
            <a:endParaRPr lang="en-US" dirty="0"/>
          </a:p>
        </p:txBody>
      </p:sp>
      <p:sp>
        <p:nvSpPr>
          <p:cNvPr id="4" name="Footer Placeholder 3"/>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4035022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57562"/>
            <a:ext cx="10515600" cy="5619402"/>
          </a:xfrm>
        </p:spPr>
        <p:txBody>
          <a:bodyPr/>
          <a:lstStyle/>
          <a:p>
            <a:pPr marL="0" indent="0" algn="just">
              <a:buNone/>
            </a:pPr>
            <a:r>
              <a:rPr lang="en-US" b="1" dirty="0" smtClean="0"/>
              <a:t>From given definitions , following inferences can be derived:</a:t>
            </a:r>
            <a:endParaRPr lang="en-US" dirty="0" smtClean="0"/>
          </a:p>
          <a:p>
            <a:pPr marL="514350" indent="-514350" algn="just" fontAlgn="base">
              <a:buFont typeface="+mj-lt"/>
              <a:buAutoNum type="arabicPeriod"/>
            </a:pPr>
            <a:r>
              <a:rPr lang="en-US" dirty="0" smtClean="0"/>
              <a:t>Motivation is an inner </a:t>
            </a:r>
            <a:r>
              <a:rPr lang="en-US" dirty="0"/>
              <a:t>or driving force </a:t>
            </a:r>
            <a:r>
              <a:rPr lang="en-US" dirty="0" smtClean="0"/>
              <a:t>feeling which energizes a person to work more.</a:t>
            </a:r>
          </a:p>
          <a:p>
            <a:pPr marL="514350" indent="-514350" algn="just" fontAlgn="base">
              <a:buFont typeface="+mj-lt"/>
              <a:buAutoNum type="arabicPeriod"/>
            </a:pPr>
            <a:r>
              <a:rPr lang="en-US" dirty="0" smtClean="0"/>
              <a:t>The emotions or desires of a person prompt him for doing a particular work.</a:t>
            </a:r>
          </a:p>
          <a:p>
            <a:pPr marL="514350" indent="-514350" algn="just" fontAlgn="base">
              <a:buFont typeface="+mj-lt"/>
              <a:buAutoNum type="arabicPeriod"/>
            </a:pPr>
            <a:r>
              <a:rPr lang="en-US" dirty="0" smtClean="0"/>
              <a:t>There are unsatisfied needs of a person which disturb his equilibrium.</a:t>
            </a:r>
          </a:p>
          <a:p>
            <a:pPr marL="514350" indent="-514350" algn="just">
              <a:buFont typeface="+mj-lt"/>
              <a:buAutoNum type="arabicPeriod"/>
            </a:pPr>
            <a:endParaRPr lang="en-US" dirty="0"/>
          </a:p>
        </p:txBody>
      </p:sp>
      <p:sp>
        <p:nvSpPr>
          <p:cNvPr id="2" name="Footer Placeholder 1"/>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18056276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446" y="197700"/>
            <a:ext cx="10515600" cy="922762"/>
          </a:xfrm>
        </p:spPr>
        <p:txBody>
          <a:bodyPr/>
          <a:lstStyle/>
          <a:p>
            <a:r>
              <a:rPr lang="en-US" dirty="0" smtClean="0"/>
              <a:t>EMOTIONAL PATRONAGE</a:t>
            </a:r>
            <a:endParaRPr lang="en-US" dirty="0"/>
          </a:p>
        </p:txBody>
      </p:sp>
      <p:pic>
        <p:nvPicPr>
          <p:cNvPr id="6" name="Content Placeholder 5"/>
          <p:cNvPicPr>
            <a:picLocks noGrp="1" noChangeAspect="1"/>
          </p:cNvPicPr>
          <p:nvPr>
            <p:ph idx="1"/>
          </p:nvPr>
        </p:nvPicPr>
        <p:blipFill>
          <a:blip r:embed="rId2"/>
          <a:stretch>
            <a:fillRect/>
          </a:stretch>
        </p:blipFill>
        <p:spPr>
          <a:xfrm>
            <a:off x="300446" y="1120462"/>
            <a:ext cx="11704320" cy="5737537"/>
          </a:xfrm>
          <a:prstGeom prst="rect">
            <a:avLst/>
          </a:prstGeom>
        </p:spPr>
      </p:pic>
      <p:sp>
        <p:nvSpPr>
          <p:cNvPr id="3" name="Footer Placeholder 2"/>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31574629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Emotional patronage buying motives include </a:t>
            </a:r>
            <a:endParaRPr lang="en-US" dirty="0"/>
          </a:p>
        </p:txBody>
      </p:sp>
      <p:sp>
        <p:nvSpPr>
          <p:cNvPr id="3" name="Content Placeholder 2"/>
          <p:cNvSpPr>
            <a:spLocks noGrp="1"/>
          </p:cNvSpPr>
          <p:nvPr>
            <p:ph idx="1"/>
          </p:nvPr>
        </p:nvSpPr>
        <p:spPr/>
        <p:txBody>
          <a:bodyPr/>
          <a:lstStyle/>
          <a:p>
            <a:pPr marL="514350" lvl="0" indent="-514350" algn="just">
              <a:buFont typeface="+mj-lt"/>
              <a:buAutoNum type="arabicPeriod"/>
            </a:pPr>
            <a:r>
              <a:rPr lang="en-US" b="1" u="sng" dirty="0"/>
              <a:t>Appearance of the shop:</a:t>
            </a:r>
            <a:r>
              <a:rPr lang="en-US" b="1" dirty="0"/>
              <a:t> </a:t>
            </a:r>
            <a:r>
              <a:rPr lang="en-US" dirty="0"/>
              <a:t>Appearance of the shop is one of the important emotional patronage buying motives. Some people make their purchases from a particular shop because of good or attractive appearance of the shop.</a:t>
            </a:r>
          </a:p>
          <a:p>
            <a:pPr marL="514350" lvl="0" indent="-514350" algn="just">
              <a:buFont typeface="+mj-lt"/>
              <a:buAutoNum type="arabicPeriod"/>
            </a:pPr>
            <a:r>
              <a:rPr lang="en-US" b="1" u="sng" dirty="0"/>
              <a:t>Display of goods in the shop:</a:t>
            </a:r>
            <a:r>
              <a:rPr lang="en-US" b="1" dirty="0"/>
              <a:t> </a:t>
            </a:r>
            <a:r>
              <a:rPr lang="en-US" dirty="0"/>
              <a:t>Attractive display of goods in the shop also makes the buyers patronize a particular shop.</a:t>
            </a:r>
          </a:p>
          <a:p>
            <a:pPr marL="514350" lvl="0" indent="-514350" algn="just">
              <a:buFont typeface="+mj-lt"/>
              <a:buAutoNum type="arabicPeriod"/>
            </a:pPr>
            <a:r>
              <a:rPr lang="en-US" b="1" u="sng" dirty="0"/>
              <a:t>Recommendation of others:</a:t>
            </a:r>
            <a:r>
              <a:rPr lang="en-US" b="1" dirty="0"/>
              <a:t> </a:t>
            </a:r>
            <a:r>
              <a:rPr lang="en-US" dirty="0"/>
              <a:t>Recommendation of others also constitutes one of the important emotional patronage buying motives. Some people purchase their requirements from a particular shop because that shop has been recommended to them by others, i.e., by their friends and relatives.</a:t>
            </a:r>
          </a:p>
          <a:p>
            <a:pPr marL="514350" indent="-514350" algn="just">
              <a:buFont typeface="+mj-lt"/>
              <a:buAutoNum type="arabicPeriod"/>
            </a:pPr>
            <a:endParaRPr lang="en-US" dirty="0"/>
          </a:p>
        </p:txBody>
      </p:sp>
      <p:sp>
        <p:nvSpPr>
          <p:cNvPr id="4" name="Footer Placeholder 3"/>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445469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36372"/>
            <a:ext cx="10848278" cy="4940591"/>
          </a:xfrm>
        </p:spPr>
        <p:txBody>
          <a:bodyPr/>
          <a:lstStyle/>
          <a:p>
            <a:pPr marL="514350" lvl="0" indent="-514350" algn="just">
              <a:buFont typeface="+mj-lt"/>
              <a:buAutoNum type="arabicPeriod" startAt="4"/>
            </a:pPr>
            <a:r>
              <a:rPr lang="en-US" b="1" u="sng" dirty="0"/>
              <a:t>Prestige:</a:t>
            </a:r>
            <a:r>
              <a:rPr lang="en-US" b="1" dirty="0"/>
              <a:t> </a:t>
            </a:r>
            <a:r>
              <a:rPr lang="en-US" dirty="0"/>
              <a:t>Prestige is one of the emotional patronage buying motives of the buyers. For instance, some people consider it a prestige to take coffee from a five-star hotel.</a:t>
            </a:r>
          </a:p>
          <a:p>
            <a:pPr marL="514350" lvl="0" indent="-514350" algn="just">
              <a:buFont typeface="+mj-lt"/>
              <a:buAutoNum type="arabicPeriod" startAt="4"/>
            </a:pPr>
            <a:r>
              <a:rPr lang="en-US" b="1" u="sng" dirty="0"/>
              <a:t>Habit:</a:t>
            </a:r>
            <a:r>
              <a:rPr lang="en-US" b="1" dirty="0"/>
              <a:t> </a:t>
            </a:r>
            <a:r>
              <a:rPr lang="en-US" dirty="0"/>
              <a:t>Habit is also one of the important emotional patronage buying motives. Some people make their purchases from a particular shop for the simple reason that they have been habitually making their purchases from that shop.</a:t>
            </a:r>
          </a:p>
          <a:p>
            <a:endParaRPr lang="en-US" dirty="0"/>
          </a:p>
        </p:txBody>
      </p:sp>
      <p:sp>
        <p:nvSpPr>
          <p:cNvPr id="2" name="Footer Placeholder 1"/>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26078726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u="sng" dirty="0"/>
              <a:t>RATIONAL PATRONAGE MOTIVES </a:t>
            </a:r>
            <a:r>
              <a:rPr lang="en-US" dirty="0"/>
              <a:t/>
            </a:r>
            <a:br>
              <a:rPr lang="en-US" dirty="0"/>
            </a:br>
            <a:r>
              <a:rPr lang="en-US" dirty="0" smtClean="0"/>
              <a:t> </a:t>
            </a:r>
            <a:endParaRPr lang="en-US" dirty="0"/>
          </a:p>
        </p:txBody>
      </p:sp>
      <p:sp>
        <p:nvSpPr>
          <p:cNvPr id="3" name="Content Placeholder 2"/>
          <p:cNvSpPr>
            <a:spLocks noGrp="1"/>
          </p:cNvSpPr>
          <p:nvPr>
            <p:ph idx="1"/>
          </p:nvPr>
        </p:nvSpPr>
        <p:spPr>
          <a:xfrm>
            <a:off x="838200" y="713678"/>
            <a:ext cx="10515600" cy="5463285"/>
          </a:xfrm>
        </p:spPr>
        <p:txBody>
          <a:bodyPr/>
          <a:lstStyle/>
          <a:p>
            <a:r>
              <a:rPr lang="en-US" dirty="0"/>
              <a:t>A buyer may select a shop because it offers a variety of products, or stocks the latest designs and models or prompt delivery or assures good after sales service. </a:t>
            </a:r>
            <a:endParaRPr lang="en-US" dirty="0" smtClean="0"/>
          </a:p>
          <a:p>
            <a:r>
              <a:rPr lang="en-US" dirty="0" smtClean="0"/>
              <a:t>He </a:t>
            </a:r>
            <a:r>
              <a:rPr lang="en-US" dirty="0"/>
              <a:t>may select a shop because it offers a variety of products, or stocks the latest designs and models or prompt delivery or assures good after sales service.</a:t>
            </a:r>
          </a:p>
          <a:p>
            <a:endParaRPr lang="en-US" dirty="0"/>
          </a:p>
        </p:txBody>
      </p:sp>
      <p:sp>
        <p:nvSpPr>
          <p:cNvPr id="4" name="Footer Placeholder 3"/>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31642560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Rational patronage buying motives include </a:t>
            </a:r>
            <a:r>
              <a:rPr lang="en-US" dirty="0"/>
              <a:t/>
            </a:r>
            <a:br>
              <a:rPr lang="en-US" dirty="0"/>
            </a:br>
            <a:endParaRPr lang="en-US" dirty="0"/>
          </a:p>
        </p:txBody>
      </p:sp>
      <p:sp>
        <p:nvSpPr>
          <p:cNvPr id="3" name="Content Placeholder 2"/>
          <p:cNvSpPr>
            <a:spLocks noGrp="1"/>
          </p:cNvSpPr>
          <p:nvPr>
            <p:ph idx="1"/>
          </p:nvPr>
        </p:nvSpPr>
        <p:spPr>
          <a:xfrm>
            <a:off x="838200" y="936702"/>
            <a:ext cx="11353800" cy="5921298"/>
          </a:xfrm>
        </p:spPr>
        <p:txBody>
          <a:bodyPr>
            <a:normAutofit/>
          </a:bodyPr>
          <a:lstStyle/>
          <a:p>
            <a:pPr marL="514350" lvl="0" indent="-514350" algn="just">
              <a:buFont typeface="+mj-lt"/>
              <a:buAutoNum type="arabicPeriod"/>
            </a:pPr>
            <a:r>
              <a:rPr lang="en-US" b="1" dirty="0"/>
              <a:t>Convenience: </a:t>
            </a:r>
            <a:r>
              <a:rPr lang="en-US" dirty="0"/>
              <a:t>Convenient location proximity of a shop is one of the considerations influencing the purchases of many buyers from a particular shop. Similarly, convenient working hours of the shop also influence the purchases of good many buyers. For instance, if a shop works for a longer period of time every day and even on Sundays, it will be very convenient to the buyers. </a:t>
            </a:r>
          </a:p>
          <a:p>
            <a:pPr marL="514350" lvl="0" indent="-514350" algn="just">
              <a:buFont typeface="+mj-lt"/>
              <a:buAutoNum type="arabicPeriod"/>
            </a:pPr>
            <a:r>
              <a:rPr lang="en-US" b="1" dirty="0"/>
              <a:t>Low price charged by the shop: </a:t>
            </a:r>
            <a:r>
              <a:rPr lang="en-US" dirty="0"/>
              <a:t>Price charged by the shop also influences the buyers to patronize a particular shop. If the price charged by a shop for a particular product is relatively cheaper, naturally, many people will make their purchases from that shop.</a:t>
            </a:r>
          </a:p>
          <a:p>
            <a:pPr marL="514350" lvl="0" indent="-514350" algn="just">
              <a:buFont typeface="+mj-lt"/>
              <a:buAutoNum type="arabicPeriod"/>
            </a:pPr>
            <a:r>
              <a:rPr lang="en-US" b="1" dirty="0"/>
              <a:t>Credit facilities offered: </a:t>
            </a:r>
            <a:r>
              <a:rPr lang="en-US" dirty="0"/>
              <a:t>The credit facilities offered by a store also influence the buying of some people from a particular shop. People who do not have enough money to make cash purchases every time prefer to make their purchases from a shop which offers credit facilities.</a:t>
            </a:r>
          </a:p>
          <a:p>
            <a:endParaRPr lang="en-US" dirty="0"/>
          </a:p>
        </p:txBody>
      </p:sp>
      <p:sp>
        <p:nvSpPr>
          <p:cNvPr id="4" name="Footer Placeholder 3"/>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13556495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02888"/>
            <a:ext cx="11160512" cy="6266985"/>
          </a:xfrm>
        </p:spPr>
        <p:txBody>
          <a:bodyPr>
            <a:normAutofit/>
          </a:bodyPr>
          <a:lstStyle/>
          <a:p>
            <a:pPr marL="514350" lvl="0" indent="-514350" algn="just">
              <a:buFont typeface="+mj-lt"/>
              <a:buAutoNum type="arabicPeriod" startAt="4"/>
            </a:pPr>
            <a:r>
              <a:rPr lang="en-US" b="1" dirty="0"/>
              <a:t>Services offered:</a:t>
            </a:r>
            <a:r>
              <a:rPr lang="en-US" dirty="0"/>
              <a:t> The various sales and after-sale services, such as acceptance of orders through phone, home delivery of goods, repair service, etc., offered by a shop also induce the buyers to buy their requirements from that shop. Rational buyers are, often, influenced by the various services or facilities offered by the shop.</a:t>
            </a:r>
          </a:p>
          <a:p>
            <a:pPr marL="514350" lvl="0" indent="-514350" algn="just" fontAlgn="base">
              <a:buFont typeface="+mj-lt"/>
              <a:buAutoNum type="arabicPeriod" startAt="4"/>
            </a:pPr>
            <a:r>
              <a:rPr lang="en-US" b="1" dirty="0"/>
              <a:t>Efficiency of salesmen: </a:t>
            </a:r>
            <a:r>
              <a:rPr lang="en-US" dirty="0"/>
              <a:t>The efficiency of the salesmen employed by a shop also influences the people in patronizing a particular shop. If the employees are efficient and are capable of helping the buyers in making their purchases, people naturally would flock to such a shop.</a:t>
            </a:r>
          </a:p>
          <a:p>
            <a:pPr marL="514350" lvl="0" indent="-514350" algn="just" fontAlgn="base">
              <a:buFont typeface="+mj-lt"/>
              <a:buAutoNum type="arabicPeriod" startAt="4"/>
            </a:pPr>
            <a:r>
              <a:rPr lang="en-US" b="1" dirty="0"/>
              <a:t>Wide choice: </a:t>
            </a:r>
            <a:r>
              <a:rPr lang="en-US" dirty="0"/>
              <a:t>Wide choice of goods offered by a shop is one of the rational considerations making the buyers patronize a particular shop. People generally prefer to make their purchases from a shop, which offers wide choice (i.e. wide varieties of goods).</a:t>
            </a:r>
          </a:p>
          <a:p>
            <a:endParaRPr lang="en-US" dirty="0"/>
          </a:p>
        </p:txBody>
      </p:sp>
      <p:sp>
        <p:nvSpPr>
          <p:cNvPr id="2" name="Footer Placeholder 1"/>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37101191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36372"/>
            <a:ext cx="11049000" cy="5621628"/>
          </a:xfrm>
        </p:spPr>
        <p:txBody>
          <a:bodyPr/>
          <a:lstStyle/>
          <a:p>
            <a:pPr marL="514350" lvl="0" indent="-514350" algn="just" fontAlgn="base">
              <a:buFont typeface="+mj-lt"/>
              <a:buAutoNum type="arabicPeriod" startAt="7"/>
            </a:pPr>
            <a:r>
              <a:rPr lang="en-US" b="1" dirty="0"/>
              <a:t>Treatment:</a:t>
            </a:r>
            <a:r>
              <a:rPr lang="en-US" dirty="0"/>
              <a:t> The treatment meted out by a shop to the customers is one of the rational considerations influencing the buyers to </a:t>
            </a:r>
            <a:r>
              <a:rPr lang="en-US" dirty="0" smtClean="0"/>
              <a:t>patronize </a:t>
            </a:r>
            <a:r>
              <a:rPr lang="en-US" dirty="0"/>
              <a:t>a particular shop. Usually, people would like to purchase their requirements from a shop where they get courteous treatment.</a:t>
            </a:r>
          </a:p>
          <a:p>
            <a:pPr marL="514350" lvl="0" indent="-514350" algn="just" fontAlgn="base">
              <a:buFont typeface="+mj-lt"/>
              <a:buAutoNum type="arabicPeriod" startAt="7"/>
            </a:pPr>
            <a:r>
              <a:rPr lang="en-US" b="1" dirty="0"/>
              <a:t>Reputation of the shop: </a:t>
            </a:r>
            <a:r>
              <a:rPr lang="en-US" dirty="0"/>
              <a:t>Reputation of the shop for honest dealings is also one of the rational patronage buying motives. Usually, people would like to make their purchases from a store having reputation for fair dealings.</a:t>
            </a:r>
          </a:p>
          <a:p>
            <a:pPr marL="514350" indent="-514350" algn="just">
              <a:buFont typeface="+mj-lt"/>
              <a:buAutoNum type="arabicPeriod" startAt="7"/>
            </a:pPr>
            <a:endParaRPr lang="en-US" dirty="0"/>
          </a:p>
        </p:txBody>
      </p:sp>
      <p:sp>
        <p:nvSpPr>
          <p:cNvPr id="2" name="Footer Placeholder 1"/>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16740217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740" y="599145"/>
            <a:ext cx="11584260" cy="922762"/>
          </a:xfrm>
        </p:spPr>
        <p:txBody>
          <a:bodyPr>
            <a:normAutofit fontScale="90000"/>
          </a:bodyPr>
          <a:lstStyle/>
          <a:p>
            <a:r>
              <a:rPr lang="en-US" b="1" u="sng" dirty="0"/>
              <a:t>USES OF BUYING MOTIVES IN PERSONAL </a:t>
            </a:r>
            <a:r>
              <a:rPr lang="en-US" b="1" u="sng" dirty="0" smtClean="0"/>
              <a:t>SELLING</a:t>
            </a:r>
            <a:r>
              <a:rPr lang="en-US" dirty="0"/>
              <a:t/>
            </a:r>
            <a:br>
              <a:rPr lang="en-US" dirty="0"/>
            </a:br>
            <a:endParaRPr lang="en-US" dirty="0"/>
          </a:p>
        </p:txBody>
      </p:sp>
      <p:sp>
        <p:nvSpPr>
          <p:cNvPr id="3" name="Content Placeholder 2"/>
          <p:cNvSpPr>
            <a:spLocks noGrp="1"/>
          </p:cNvSpPr>
          <p:nvPr>
            <p:ph idx="1"/>
          </p:nvPr>
        </p:nvSpPr>
        <p:spPr>
          <a:xfrm>
            <a:off x="638407" y="1793933"/>
            <a:ext cx="10915185" cy="5621628"/>
          </a:xfrm>
        </p:spPr>
        <p:txBody>
          <a:bodyPr/>
          <a:lstStyle/>
          <a:p>
            <a:pPr algn="just"/>
            <a:r>
              <a:rPr lang="en-US" dirty="0"/>
              <a:t>Buying motives are the “inner feelings” of the buyers and he tries to satisfy them at any rate to the maximum possible extent</a:t>
            </a:r>
            <a:r>
              <a:rPr lang="en-US" dirty="0" smtClean="0"/>
              <a:t>.</a:t>
            </a:r>
          </a:p>
          <a:p>
            <a:pPr algn="just"/>
            <a:r>
              <a:rPr lang="en-US" dirty="0" smtClean="0"/>
              <a:t> </a:t>
            </a:r>
            <a:r>
              <a:rPr lang="en-US" dirty="0"/>
              <a:t>Buying motives being a model of consumer mind, play an important role in the whole scheme of selling and production. </a:t>
            </a:r>
            <a:endParaRPr lang="en-US" dirty="0" smtClean="0"/>
          </a:p>
          <a:p>
            <a:pPr algn="just"/>
            <a:r>
              <a:rPr lang="en-US" dirty="0" smtClean="0"/>
              <a:t>A </a:t>
            </a:r>
            <a:r>
              <a:rPr lang="en-US" dirty="0"/>
              <a:t>salesman sell those products and service wanted by the buyers and therefore, his firm produces or stocks those goods and services. The significance of buying motive are as follows:</a:t>
            </a:r>
          </a:p>
          <a:p>
            <a:pPr algn="just"/>
            <a:endParaRPr lang="en-US" dirty="0"/>
          </a:p>
        </p:txBody>
      </p:sp>
      <p:sp>
        <p:nvSpPr>
          <p:cNvPr id="4" name="Footer Placeholder 3"/>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3599110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6903" y="827740"/>
            <a:ext cx="11567532" cy="6501160"/>
          </a:xfrm>
        </p:spPr>
        <p:txBody>
          <a:bodyPr>
            <a:normAutofit/>
          </a:bodyPr>
          <a:lstStyle/>
          <a:p>
            <a:pPr marL="514350" lvl="0" indent="-514350" algn="just">
              <a:buFont typeface="+mj-lt"/>
              <a:buAutoNum type="arabicPeriod"/>
            </a:pPr>
            <a:r>
              <a:rPr lang="en-US" b="1" u="sng" dirty="0"/>
              <a:t>Helpful in the success of a salesman</a:t>
            </a:r>
            <a:r>
              <a:rPr lang="en-US" dirty="0"/>
              <a:t>: </a:t>
            </a:r>
            <a:r>
              <a:rPr lang="en-US" u="sng" dirty="0"/>
              <a:t>if a salesman could evaluate and understand the buying motives of a customer he can become successful.</a:t>
            </a:r>
            <a:r>
              <a:rPr lang="en-US" dirty="0"/>
              <a:t> A salesman could provide goods and services as per the need of the buyer. By already knowing the buying motives, a salesman could satisfy the buyer with his offering in a very little time. </a:t>
            </a:r>
          </a:p>
          <a:p>
            <a:pPr marL="514350" lvl="0" indent="-514350" algn="just">
              <a:buFont typeface="+mj-lt"/>
              <a:buAutoNum type="arabicPeriod"/>
            </a:pPr>
            <a:r>
              <a:rPr lang="en-US" b="1" u="sng" dirty="0"/>
              <a:t>Buying motives are the basis of Product Planning and Development:</a:t>
            </a:r>
            <a:r>
              <a:rPr lang="en-US" dirty="0"/>
              <a:t> The manufacturers product decision with regard to size, color, weight, dimension, design, packaging, taste, etc. </a:t>
            </a:r>
            <a:r>
              <a:rPr lang="en-US" u="sng" dirty="0"/>
              <a:t>depends a lot on the consumer psychology which is based on information about the buying motives which is provided by salesman. </a:t>
            </a:r>
            <a:r>
              <a:rPr lang="en-US" dirty="0"/>
              <a:t>Thus, once the buying motives are known, the salesman may suggest the firm about the product planning and development according to the consumer likings, tastes and preferences. Therefore, a thorough knowledge of the buying motives makes the product planning and development of an </a:t>
            </a:r>
            <a:r>
              <a:rPr lang="en-US" dirty="0" err="1"/>
              <a:t>organisation</a:t>
            </a:r>
            <a:r>
              <a:rPr lang="en-US" dirty="0"/>
              <a:t> considerably easy.</a:t>
            </a:r>
          </a:p>
          <a:p>
            <a:pPr marL="514350" indent="-514350" algn="just">
              <a:buFont typeface="+mj-lt"/>
              <a:buAutoNum type="arabicPeriod"/>
            </a:pPr>
            <a:endParaRPr lang="en-US" dirty="0"/>
          </a:p>
        </p:txBody>
      </p:sp>
      <p:sp>
        <p:nvSpPr>
          <p:cNvPr id="2" name="Footer Placeholder 1"/>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27300584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35260"/>
            <a:ext cx="10515600" cy="5641704"/>
          </a:xfrm>
        </p:spPr>
        <p:txBody>
          <a:bodyPr>
            <a:normAutofit/>
          </a:bodyPr>
          <a:lstStyle/>
          <a:p>
            <a:pPr marL="514350" lvl="0" indent="-514350" algn="just">
              <a:buFont typeface="+mj-lt"/>
              <a:buAutoNum type="arabicPeriod" startAt="3"/>
            </a:pPr>
            <a:r>
              <a:rPr lang="en-US" b="1" u="sng" dirty="0" smtClean="0"/>
              <a:t>Buying </a:t>
            </a:r>
            <a:r>
              <a:rPr lang="en-US" b="1" u="sng" dirty="0"/>
              <a:t>motives are determinants of pricing policies.</a:t>
            </a:r>
            <a:r>
              <a:rPr lang="en-US" dirty="0"/>
              <a:t> Pricing of products and services is extremely significant because survival, growth and the profitability of an </a:t>
            </a:r>
            <a:r>
              <a:rPr lang="en-US" dirty="0" smtClean="0"/>
              <a:t>organization </a:t>
            </a:r>
            <a:r>
              <a:rPr lang="en-US" dirty="0"/>
              <a:t>depends on the pricing. it is essential that firms should direct the salespersons to pay more attention and   examine the nature of buying motives closely. So that pricing decisions can be made accordingly.</a:t>
            </a:r>
          </a:p>
          <a:p>
            <a:pPr lvl="1" algn="just"/>
            <a:r>
              <a:rPr lang="en-US" dirty="0"/>
              <a:t>In case a large section of the consumers is influenced by rational buying motives, the pricing policies of the firm have to be competitive. </a:t>
            </a:r>
          </a:p>
          <a:p>
            <a:pPr lvl="1" algn="just"/>
            <a:r>
              <a:rPr lang="en-US" dirty="0"/>
              <a:t>On the other hand, a comparatively high pricing strategy can be adopted if a majority of the consumers are guided by emotional buying motives. </a:t>
            </a:r>
          </a:p>
          <a:p>
            <a:pPr algn="just"/>
            <a:endParaRPr lang="en-US" dirty="0"/>
          </a:p>
        </p:txBody>
      </p:sp>
      <p:sp>
        <p:nvSpPr>
          <p:cNvPr id="2" name="Footer Placeholder 1"/>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2745705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Motivation keeps a person headed towards his/ her goal</a:t>
            </a:r>
            <a:endParaRPr lang="en-US" sz="3600" dirty="0"/>
          </a:p>
        </p:txBody>
      </p:sp>
      <p:pic>
        <p:nvPicPr>
          <p:cNvPr id="4" name="Content Placeholder 3"/>
          <p:cNvPicPr>
            <a:picLocks noGrp="1" noChangeAspect="1"/>
          </p:cNvPicPr>
          <p:nvPr>
            <p:ph idx="1"/>
          </p:nvPr>
        </p:nvPicPr>
        <p:blipFill>
          <a:blip r:embed="rId2"/>
          <a:stretch>
            <a:fillRect/>
          </a:stretch>
        </p:blipFill>
        <p:spPr>
          <a:xfrm>
            <a:off x="178420" y="892098"/>
            <a:ext cx="12013579" cy="5965901"/>
          </a:xfrm>
          <a:prstGeom prst="rect">
            <a:avLst/>
          </a:prstGeom>
        </p:spPr>
      </p:pic>
      <p:sp>
        <p:nvSpPr>
          <p:cNvPr id="3" name="Footer Placeholder 2"/>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3773261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2111" y="735980"/>
            <a:ext cx="10892883" cy="5686309"/>
          </a:xfrm>
        </p:spPr>
        <p:txBody>
          <a:bodyPr/>
          <a:lstStyle/>
          <a:p>
            <a:pPr marL="514350" indent="-514350" algn="just">
              <a:buFont typeface="+mj-lt"/>
              <a:buAutoNum type="arabicPeriod" startAt="4"/>
            </a:pPr>
            <a:r>
              <a:rPr lang="en-US" b="1" u="sng" dirty="0" smtClean="0"/>
              <a:t>They are planks of distribution policies.</a:t>
            </a:r>
            <a:r>
              <a:rPr lang="en-US" dirty="0" smtClean="0"/>
              <a:t> Once the salesman informs about the buying motives of the consumers to the seller, the distribution channel of an organization can be planned effectively. </a:t>
            </a:r>
          </a:p>
          <a:p>
            <a:pPr algn="just" fontAlgn="base"/>
            <a:r>
              <a:rPr lang="en-US" dirty="0" smtClean="0"/>
              <a:t>In other words, if the consumers are primarily guided by the service facilities offered by the salespersons, the manufacturer can plan the distribution pattern accordingly so as to make services available at different distribution points. (Smartphone service </a:t>
            </a:r>
            <a:r>
              <a:rPr lang="en-US" dirty="0" err="1" smtClean="0"/>
              <a:t>centres</a:t>
            </a:r>
            <a:r>
              <a:rPr lang="en-US" dirty="0" smtClean="0"/>
              <a:t>)</a:t>
            </a:r>
          </a:p>
          <a:p>
            <a:pPr algn="just" fontAlgn="base"/>
            <a:r>
              <a:rPr lang="en-US" dirty="0" smtClean="0"/>
              <a:t>If door-to-door service is the motivational factor for a majority of buyers, then such provisions have to be built up by the seller. Similarly, if consumers prefer a particular type of store, the distribution channel has to be modified accordingly. (Gas Agencies)</a:t>
            </a:r>
          </a:p>
          <a:p>
            <a:pPr algn="just"/>
            <a:endParaRPr lang="en-US" dirty="0"/>
          </a:p>
        </p:txBody>
      </p:sp>
      <p:sp>
        <p:nvSpPr>
          <p:cNvPr id="2" name="Footer Placeholder 1"/>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33627420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lvl="0" indent="-514350" algn="just">
              <a:buFont typeface="+mj-lt"/>
              <a:buAutoNum type="arabicPeriod" startAt="5"/>
            </a:pPr>
            <a:r>
              <a:rPr lang="en-US" b="1" u="sng" dirty="0"/>
              <a:t>They are helpful in designing promotional policies.</a:t>
            </a:r>
            <a:r>
              <a:rPr lang="en-US" dirty="0"/>
              <a:t> All promotional efforts usually aim at winning the confidence of the potential buyers in favor of products or services. Once the influencing factors or the buying motives of the consumers are known, the advertisement and sales promotion </a:t>
            </a:r>
            <a:r>
              <a:rPr lang="en-US" dirty="0" smtClean="0"/>
              <a:t>programs </a:t>
            </a:r>
            <a:r>
              <a:rPr lang="en-US" dirty="0"/>
              <a:t>can be directed towards appealing to those specific buying motives</a:t>
            </a:r>
            <a:r>
              <a:rPr lang="en-US" dirty="0" smtClean="0"/>
              <a:t>. </a:t>
            </a:r>
            <a:r>
              <a:rPr lang="en-US" u="sng" dirty="0" smtClean="0"/>
              <a:t>People who show Patronage motives are generally influenced by </a:t>
            </a:r>
            <a:r>
              <a:rPr lang="en-US" u="sng" dirty="0"/>
              <a:t>p</a:t>
            </a:r>
            <a:r>
              <a:rPr lang="en-US" u="sng" dirty="0" smtClean="0"/>
              <a:t>romotion through outlets.</a:t>
            </a:r>
            <a:endParaRPr lang="en-US" u="sng" dirty="0"/>
          </a:p>
          <a:p>
            <a:pPr algn="just"/>
            <a:endParaRPr lang="en-US" dirty="0"/>
          </a:p>
        </p:txBody>
      </p:sp>
      <p:sp>
        <p:nvSpPr>
          <p:cNvPr id="2" name="Footer Placeholder 1"/>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41158533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236372"/>
            <a:ext cx="10982093" cy="5621628"/>
          </a:xfrm>
        </p:spPr>
        <p:txBody>
          <a:bodyPr/>
          <a:lstStyle/>
          <a:p>
            <a:pPr marL="514350" lvl="0" indent="-514350" algn="just">
              <a:buFont typeface="+mj-lt"/>
              <a:buAutoNum type="arabicPeriod" startAt="6"/>
            </a:pPr>
            <a:r>
              <a:rPr lang="en-US" b="1" u="sng" dirty="0"/>
              <a:t>Helpful in improving goodwill of the companies:</a:t>
            </a:r>
            <a:r>
              <a:rPr lang="en-US" u="sng" dirty="0"/>
              <a:t> </a:t>
            </a:r>
            <a:r>
              <a:rPr lang="en-US" dirty="0"/>
              <a:t>Any salesperson, after knowing the buying motives of customers, tries to fulfill his </a:t>
            </a:r>
            <a:r>
              <a:rPr lang="en-US" dirty="0" smtClean="0"/>
              <a:t>needs by supporting him in buying decision in every possible way. </a:t>
            </a:r>
            <a:r>
              <a:rPr lang="en-US" dirty="0"/>
              <a:t>As a result of which, the goodwill of the company automatically increases.</a:t>
            </a:r>
          </a:p>
          <a:p>
            <a:pPr marL="514350" lvl="0" indent="-514350" algn="just">
              <a:buFont typeface="+mj-lt"/>
              <a:buAutoNum type="arabicPeriod" startAt="6"/>
            </a:pPr>
            <a:r>
              <a:rPr lang="en-US" b="1" u="sng" dirty="0"/>
              <a:t>Important to win the confidence and loyalty of customers:</a:t>
            </a:r>
            <a:r>
              <a:rPr lang="en-US" u="sng" dirty="0"/>
              <a:t> </a:t>
            </a:r>
            <a:r>
              <a:rPr lang="en-US" dirty="0"/>
              <a:t>Buying motives helps a salesperson easily point out the real need of the customer. So, he plans his offering accordingly. The customers get a feeling of being treated carefully and diligently. As a result, customer’s confidence and loyalty increases about the company and salesperson. </a:t>
            </a:r>
          </a:p>
          <a:p>
            <a:endParaRPr lang="en-US" dirty="0"/>
          </a:p>
        </p:txBody>
      </p:sp>
      <p:sp>
        <p:nvSpPr>
          <p:cNvPr id="2" name="Footer Placeholder 1"/>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9159093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8422"/>
            <a:ext cx="10515600" cy="922762"/>
          </a:xfrm>
        </p:spPr>
        <p:txBody>
          <a:bodyPr>
            <a:normAutofit fontScale="90000"/>
          </a:bodyPr>
          <a:lstStyle/>
          <a:p>
            <a:r>
              <a:rPr lang="en-US" b="1" u="sng" dirty="0" smtClean="0"/>
              <a:t>WAYS </a:t>
            </a:r>
            <a:r>
              <a:rPr lang="en-US" b="1" u="sng" dirty="0"/>
              <a:t>TO DISCOVER BUYING MOTIVES</a:t>
            </a:r>
            <a:r>
              <a:rPr lang="en-US" dirty="0"/>
              <a:t/>
            </a:r>
            <a:br>
              <a:rPr lang="en-US" dirty="0"/>
            </a:br>
            <a:endParaRPr lang="en-US" dirty="0"/>
          </a:p>
        </p:txBody>
      </p:sp>
      <p:sp>
        <p:nvSpPr>
          <p:cNvPr id="3" name="Content Placeholder 2"/>
          <p:cNvSpPr>
            <a:spLocks noGrp="1"/>
          </p:cNvSpPr>
          <p:nvPr>
            <p:ph idx="1"/>
          </p:nvPr>
        </p:nvSpPr>
        <p:spPr>
          <a:xfrm>
            <a:off x="838200" y="1120463"/>
            <a:ext cx="11138210" cy="5525663"/>
          </a:xfrm>
        </p:spPr>
        <p:txBody>
          <a:bodyPr/>
          <a:lstStyle/>
          <a:p>
            <a:pPr marL="514350" lvl="0" indent="-514350" algn="just">
              <a:buFont typeface="+mj-lt"/>
              <a:buAutoNum type="arabicPeriod"/>
            </a:pPr>
            <a:r>
              <a:rPr lang="en-US" b="1" u="sng" dirty="0"/>
              <a:t>Listen and Observe:</a:t>
            </a:r>
            <a:r>
              <a:rPr lang="en-US" dirty="0"/>
              <a:t> If the sales force, more particularly the salesman, keeps his eyes and ears open, he can easily trace out certain buying motives.  by listening patiently and hearing carefully, the salesman can easily trace out the real motives which drive the prospects to make purchases.</a:t>
            </a:r>
          </a:p>
          <a:p>
            <a:pPr marL="514350" lvl="0" indent="-514350" algn="just">
              <a:buFont typeface="+mj-lt"/>
              <a:buAutoNum type="arabicPeriod"/>
            </a:pPr>
            <a:r>
              <a:rPr lang="en-US" b="1" u="sng" dirty="0"/>
              <a:t>Past Records and Experiences:</a:t>
            </a:r>
            <a:r>
              <a:rPr lang="en-US" b="1" dirty="0"/>
              <a:t> </a:t>
            </a:r>
            <a:r>
              <a:rPr lang="en-US" dirty="0"/>
              <a:t>It is well known that experience makes a man perfect. After dealing with several customers for a reasonable period of time, the salesman can set generalization about the buying motives or the specific reasons for which consumers buy products or services. The past experiences, both successful and unsuccessful, act as a guiding force for the salesman in improving upon the future performances. Most often, a salesman keeps notes of the views and reactions of the prospects.</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18899469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36372"/>
            <a:ext cx="11160512" cy="5365150"/>
          </a:xfrm>
        </p:spPr>
        <p:txBody>
          <a:bodyPr/>
          <a:lstStyle/>
          <a:p>
            <a:pPr marL="514350" lvl="0" indent="-514350" algn="just">
              <a:buFont typeface="+mj-lt"/>
              <a:buAutoNum type="arabicPeriod" startAt="3"/>
            </a:pPr>
            <a:r>
              <a:rPr lang="en-US" b="1" u="sng" dirty="0"/>
              <a:t>Company Advertising:</a:t>
            </a:r>
            <a:r>
              <a:rPr lang="en-US" b="1" dirty="0"/>
              <a:t> </a:t>
            </a:r>
            <a:r>
              <a:rPr lang="en-US" dirty="0"/>
              <a:t>A</a:t>
            </a:r>
            <a:r>
              <a:rPr lang="en-US" dirty="0" smtClean="0"/>
              <a:t> </a:t>
            </a:r>
            <a:r>
              <a:rPr lang="en-US" dirty="0"/>
              <a:t>careful analysis of the advertisements that the company is making can provide the salesman a list of important appeals which influence most of the consumers. Those appeals form a part of the buying motives of the consumers</a:t>
            </a:r>
            <a:r>
              <a:rPr lang="en-US" dirty="0" smtClean="0"/>
              <a:t>.</a:t>
            </a:r>
          </a:p>
          <a:p>
            <a:pPr marL="514350" lvl="0" indent="-514350" algn="just">
              <a:buFont typeface="+mj-lt"/>
              <a:buAutoNum type="arabicPeriod" startAt="3"/>
            </a:pPr>
            <a:r>
              <a:rPr lang="en-US" b="1" u="sng" dirty="0"/>
              <a:t>Direct Talk with the Prospects:</a:t>
            </a:r>
            <a:r>
              <a:rPr lang="en-US" b="1" dirty="0"/>
              <a:t> </a:t>
            </a:r>
            <a:r>
              <a:rPr lang="en-US" dirty="0"/>
              <a:t>Another important source of knowing the buying motives is face-to-face discussion with the prospects. The salesman can discuss </a:t>
            </a:r>
            <a:r>
              <a:rPr lang="en-US" dirty="0" smtClean="0"/>
              <a:t>the </a:t>
            </a:r>
            <a:r>
              <a:rPr lang="en-US" dirty="0"/>
              <a:t>specific needs of the prospects and find out their buying motives. Though all the motives cannot be known in such talks with the customers, yet useful clues and points can be discovered by the salesman. </a:t>
            </a:r>
          </a:p>
          <a:p>
            <a:pPr algn="just"/>
            <a:endParaRPr lang="en-US" dirty="0"/>
          </a:p>
        </p:txBody>
      </p:sp>
      <p:sp>
        <p:nvSpPr>
          <p:cNvPr id="2" name="Footer Placeholder 1"/>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26355569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lvl="0" indent="-514350" algn="just">
              <a:buFont typeface="+mj-lt"/>
              <a:buAutoNum type="arabicPeriod" startAt="5"/>
            </a:pPr>
            <a:r>
              <a:rPr lang="en-US" b="1" u="sng" dirty="0"/>
              <a:t>Colleagues</a:t>
            </a:r>
            <a:r>
              <a:rPr lang="en-US" b="1" dirty="0"/>
              <a:t>: </a:t>
            </a:r>
            <a:r>
              <a:rPr lang="en-US" dirty="0"/>
              <a:t>Intelligent and experienced </a:t>
            </a:r>
            <a:r>
              <a:rPr lang="en-US" dirty="0" smtClean="0"/>
              <a:t>fellow salesmen </a:t>
            </a:r>
            <a:r>
              <a:rPr lang="en-US" dirty="0"/>
              <a:t>constitute another important source of identifying the buying motives of the prospects. For the salesman, who wants to learn and improve, colleagues form the primary source of gathering such information about prospective customers. Each salesman has his own way of tackling customers. Much can be learnt about buying motives from salesmen with successful track records.</a:t>
            </a:r>
          </a:p>
          <a:p>
            <a:pPr algn="just"/>
            <a:endParaRPr lang="en-US" dirty="0"/>
          </a:p>
        </p:txBody>
      </p:sp>
      <p:sp>
        <p:nvSpPr>
          <p:cNvPr id="2" name="Footer Placeholder 1"/>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24670036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15054"/>
            <a:ext cx="10515600" cy="922762"/>
          </a:xfrm>
        </p:spPr>
        <p:txBody>
          <a:bodyPr>
            <a:normAutofit fontScale="90000"/>
          </a:bodyPr>
          <a:lstStyle/>
          <a:p>
            <a:r>
              <a:rPr lang="en-US" b="1" u="sng" dirty="0"/>
              <a:t>DIFFICULTIES IN DETERMINING BUYING MOTIVES</a:t>
            </a:r>
            <a:r>
              <a:rPr lang="en-US" dirty="0"/>
              <a:t/>
            </a:r>
            <a:br>
              <a:rPr lang="en-US" dirty="0"/>
            </a:br>
            <a:endParaRPr lang="en-US" dirty="0"/>
          </a:p>
        </p:txBody>
      </p:sp>
      <p:sp>
        <p:nvSpPr>
          <p:cNvPr id="3" name="Content Placeholder 2"/>
          <p:cNvSpPr>
            <a:spLocks noGrp="1"/>
          </p:cNvSpPr>
          <p:nvPr>
            <p:ph idx="1"/>
          </p:nvPr>
        </p:nvSpPr>
        <p:spPr>
          <a:xfrm>
            <a:off x="838200" y="1637816"/>
            <a:ext cx="10515600" cy="4940591"/>
          </a:xfrm>
        </p:spPr>
        <p:txBody>
          <a:bodyPr/>
          <a:lstStyle/>
          <a:p>
            <a:pPr marL="514350" lvl="0" indent="-514350" algn="just">
              <a:buFont typeface="+mj-lt"/>
              <a:buAutoNum type="arabicPeriod"/>
            </a:pPr>
            <a:r>
              <a:rPr lang="en-US" b="1" u="sng" dirty="0"/>
              <a:t>Ignorance of customers:</a:t>
            </a:r>
            <a:r>
              <a:rPr lang="en-US" u="sng" dirty="0"/>
              <a:t> </a:t>
            </a:r>
            <a:r>
              <a:rPr lang="en-US" dirty="0"/>
              <a:t>Many times, customers themselves don’t know about their own buying motives. Therefore, it becomes difficult for salesman to know their motives.</a:t>
            </a:r>
          </a:p>
          <a:p>
            <a:pPr marL="514350" lvl="0" indent="-514350" algn="just">
              <a:buFont typeface="+mj-lt"/>
              <a:buAutoNum type="arabicPeriod"/>
            </a:pPr>
            <a:r>
              <a:rPr lang="en-US" b="1" u="sng" dirty="0"/>
              <a:t>Resistance by customers:</a:t>
            </a:r>
            <a:r>
              <a:rPr lang="en-US" u="sng" dirty="0"/>
              <a:t> </a:t>
            </a:r>
            <a:r>
              <a:rPr lang="en-US" dirty="0"/>
              <a:t>Some customers are not open to talk about their buying behavior. They try to hide their buying motives.</a:t>
            </a:r>
          </a:p>
          <a:p>
            <a:pPr marL="514350" lvl="0" indent="-514350" algn="just">
              <a:buFont typeface="+mj-lt"/>
              <a:buAutoNum type="arabicPeriod"/>
            </a:pPr>
            <a:r>
              <a:rPr lang="en-US" b="1" u="sng" dirty="0"/>
              <a:t>Diversity in Buying motives:</a:t>
            </a:r>
            <a:r>
              <a:rPr lang="en-US" u="sng" dirty="0"/>
              <a:t> </a:t>
            </a:r>
            <a:r>
              <a:rPr lang="en-US" dirty="0"/>
              <a:t>According to a </a:t>
            </a:r>
            <a:r>
              <a:rPr lang="en-US" dirty="0" smtClean="0"/>
              <a:t>research, </a:t>
            </a:r>
            <a:r>
              <a:rPr lang="en-US" dirty="0"/>
              <a:t>there are more than 600 buying motives. Generally, there are numerous buying motives of an individual customer. It becomes difficult to categorize, study and collect information about those buying motives.</a:t>
            </a:r>
          </a:p>
          <a:p>
            <a:endParaRPr lang="en-US" dirty="0"/>
          </a:p>
        </p:txBody>
      </p:sp>
      <p:sp>
        <p:nvSpPr>
          <p:cNvPr id="4" name="Footer Placeholder 3"/>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29167167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Image result for buying motiv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8011" y="197700"/>
            <a:ext cx="11364686" cy="6647237"/>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406977386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1292" y="879532"/>
            <a:ext cx="11004395" cy="5253639"/>
          </a:xfrm>
        </p:spPr>
        <p:txBody>
          <a:bodyPr>
            <a:normAutofit/>
          </a:bodyPr>
          <a:lstStyle/>
          <a:p>
            <a:pPr marL="514350" lvl="0" indent="-514350" algn="just">
              <a:buFont typeface="+mj-lt"/>
              <a:buAutoNum type="arabicPeriod" startAt="4"/>
            </a:pPr>
            <a:r>
              <a:rPr lang="en-US" b="1" u="sng" dirty="0"/>
              <a:t>Buying motives changes continuously:</a:t>
            </a:r>
            <a:r>
              <a:rPr lang="en-US" u="sng" dirty="0"/>
              <a:t> </a:t>
            </a:r>
            <a:r>
              <a:rPr lang="en-US" dirty="0"/>
              <a:t>Buying motives of an individual keeps on changing regularly according to changes in his occupation, income level, social status etc. it is very difficult to keep track of this things.</a:t>
            </a:r>
          </a:p>
          <a:p>
            <a:pPr marL="514350" lvl="0" indent="-514350" algn="just">
              <a:buFont typeface="+mj-lt"/>
              <a:buAutoNum type="arabicPeriod" startAt="4"/>
            </a:pPr>
            <a:r>
              <a:rPr lang="en-US" b="1" u="sng" dirty="0"/>
              <a:t>Lack of sufficient interaction:</a:t>
            </a:r>
            <a:r>
              <a:rPr lang="en-US" u="sng" dirty="0"/>
              <a:t> </a:t>
            </a:r>
            <a:r>
              <a:rPr lang="en-US" dirty="0"/>
              <a:t>due to geographical and economic reasons, it is difficult </a:t>
            </a:r>
            <a:r>
              <a:rPr lang="en-US" dirty="0" smtClean="0"/>
              <a:t>for a salesman to </a:t>
            </a:r>
            <a:r>
              <a:rPr lang="en-US" dirty="0"/>
              <a:t>maintain continuous interaction with a customer. </a:t>
            </a:r>
          </a:p>
          <a:p>
            <a:pPr marL="514350" lvl="0" indent="-514350" algn="just">
              <a:buFont typeface="+mj-lt"/>
              <a:buAutoNum type="arabicPeriod" startAt="4"/>
            </a:pPr>
            <a:r>
              <a:rPr lang="en-US" b="1" u="sng" dirty="0"/>
              <a:t>Individual Differences:</a:t>
            </a:r>
            <a:r>
              <a:rPr lang="en-US" u="sng" dirty="0"/>
              <a:t> </a:t>
            </a:r>
            <a:r>
              <a:rPr lang="en-US" dirty="0"/>
              <a:t>Everyone is different in one way or the other. Hence, individual buying motives are also different. Therefore, it becomes difficult to identify buying motives of a particular customer group.</a:t>
            </a:r>
          </a:p>
          <a:p>
            <a:pPr marL="0" indent="0" algn="just">
              <a:buNone/>
            </a:pPr>
            <a:endParaRPr lang="en-US" dirty="0"/>
          </a:p>
          <a:p>
            <a:endParaRPr lang="en-US" dirty="0"/>
          </a:p>
        </p:txBody>
      </p:sp>
      <p:sp>
        <p:nvSpPr>
          <p:cNvPr id="2" name="Footer Placeholder 1"/>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58572076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0925" y="197701"/>
            <a:ext cx="11861075" cy="6660299"/>
          </a:xfrm>
        </p:spPr>
      </p:pic>
      <p:sp>
        <p:nvSpPr>
          <p:cNvPr id="3" name="Footer Placeholder 2"/>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148330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POSITIVE AND NEGATIVE MOTIVATION</a:t>
            </a:r>
            <a:r>
              <a:rPr lang="en-US" dirty="0"/>
              <a:t/>
            </a:r>
            <a:br>
              <a:rPr lang="en-US" dirty="0"/>
            </a:br>
            <a:endParaRPr lang="en-US" dirty="0"/>
          </a:p>
        </p:txBody>
      </p:sp>
      <p:sp>
        <p:nvSpPr>
          <p:cNvPr id="3" name="Content Placeholder 2"/>
          <p:cNvSpPr>
            <a:spLocks noGrp="1"/>
          </p:cNvSpPr>
          <p:nvPr>
            <p:ph idx="1"/>
          </p:nvPr>
        </p:nvSpPr>
        <p:spPr>
          <a:xfrm>
            <a:off x="838200" y="901338"/>
            <a:ext cx="10515600" cy="5275626"/>
          </a:xfrm>
        </p:spPr>
        <p:txBody>
          <a:bodyPr/>
          <a:lstStyle/>
          <a:p>
            <a:pPr marL="0" indent="0" algn="just">
              <a:buNone/>
            </a:pPr>
            <a:r>
              <a:rPr lang="en-US" b="1" u="sng" dirty="0"/>
              <a:t>Positive Motivation</a:t>
            </a:r>
            <a:endParaRPr lang="en-US" dirty="0"/>
          </a:p>
          <a:p>
            <a:pPr algn="just"/>
            <a:r>
              <a:rPr lang="en-US" dirty="0"/>
              <a:t>Positive motivation induces people to do work in the best possible manner and to improve their performance. </a:t>
            </a:r>
            <a:endParaRPr lang="en-US" dirty="0" smtClean="0"/>
          </a:p>
          <a:p>
            <a:pPr algn="just"/>
            <a:r>
              <a:rPr lang="en-US" dirty="0"/>
              <a:t>Positive motivation or incentive motivation is based on reward. The workers are offered incentives for achieving the desired goals.</a:t>
            </a:r>
            <a:r>
              <a:rPr lang="en-US" dirty="0" smtClean="0">
                <a:effectLst/>
              </a:rPr>
              <a:t> </a:t>
            </a:r>
            <a:endParaRPr lang="en-US" dirty="0" smtClean="0"/>
          </a:p>
          <a:p>
            <a:pPr algn="just"/>
            <a:r>
              <a:rPr lang="en-US" dirty="0" smtClean="0"/>
              <a:t>Under this, </a:t>
            </a:r>
            <a:r>
              <a:rPr lang="en-US" dirty="0"/>
              <a:t>better facilities and rewards are provided </a:t>
            </a:r>
            <a:r>
              <a:rPr lang="en-US" dirty="0" smtClean="0"/>
              <a:t>for </a:t>
            </a:r>
            <a:r>
              <a:rPr lang="en-US" dirty="0"/>
              <a:t>better performance. </a:t>
            </a:r>
            <a:endParaRPr lang="en-US" dirty="0" smtClean="0"/>
          </a:p>
          <a:p>
            <a:pPr algn="just"/>
            <a:r>
              <a:rPr lang="en-US" dirty="0" smtClean="0"/>
              <a:t>Such </a:t>
            </a:r>
            <a:r>
              <a:rPr lang="en-US" dirty="0"/>
              <a:t>rewards and facilities may be financial and non-financial. </a:t>
            </a:r>
            <a:endParaRPr lang="en-US" dirty="0" smtClean="0"/>
          </a:p>
          <a:p>
            <a:pPr algn="just"/>
            <a:r>
              <a:rPr lang="en-US" dirty="0" smtClean="0"/>
              <a:t>For </a:t>
            </a:r>
            <a:r>
              <a:rPr lang="en-US" dirty="0"/>
              <a:t>a salesperson positive motivation could be to achieve sales target and claim increased commission, remuneration, reward, promotion etc.</a:t>
            </a:r>
          </a:p>
          <a:p>
            <a:pPr marL="0" indent="0" algn="just">
              <a:buNone/>
            </a:pPr>
            <a:endParaRPr lang="en-US" dirty="0"/>
          </a:p>
        </p:txBody>
      </p:sp>
      <p:sp>
        <p:nvSpPr>
          <p:cNvPr id="4" name="Footer Placeholder 3"/>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11335511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p:cNvPicPr>
            <a:picLocks noGrp="1" noChangeAspect="1"/>
          </p:cNvPicPr>
          <p:nvPr>
            <p:ph idx="1"/>
          </p:nvPr>
        </p:nvPicPr>
        <p:blipFill>
          <a:blip r:embed="rId2"/>
          <a:stretch>
            <a:fillRect/>
          </a:stretch>
        </p:blipFill>
        <p:spPr>
          <a:xfrm>
            <a:off x="0" y="0"/>
            <a:ext cx="12021015" cy="6858000"/>
          </a:xfrm>
          <a:prstGeom prst="rect">
            <a:avLst/>
          </a:prstGeom>
        </p:spPr>
      </p:pic>
      <p:sp>
        <p:nvSpPr>
          <p:cNvPr id="3" name="Footer Placeholder 2"/>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353351540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1968976" cy="6858000"/>
          </a:xfrm>
          <a:prstGeom prst="rect">
            <a:avLst/>
          </a:prstGeom>
        </p:spPr>
      </p:pic>
      <p:sp>
        <p:nvSpPr>
          <p:cNvPr id="5" name="Footer Placeholder 4"/>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196652530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38146" y="953590"/>
            <a:ext cx="8898674" cy="5904410"/>
          </a:xfrm>
          <a:prstGeom prst="rect">
            <a:avLst/>
          </a:prstGeom>
        </p:spPr>
      </p:pic>
      <p:sp>
        <p:nvSpPr>
          <p:cNvPr id="5" name="TextBox 4"/>
          <p:cNvSpPr txBox="1"/>
          <p:nvPr/>
        </p:nvSpPr>
        <p:spPr>
          <a:xfrm>
            <a:off x="1502228" y="130628"/>
            <a:ext cx="3998018" cy="584775"/>
          </a:xfrm>
          <a:prstGeom prst="rect">
            <a:avLst/>
          </a:prstGeom>
          <a:noFill/>
        </p:spPr>
        <p:txBody>
          <a:bodyPr wrap="none" rtlCol="0">
            <a:spAutoFit/>
          </a:bodyPr>
          <a:lstStyle/>
          <a:p>
            <a:r>
              <a:rPr lang="en-US" sz="3200" b="1" u="sng" dirty="0" smtClean="0">
                <a:latin typeface="Times New Roman" panose="02020603050405020304" pitchFamily="18" charset="0"/>
                <a:cs typeface="Times New Roman" panose="02020603050405020304" pitchFamily="18" charset="0"/>
              </a:rPr>
              <a:t>PARENTS ADVICES</a:t>
            </a:r>
            <a:endParaRPr lang="en-US" sz="3200"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398268888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1137" y="2797714"/>
            <a:ext cx="10515600" cy="703384"/>
          </a:xfrm>
        </p:spPr>
        <p:txBody>
          <a:bodyPr>
            <a:noAutofit/>
          </a:bodyPr>
          <a:lstStyle/>
          <a:p>
            <a:r>
              <a:rPr lang="en-US" sz="4800" b="1" dirty="0" smtClean="0">
                <a:solidFill>
                  <a:srgbClr val="0070C0"/>
                </a:solidFill>
                <a:hlinkClick r:id="rId2"/>
              </a:rPr>
              <a:t>COMMERCESTUDYGUIDE.COM</a:t>
            </a:r>
            <a:endParaRPr lang="en-US" sz="4800" b="1" dirty="0">
              <a:solidFill>
                <a:srgbClr val="0070C0"/>
              </a:solidFill>
            </a:endParaRPr>
          </a:p>
        </p:txBody>
      </p:sp>
      <p:sp>
        <p:nvSpPr>
          <p:cNvPr id="3" name="Footer Placeholder 2"/>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3139361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757646"/>
            <a:ext cx="10892883" cy="5419317"/>
          </a:xfrm>
        </p:spPr>
        <p:txBody>
          <a:bodyPr/>
          <a:lstStyle/>
          <a:p>
            <a:pPr marL="0" indent="0" algn="just">
              <a:buNone/>
            </a:pPr>
            <a:r>
              <a:rPr lang="en-US" sz="3600" b="1" u="sng" dirty="0"/>
              <a:t>Negative motivation</a:t>
            </a:r>
            <a:r>
              <a:rPr lang="en-US" sz="3200" dirty="0"/>
              <a:t> </a:t>
            </a:r>
            <a:endParaRPr lang="en-US" sz="3200" dirty="0" smtClean="0"/>
          </a:p>
          <a:p>
            <a:pPr algn="just"/>
            <a:r>
              <a:rPr lang="en-US" dirty="0"/>
              <a:t>Negative or fear motivation is based on force or fear. </a:t>
            </a:r>
            <a:endParaRPr lang="en-US" dirty="0" smtClean="0"/>
          </a:p>
          <a:p>
            <a:pPr algn="just"/>
            <a:r>
              <a:rPr lang="en-US" dirty="0" smtClean="0"/>
              <a:t>Fear </a:t>
            </a:r>
            <a:r>
              <a:rPr lang="en-US" dirty="0"/>
              <a:t>causes employees to act in a certain way. </a:t>
            </a:r>
            <a:endParaRPr lang="en-US" dirty="0" smtClean="0"/>
          </a:p>
          <a:p>
            <a:pPr algn="just"/>
            <a:r>
              <a:rPr lang="en-US" dirty="0" smtClean="0"/>
              <a:t>In </a:t>
            </a:r>
            <a:r>
              <a:rPr lang="en-US" dirty="0"/>
              <a:t>case, they do not act accordingly then they may be punished with demotions or lay-offs. </a:t>
            </a:r>
            <a:endParaRPr lang="en-US" dirty="0" smtClean="0"/>
          </a:p>
          <a:p>
            <a:pPr algn="just"/>
            <a:r>
              <a:rPr lang="en-US" dirty="0" smtClean="0"/>
              <a:t>The </a:t>
            </a:r>
            <a:r>
              <a:rPr lang="en-US" dirty="0"/>
              <a:t>fear acts as a push mechanism. </a:t>
            </a:r>
            <a:endParaRPr lang="en-US" dirty="0" smtClean="0"/>
          </a:p>
          <a:p>
            <a:pPr algn="just"/>
            <a:r>
              <a:rPr lang="en-US" dirty="0" smtClean="0"/>
              <a:t>The </a:t>
            </a:r>
            <a:r>
              <a:rPr lang="en-US" dirty="0"/>
              <a:t>employees do not willingly co-operate, rather they want to avoid the punishment. </a:t>
            </a:r>
            <a:endParaRPr lang="en-US" dirty="0" smtClean="0"/>
          </a:p>
          <a:p>
            <a:pPr algn="just"/>
            <a:r>
              <a:rPr lang="en-US" dirty="0" smtClean="0"/>
              <a:t>A </a:t>
            </a:r>
            <a:r>
              <a:rPr lang="en-US" dirty="0"/>
              <a:t>salesman’s negative motivation could be that he would lose his job if he does not perform well.</a:t>
            </a:r>
          </a:p>
          <a:p>
            <a:pPr marL="0" indent="0" algn="just">
              <a:buNone/>
            </a:pPr>
            <a:endParaRPr lang="en-US" dirty="0"/>
          </a:p>
        </p:txBody>
      </p:sp>
      <p:sp>
        <p:nvSpPr>
          <p:cNvPr id="2" name="Footer Placeholder 1"/>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23801446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2"/>
          <a:stretch>
            <a:fillRect/>
          </a:stretch>
        </p:blipFill>
        <p:spPr>
          <a:xfrm>
            <a:off x="0" y="0"/>
            <a:ext cx="12192000" cy="7493619"/>
          </a:xfrm>
          <a:prstGeom prst="rect">
            <a:avLst/>
          </a:prstGeom>
        </p:spPr>
      </p:pic>
      <p:sp>
        <p:nvSpPr>
          <p:cNvPr id="3" name="Footer Placeholder 2"/>
          <p:cNvSpPr>
            <a:spLocks noGrp="1"/>
          </p:cNvSpPr>
          <p:nvPr>
            <p:ph type="ftr" sz="quarter" idx="11"/>
          </p:nvPr>
        </p:nvSpPr>
        <p:spPr/>
        <p:txBody>
          <a:bodyPr/>
          <a:lstStyle/>
          <a:p>
            <a:r>
              <a:rPr lang="en-US" smtClean="0"/>
              <a:t>Commercestudguide.com</a:t>
            </a:r>
            <a:endParaRPr lang="en-US"/>
          </a:p>
        </p:txBody>
      </p:sp>
    </p:spTree>
    <p:extLst>
      <p:ext uri="{BB962C8B-B14F-4D97-AF65-F5344CB8AC3E}">
        <p14:creationId xmlns:p14="http://schemas.microsoft.com/office/powerpoint/2010/main" val="33622322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12341</TotalTime>
  <Words>4383</Words>
  <Application>Microsoft Office PowerPoint</Application>
  <PresentationFormat>Widescreen</PresentationFormat>
  <Paragraphs>300</Paragraphs>
  <Slides>73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73</vt:i4>
      </vt:variant>
    </vt:vector>
  </HeadingPairs>
  <TitlesOfParts>
    <vt:vector size="78" baseType="lpstr">
      <vt:lpstr>Arial</vt:lpstr>
      <vt:lpstr>Calibri</vt:lpstr>
      <vt:lpstr>Calibri Light</vt:lpstr>
      <vt:lpstr>Times New Roman</vt:lpstr>
      <vt:lpstr>Office Theme</vt:lpstr>
      <vt:lpstr>UNIT II  CONCEPTS OF MOTIVATION </vt:lpstr>
      <vt:lpstr>MOTIVATION</vt:lpstr>
      <vt:lpstr>DEFINITION </vt:lpstr>
      <vt:lpstr>PowerPoint Presentation</vt:lpstr>
      <vt:lpstr>PowerPoint Presentation</vt:lpstr>
      <vt:lpstr>Motivation keeps a person headed towards his/ her goal</vt:lpstr>
      <vt:lpstr>POSITIVE AND NEGATIVE MOTIVATION </vt:lpstr>
      <vt:lpstr>PowerPoint Presentation</vt:lpstr>
      <vt:lpstr>PowerPoint Presentation</vt:lpstr>
      <vt:lpstr>INTRINSIC AND EXTRINSIC MOTIVATION </vt:lpstr>
      <vt:lpstr>PowerPoint Presentation</vt:lpstr>
      <vt:lpstr>EXTRINSIC MOTIVATION</vt:lpstr>
      <vt:lpstr>PowerPoint Presentation</vt:lpstr>
      <vt:lpstr>PROCESS OF MOTIVATION</vt:lpstr>
      <vt:lpstr>PowerPoint Presentation</vt:lpstr>
      <vt:lpstr>NEED, GOALS AND MOTIVES </vt:lpstr>
      <vt:lpstr>NEEDS</vt:lpstr>
      <vt:lpstr>GOALS: </vt:lpstr>
      <vt:lpstr>MASLOW’S NEED HIERARCHY THEORY </vt:lpstr>
      <vt:lpstr>PowerPoint Presentation</vt:lpstr>
      <vt:lpstr>PowerPoint Presentation</vt:lpstr>
      <vt:lpstr>1. PHYSIOLOGICAL NEEDS: </vt:lpstr>
      <vt:lpstr>2. SECURITY OR SAFETY NEEDS: </vt:lpstr>
      <vt:lpstr>3. SOCIAL NEEDS: </vt:lpstr>
      <vt:lpstr>4. ESTEEM NEEDS: </vt:lpstr>
      <vt:lpstr>5. NEED FOR SELF-ACTUALIZATION: </vt:lpstr>
      <vt:lpstr>DYNAMIC NATURE OF MOTIVATION </vt:lpstr>
      <vt:lpstr>PowerPoint Presentation</vt:lpstr>
      <vt:lpstr>1. AN INDIVIDUAL’S EXISTING NEEDS ARE NEVER COMPLETELY SATISFIED; </vt:lpstr>
      <vt:lpstr>2. AS ONE NEED IS SATISFIED, THE NEXT HIGHER LEVEL NEED EMERGES.  </vt:lpstr>
      <vt:lpstr>3. AN INDIVIDUAL WHO ACHIEVES THEIR GOALS SET NEW AND HIGHER GOALS FOR THEMSELVES:  </vt:lpstr>
      <vt:lpstr>BUYING MOTIVES </vt:lpstr>
      <vt:lpstr>MOTIVES</vt:lpstr>
      <vt:lpstr>PowerPoint Presentation</vt:lpstr>
      <vt:lpstr>PRODUCT MOTIVES</vt:lpstr>
      <vt:lpstr>EMOTIONAL PRODUCT MOTIVE</vt:lpstr>
      <vt:lpstr>Emotional product buying motives</vt:lpstr>
      <vt:lpstr>Emotional product buying motives include  </vt:lpstr>
      <vt:lpstr>PowerPoint Presentation</vt:lpstr>
      <vt:lpstr>PowerPoint Presentation</vt:lpstr>
      <vt:lpstr>RATIONAL PRODUCT MOTIVES:  </vt:lpstr>
      <vt:lpstr>RATIONAL PRODUCT MOTIVES:  </vt:lpstr>
      <vt:lpstr>RATIONAL PRODUCT MOTIVES:</vt:lpstr>
      <vt:lpstr>Rational product buying motives include </vt:lpstr>
      <vt:lpstr>PowerPoint Presentation</vt:lpstr>
      <vt:lpstr>PowerPoint Presentation</vt:lpstr>
      <vt:lpstr>PATRONAGE MOTIVES</vt:lpstr>
      <vt:lpstr>PATRONAGE WITH A NEARBY SHOP</vt:lpstr>
      <vt:lpstr>EMOTIONAL PATRONAGE MOTIVES </vt:lpstr>
      <vt:lpstr>EMOTIONAL PATRONAGE</vt:lpstr>
      <vt:lpstr>Emotional patronage buying motives include </vt:lpstr>
      <vt:lpstr>PowerPoint Presentation</vt:lpstr>
      <vt:lpstr>RATIONAL PATRONAGE MOTIVES   </vt:lpstr>
      <vt:lpstr>Rational patronage buying motives include  </vt:lpstr>
      <vt:lpstr>PowerPoint Presentation</vt:lpstr>
      <vt:lpstr>PowerPoint Presentation</vt:lpstr>
      <vt:lpstr>USES OF BUYING MOTIVES IN PERSONAL SELLING </vt:lpstr>
      <vt:lpstr>PowerPoint Presentation</vt:lpstr>
      <vt:lpstr>PowerPoint Presentation</vt:lpstr>
      <vt:lpstr>PowerPoint Presentation</vt:lpstr>
      <vt:lpstr>PowerPoint Presentation</vt:lpstr>
      <vt:lpstr>PowerPoint Presentation</vt:lpstr>
      <vt:lpstr>WAYS TO DISCOVER BUYING MOTIVES </vt:lpstr>
      <vt:lpstr>PowerPoint Presentation</vt:lpstr>
      <vt:lpstr>PowerPoint Presentation</vt:lpstr>
      <vt:lpstr>DIFFICULTIES IN DETERMINING BUYING MOTIVES </vt:lpstr>
      <vt:lpstr>PowerPoint Presentation</vt:lpstr>
      <vt:lpstr>PowerPoint Presentation</vt:lpstr>
      <vt:lpstr>PowerPoint Presentation</vt:lpstr>
      <vt:lpstr> </vt:lpstr>
      <vt:lpstr>PowerPoint Presentation</vt:lpstr>
      <vt:lpstr>PowerPoint Presentation</vt:lpstr>
      <vt:lpstr>COMMERCESTUDYGUIDE.COM</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dc:creator>
  <cp:lastModifiedBy>Microsoft</cp:lastModifiedBy>
  <cp:revision>85</cp:revision>
  <dcterms:created xsi:type="dcterms:W3CDTF">2019-04-22T19:34:18Z</dcterms:created>
  <dcterms:modified xsi:type="dcterms:W3CDTF">2020-03-30T16:52:06Z</dcterms:modified>
</cp:coreProperties>
</file>