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58" r:id="rId2"/>
    <p:sldId id="359" r:id="rId3"/>
    <p:sldId id="337" r:id="rId4"/>
    <p:sldId id="360" r:id="rId5"/>
    <p:sldId id="338" r:id="rId6"/>
    <p:sldId id="339" r:id="rId7"/>
    <p:sldId id="340" r:id="rId8"/>
    <p:sldId id="341" r:id="rId9"/>
    <p:sldId id="342" r:id="rId10"/>
    <p:sldId id="343" r:id="rId11"/>
    <p:sldId id="344" r:id="rId12"/>
    <p:sldId id="346" r:id="rId13"/>
    <p:sldId id="345" r:id="rId14"/>
    <p:sldId id="348" r:id="rId15"/>
    <p:sldId id="349" r:id="rId16"/>
    <p:sldId id="350" r:id="rId17"/>
    <p:sldId id="351" r:id="rId18"/>
    <p:sldId id="352" r:id="rId19"/>
    <p:sldId id="353" r:id="rId20"/>
    <p:sldId id="354" r:id="rId21"/>
    <p:sldId id="355" r:id="rId22"/>
    <p:sldId id="356" r:id="rId23"/>
    <p:sldId id="357" r:id="rId24"/>
    <p:sldId id="364" r:id="rId25"/>
    <p:sldId id="361" r:id="rId26"/>
    <p:sldId id="36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8" autoAdjust="0"/>
    <p:restoredTop sz="94660"/>
  </p:normalViewPr>
  <p:slideViewPr>
    <p:cSldViewPr snapToGrid="0">
      <p:cViewPr varScale="1">
        <p:scale>
          <a:sx n="69" d="100"/>
          <a:sy n="69"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AB621-4C25-4248-B2D0-E9EDC9491D36}" type="datetimeFigureOut">
              <a:rPr lang="en-US" smtClean="0"/>
              <a:t>10-Oct-20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2CFC6-68C8-4D44-BD21-751E80476B8B}" type="slidenum">
              <a:rPr lang="en-US" smtClean="0"/>
              <a:t>‹#›</a:t>
            </a:fld>
            <a:endParaRPr lang="en-US"/>
          </a:p>
        </p:txBody>
      </p:sp>
    </p:spTree>
    <p:extLst>
      <p:ext uri="{BB962C8B-B14F-4D97-AF65-F5344CB8AC3E}">
        <p14:creationId xmlns:p14="http://schemas.microsoft.com/office/powerpoint/2010/main" val="3498200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23336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47262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30851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093" y="193183"/>
            <a:ext cx="11603865" cy="901521"/>
          </a:xfrm>
        </p:spPr>
        <p:txBody>
          <a:bodyPr/>
          <a:lstStyle>
            <a:lvl1pPr>
              <a:defRPr>
                <a:latin typeface="Times" panose="02020603050405020304" pitchFamily="18" charset="0"/>
                <a:cs typeface="Times"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9093" y="1210614"/>
            <a:ext cx="11603865" cy="5510861"/>
          </a:xfrm>
        </p:spPr>
        <p:txBody>
          <a:bodyPr/>
          <a:lstStyle>
            <a:lvl1pPr algn="just">
              <a:defRPr>
                <a:latin typeface="Times" panose="02020603050405020304" pitchFamily="18" charset="0"/>
                <a:cs typeface="Times" panose="02020603050405020304" pitchFamily="18" charset="0"/>
              </a:defRPr>
            </a:lvl1pPr>
            <a:lvl2pPr algn="just">
              <a:defRPr>
                <a:latin typeface="Times" panose="02020603050405020304" pitchFamily="18" charset="0"/>
                <a:cs typeface="Times" panose="02020603050405020304" pitchFamily="18" charset="0"/>
              </a:defRPr>
            </a:lvl2pPr>
            <a:lvl3pPr algn="just">
              <a:defRPr>
                <a:latin typeface="Times" panose="02020603050405020304" pitchFamily="18" charset="0"/>
                <a:cs typeface="Times" panose="02020603050405020304" pitchFamily="18" charset="0"/>
              </a:defRPr>
            </a:lvl3pPr>
            <a:lvl4pPr algn="just">
              <a:defRPr>
                <a:latin typeface="Times" panose="02020603050405020304" pitchFamily="18" charset="0"/>
                <a:cs typeface="Times" panose="02020603050405020304" pitchFamily="18" charset="0"/>
              </a:defRPr>
            </a:lvl4pPr>
            <a:lvl5pPr algn="just">
              <a:defRPr>
                <a:latin typeface="Times" panose="02020603050405020304" pitchFamily="18" charset="0"/>
                <a:cs typeface="Times" panose="020206030504050203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408443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08709AC-E110-4248-8255-4149D5F7B9A8}" type="datetimeFigureOut">
              <a:rPr lang="en-US" smtClean="0"/>
              <a:t>10-Oct-20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75778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260612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8709AC-E110-4248-8255-4149D5F7B9A8}" type="datetimeFigureOut">
              <a:rPr lang="en-US" smtClean="0"/>
              <a:t>10-Oct-20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35070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709AC-E110-4248-8255-4149D5F7B9A8}" type="datetimeFigureOut">
              <a:rPr lang="en-US" smtClean="0"/>
              <a:t>10-Oct-20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25527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709AC-E110-4248-8255-4149D5F7B9A8}" type="datetimeFigureOut">
              <a:rPr lang="en-US" smtClean="0"/>
              <a:t>10-Oct-20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386844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201847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8709AC-E110-4248-8255-4149D5F7B9A8}" type="datetimeFigureOut">
              <a:rPr lang="en-US" smtClean="0"/>
              <a:t>10-Oct-20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53E3-E506-40FA-A853-19B29E921A8D}" type="slidenum">
              <a:rPr lang="en-US" smtClean="0"/>
              <a:t>‹#›</a:t>
            </a:fld>
            <a:endParaRPr lang="en-US"/>
          </a:p>
        </p:txBody>
      </p:sp>
    </p:spTree>
    <p:extLst>
      <p:ext uri="{BB962C8B-B14F-4D97-AF65-F5344CB8AC3E}">
        <p14:creationId xmlns:p14="http://schemas.microsoft.com/office/powerpoint/2010/main" val="1093099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709AC-E110-4248-8255-4149D5F7B9A8}" type="datetimeFigureOut">
              <a:rPr lang="en-US" smtClean="0"/>
              <a:t>10-Oct-20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653E3-E506-40FA-A853-19B29E921A8D}" type="slidenum">
              <a:rPr lang="en-US" smtClean="0"/>
              <a:t>‹#›</a:t>
            </a:fld>
            <a:endParaRPr lang="en-US"/>
          </a:p>
        </p:txBody>
      </p:sp>
    </p:spTree>
    <p:extLst>
      <p:ext uri="{BB962C8B-B14F-4D97-AF65-F5344CB8AC3E}">
        <p14:creationId xmlns:p14="http://schemas.microsoft.com/office/powerpoint/2010/main" val="1712850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businessinsider.com.au/ambani-brothers-feud-reliance-2011-05#july-2002-dhirubhai-ambani-dies-1"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ommercestudyguid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1529" y="2174383"/>
            <a:ext cx="11603865" cy="901521"/>
          </a:xfrm>
        </p:spPr>
        <p:txBody>
          <a:bodyPr/>
          <a:lstStyle/>
          <a:p>
            <a:r>
              <a:rPr lang="en-US" b="1" u="sng" dirty="0"/>
              <a:t>AMBANI FAMILY CONFLICT</a:t>
            </a:r>
            <a:endParaRPr lang="en-US" dirty="0"/>
          </a:p>
        </p:txBody>
      </p:sp>
      <p:sp>
        <p:nvSpPr>
          <p:cNvPr id="4" name="Text Placeholder 3"/>
          <p:cNvSpPr txBox="1">
            <a:spLocks noGrp="1"/>
          </p:cNvSpPr>
          <p:nvPr>
            <p:ph idx="1"/>
          </p:nvPr>
        </p:nvSpPr>
        <p:spPr>
          <a:xfrm>
            <a:off x="0" y="4211783"/>
            <a:ext cx="4678543" cy="9698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smtClean="0">
                <a:latin typeface="Arial Black" pitchFamily="34" charset="0"/>
              </a:rPr>
              <a:t>TORAN LAL VERMA</a:t>
            </a:r>
          </a:p>
          <a:p>
            <a:pPr marL="0" indent="0" algn="ctr">
              <a:buNone/>
            </a:pPr>
            <a:r>
              <a:rPr lang="en-US" sz="2000" dirty="0" smtClean="0">
                <a:latin typeface="Arial Black" pitchFamily="34" charset="0"/>
              </a:rPr>
              <a:t>DHSGU, SAGAR</a:t>
            </a:r>
          </a:p>
          <a:p>
            <a:endParaRPr lang="en-US" sz="2000" dirty="0"/>
          </a:p>
        </p:txBody>
      </p:sp>
    </p:spTree>
    <p:extLst>
      <p:ext uri="{BB962C8B-B14F-4D97-AF65-F5344CB8AC3E}">
        <p14:creationId xmlns:p14="http://schemas.microsoft.com/office/powerpoint/2010/main" val="1801713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234" y="607498"/>
            <a:ext cx="11603865" cy="901521"/>
          </a:xfrm>
        </p:spPr>
        <p:txBody>
          <a:bodyPr>
            <a:noAutofit/>
          </a:bodyPr>
          <a:lstStyle/>
          <a:p>
            <a:r>
              <a:rPr lang="en-US" sz="3200" b="1" u="sng" dirty="0" smtClean="0"/>
              <a:t>Early 2008</a:t>
            </a:r>
            <a:r>
              <a:rPr lang="en-US" sz="3200" b="1" u="sng" dirty="0"/>
              <a:t>: </a:t>
            </a:r>
            <a:r>
              <a:rPr lang="en-US" sz="3200" b="1" u="sng" dirty="0" smtClean="0"/>
              <a:t>nil </a:t>
            </a:r>
            <a:r>
              <a:rPr lang="en-US" sz="3200" b="1" u="sng" dirty="0"/>
              <a:t>accuses Indian Petroleum Minister </a:t>
            </a:r>
            <a:r>
              <a:rPr lang="en-US" sz="3200" b="1" u="sng" dirty="0" err="1"/>
              <a:t>Murli</a:t>
            </a:r>
            <a:r>
              <a:rPr lang="en-US" sz="3200" b="1" u="sng" dirty="0"/>
              <a:t> </a:t>
            </a:r>
            <a:r>
              <a:rPr lang="en-US" sz="3200" b="1" u="sng" dirty="0" err="1"/>
              <a:t>Deora</a:t>
            </a:r>
            <a:r>
              <a:rPr lang="en-US" sz="3200" b="1" u="sng" dirty="0"/>
              <a:t> of secret dealings with his brother</a:t>
            </a:r>
            <a:br>
              <a:rPr lang="en-US" sz="3200" b="1" u="sng" dirty="0"/>
            </a:br>
            <a:endParaRPr lang="en-US" sz="3200" b="1" u="sng" dirty="0"/>
          </a:p>
        </p:txBody>
      </p:sp>
      <p:sp>
        <p:nvSpPr>
          <p:cNvPr id="3" name="Content Placeholder 2"/>
          <p:cNvSpPr>
            <a:spLocks noGrp="1"/>
          </p:cNvSpPr>
          <p:nvPr>
            <p:ph idx="1"/>
          </p:nvPr>
        </p:nvSpPr>
        <p:spPr/>
        <p:txBody>
          <a:bodyPr/>
          <a:lstStyle/>
          <a:p>
            <a:r>
              <a:rPr lang="en-US" dirty="0" err="1"/>
              <a:t>Mukesh's</a:t>
            </a:r>
            <a:r>
              <a:rPr lang="en-US" dirty="0"/>
              <a:t> exploration company was supposed to sell gas to Anil's power company at a discounted rate. The deal was vetoed by </a:t>
            </a:r>
            <a:r>
              <a:rPr lang="en-US" dirty="0" err="1"/>
              <a:t>Deora</a:t>
            </a:r>
            <a:r>
              <a:rPr lang="en-US" dirty="0"/>
              <a:t> who said neither company had the right to trade the government's gas at discounted rates. Anil accused </a:t>
            </a:r>
            <a:r>
              <a:rPr lang="en-US" dirty="0" err="1"/>
              <a:t>Deora</a:t>
            </a:r>
            <a:r>
              <a:rPr lang="en-US" dirty="0"/>
              <a:t> of siding with his brother and said the ruling would essentially double </a:t>
            </a:r>
            <a:r>
              <a:rPr lang="en-US" dirty="0" err="1"/>
              <a:t>Mukesh's</a:t>
            </a:r>
            <a:r>
              <a:rPr lang="en-US" dirty="0"/>
              <a:t> gas profits to £6 billion.</a:t>
            </a:r>
          </a:p>
          <a:p>
            <a:r>
              <a:rPr lang="en-US" dirty="0"/>
              <a:t>At a press conference with shareholders in 2009 Anil said: RIL has tried every trick in the book and apparently several outside the book to back out of its solemn, legal and contractual obligations. It is plain and simple corporate greed of Reliance Industries.'</a:t>
            </a:r>
          </a:p>
          <a:p>
            <a:endParaRPr lang="en-US" dirty="0"/>
          </a:p>
        </p:txBody>
      </p:sp>
    </p:spTree>
    <p:extLst>
      <p:ext uri="{BB962C8B-B14F-4D97-AF65-F5344CB8AC3E}">
        <p14:creationId xmlns:p14="http://schemas.microsoft.com/office/powerpoint/2010/main" val="1960862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445618"/>
            <a:ext cx="11603865" cy="901521"/>
          </a:xfrm>
        </p:spPr>
        <p:txBody>
          <a:bodyPr>
            <a:noAutofit/>
          </a:bodyPr>
          <a:lstStyle/>
          <a:p>
            <a:r>
              <a:rPr lang="en-US" sz="3200" b="1" u="sng" dirty="0"/>
              <a:t>September 2008: Anil </a:t>
            </a:r>
            <a:r>
              <a:rPr lang="en-US" sz="3200" b="1" u="sng" dirty="0" err="1"/>
              <a:t>Ambani</a:t>
            </a:r>
            <a:r>
              <a:rPr lang="en-US" sz="3200" b="1" u="sng" dirty="0"/>
              <a:t> files a defamation suit over statements </a:t>
            </a:r>
            <a:r>
              <a:rPr lang="en-US" sz="3200" b="1" u="sng" dirty="0" err="1"/>
              <a:t>Mukesh</a:t>
            </a:r>
            <a:r>
              <a:rPr lang="en-US" sz="3200" b="1" u="sng" dirty="0"/>
              <a:t> made to The New York Times</a:t>
            </a:r>
            <a:br>
              <a:rPr lang="en-US" sz="3200" b="1" u="sng" dirty="0"/>
            </a:br>
            <a:endParaRPr lang="en-US" sz="3200" b="1" u="sng" dirty="0"/>
          </a:p>
        </p:txBody>
      </p:sp>
      <p:sp>
        <p:nvSpPr>
          <p:cNvPr id="3" name="Content Placeholder 2"/>
          <p:cNvSpPr>
            <a:spLocks noGrp="1"/>
          </p:cNvSpPr>
          <p:nvPr>
            <p:ph idx="1"/>
          </p:nvPr>
        </p:nvSpPr>
        <p:spPr>
          <a:xfrm>
            <a:off x="309093" y="1347139"/>
            <a:ext cx="11603865" cy="5510861"/>
          </a:xfrm>
        </p:spPr>
        <p:txBody>
          <a:bodyPr/>
          <a:lstStyle/>
          <a:p>
            <a:r>
              <a:rPr lang="en-US" dirty="0"/>
              <a:t>Anil </a:t>
            </a:r>
            <a:r>
              <a:rPr lang="en-US" dirty="0" err="1"/>
              <a:t>Ambani</a:t>
            </a:r>
            <a:r>
              <a:rPr lang="en-US" dirty="0"/>
              <a:t> filed a $2.12 billion defamation suit against </a:t>
            </a:r>
            <a:r>
              <a:rPr lang="en-US" dirty="0" err="1"/>
              <a:t>Mukesh</a:t>
            </a:r>
            <a:r>
              <a:rPr lang="en-US" dirty="0"/>
              <a:t> for remarks he made during an interview with The New York Times.</a:t>
            </a:r>
          </a:p>
          <a:p>
            <a:r>
              <a:rPr lang="en-US" dirty="0"/>
              <a:t>The Times had written about an 'intelligence agency', a network of lobbyists and spies who gathered information about India's most powerful. </a:t>
            </a:r>
            <a:r>
              <a:rPr lang="en-US" dirty="0" err="1"/>
              <a:t>Mukesh</a:t>
            </a:r>
            <a:r>
              <a:rPr lang="en-US" dirty="0"/>
              <a:t> had in response said that they had 'de-merged all of that' and that those activities were overseen by Anil.</a:t>
            </a:r>
          </a:p>
          <a:p>
            <a:endParaRPr lang="en-US" dirty="0"/>
          </a:p>
        </p:txBody>
      </p:sp>
    </p:spTree>
    <p:extLst>
      <p:ext uri="{BB962C8B-B14F-4D97-AF65-F5344CB8AC3E}">
        <p14:creationId xmlns:p14="http://schemas.microsoft.com/office/powerpoint/2010/main" val="2450928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1" y="732444"/>
            <a:ext cx="11603865" cy="901521"/>
          </a:xfrm>
        </p:spPr>
        <p:txBody>
          <a:bodyPr>
            <a:noAutofit/>
          </a:bodyPr>
          <a:lstStyle/>
          <a:p>
            <a:r>
              <a:rPr lang="en-US" sz="3600" b="1" u="sng" dirty="0"/>
              <a:t>June 2008: One of Anil's companies is suspected of losing a deal because of </a:t>
            </a:r>
            <a:r>
              <a:rPr lang="en-US" sz="3600" b="1" u="sng" dirty="0" err="1"/>
              <a:t>Mukesh's</a:t>
            </a:r>
            <a:r>
              <a:rPr lang="en-US" sz="3600" b="1" u="sng" dirty="0"/>
              <a:t> involvement</a:t>
            </a:r>
            <a:br>
              <a:rPr lang="en-US" sz="3600" b="1" u="sng" dirty="0"/>
            </a:br>
            <a:endParaRPr lang="en-US" sz="3600" b="1" u="sng" dirty="0"/>
          </a:p>
        </p:txBody>
      </p:sp>
      <p:sp>
        <p:nvSpPr>
          <p:cNvPr id="3" name="Content Placeholder 2"/>
          <p:cNvSpPr>
            <a:spLocks noGrp="1"/>
          </p:cNvSpPr>
          <p:nvPr>
            <p:ph idx="1"/>
          </p:nvPr>
        </p:nvSpPr>
        <p:spPr>
          <a:xfrm>
            <a:off x="309092" y="1962212"/>
            <a:ext cx="11603865" cy="5235758"/>
          </a:xfrm>
        </p:spPr>
        <p:txBody>
          <a:bodyPr/>
          <a:lstStyle/>
          <a:p>
            <a:r>
              <a:rPr lang="en-US" dirty="0"/>
              <a:t>Anil's company, Reliance Communications, called off merger talks with South Africa's MTN, a multinational mobile telecommunications company. The company said there were legal and regulatory issues to deal with.</a:t>
            </a:r>
          </a:p>
          <a:p>
            <a:r>
              <a:rPr lang="en-US" dirty="0" err="1"/>
              <a:t>Mukesh's</a:t>
            </a:r>
            <a:r>
              <a:rPr lang="en-US" dirty="0"/>
              <a:t> claim on the shares of Anil's telecom firm was also blamed for the failed deal.</a:t>
            </a:r>
          </a:p>
          <a:p>
            <a:endParaRPr lang="en-US" dirty="0"/>
          </a:p>
        </p:txBody>
      </p:sp>
    </p:spTree>
    <p:extLst>
      <p:ext uri="{BB962C8B-B14F-4D97-AF65-F5344CB8AC3E}">
        <p14:creationId xmlns:p14="http://schemas.microsoft.com/office/powerpoint/2010/main" val="3082753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863" y="380752"/>
            <a:ext cx="11603865" cy="901521"/>
          </a:xfrm>
        </p:spPr>
        <p:txBody>
          <a:bodyPr>
            <a:noAutofit/>
          </a:bodyPr>
          <a:lstStyle/>
          <a:p>
            <a:r>
              <a:rPr lang="en-US" sz="3600" b="1" u="sng" dirty="0"/>
              <a:t>Summer 2009: Anil blames his brothers' company for power cuts sweeping across India</a:t>
            </a:r>
          </a:p>
        </p:txBody>
      </p:sp>
      <p:sp>
        <p:nvSpPr>
          <p:cNvPr id="3" name="Content Placeholder 2"/>
          <p:cNvSpPr>
            <a:spLocks noGrp="1"/>
          </p:cNvSpPr>
          <p:nvPr>
            <p:ph idx="1"/>
          </p:nvPr>
        </p:nvSpPr>
        <p:spPr>
          <a:xfrm>
            <a:off x="191862" y="1651939"/>
            <a:ext cx="11603865" cy="5510861"/>
          </a:xfrm>
        </p:spPr>
        <p:txBody>
          <a:bodyPr/>
          <a:lstStyle/>
          <a:p>
            <a:r>
              <a:rPr lang="en-US" dirty="0"/>
              <a:t>Anil </a:t>
            </a:r>
            <a:r>
              <a:rPr lang="en-US" dirty="0" err="1"/>
              <a:t>Ambani</a:t>
            </a:r>
            <a:r>
              <a:rPr lang="en-US" dirty="0"/>
              <a:t> addressed a letter to Indian Prime Minister Manmohan Singh in which he said: 'Major power cuts, especially in north India, have become commonplace, causing grave hardship to hundreds of millions of consumers -- sadly, all a result of RIL's corporate greed.' He also asked that the oil ministry stay out of a commercial dispute between the companies.</a:t>
            </a:r>
          </a:p>
          <a:p>
            <a:r>
              <a:rPr lang="en-US" dirty="0"/>
              <a:t>In 2008, opposition parties had alleged that the Prime Minister's Office had interfered with Reliance's businesses after Singh's meeting with </a:t>
            </a:r>
            <a:r>
              <a:rPr lang="en-US" dirty="0" err="1"/>
              <a:t>Mukesh</a:t>
            </a:r>
            <a:r>
              <a:rPr lang="en-US" dirty="0"/>
              <a:t>. At the time the office released a </a:t>
            </a:r>
            <a:r>
              <a:rPr lang="en-US" dirty="0" smtClean="0"/>
              <a:t>statement</a:t>
            </a:r>
            <a:r>
              <a:rPr lang="en-US" dirty="0"/>
              <a:t> that said: The PM meets corporate leaders all the time to discuss national economic issues, as any leader of a modern economy would… people of India know Manmohan Singh better than to believe he would get involved in corporate affairs.'</a:t>
            </a:r>
          </a:p>
          <a:p>
            <a:endParaRPr lang="en-US" dirty="0"/>
          </a:p>
        </p:txBody>
      </p:sp>
    </p:spTree>
    <p:extLst>
      <p:ext uri="{BB962C8B-B14F-4D97-AF65-F5344CB8AC3E}">
        <p14:creationId xmlns:p14="http://schemas.microsoft.com/office/powerpoint/2010/main" val="2173847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759853"/>
            <a:ext cx="11603865" cy="901521"/>
          </a:xfrm>
        </p:spPr>
        <p:txBody>
          <a:bodyPr>
            <a:noAutofit/>
          </a:bodyPr>
          <a:lstStyle/>
          <a:p>
            <a:r>
              <a:rPr lang="en-US" sz="3600" b="1" u="sng" dirty="0"/>
              <a:t>April 2009: Anil </a:t>
            </a:r>
            <a:r>
              <a:rPr lang="en-US" sz="3600" b="1" u="sng" dirty="0" err="1"/>
              <a:t>Ambani</a:t>
            </a:r>
            <a:r>
              <a:rPr lang="en-US" sz="3600" b="1" u="sng" dirty="0"/>
              <a:t> survives assassination attempt. The attempt was not related to the feud.</a:t>
            </a:r>
            <a:br>
              <a:rPr lang="en-US" sz="3600" b="1" u="sng" dirty="0"/>
            </a:br>
            <a:endParaRPr lang="en-US" sz="3600" b="1" u="sng" dirty="0"/>
          </a:p>
        </p:txBody>
      </p:sp>
      <p:sp>
        <p:nvSpPr>
          <p:cNvPr id="3" name="Content Placeholder 2"/>
          <p:cNvSpPr>
            <a:spLocks noGrp="1"/>
          </p:cNvSpPr>
          <p:nvPr>
            <p:ph idx="1"/>
          </p:nvPr>
        </p:nvSpPr>
        <p:spPr>
          <a:xfrm>
            <a:off x="309093" y="1661375"/>
            <a:ext cx="11603865" cy="4809764"/>
          </a:xfrm>
        </p:spPr>
        <p:txBody>
          <a:bodyPr/>
          <a:lstStyle/>
          <a:p>
            <a:r>
              <a:rPr lang="en-US" dirty="0"/>
              <a:t>Anil </a:t>
            </a:r>
            <a:r>
              <a:rPr lang="en-US" dirty="0" err="1"/>
              <a:t>Ambani's</a:t>
            </a:r>
            <a:r>
              <a:rPr lang="en-US" dirty="0"/>
              <a:t> private helicopter was tampered with and mud and pebbles were found inside the choppers gear box. The Anil </a:t>
            </a:r>
            <a:r>
              <a:rPr lang="en-US" dirty="0" err="1"/>
              <a:t>Dhirubhai</a:t>
            </a:r>
            <a:r>
              <a:rPr lang="en-US" dirty="0"/>
              <a:t> </a:t>
            </a:r>
            <a:r>
              <a:rPr lang="en-US" dirty="0" err="1"/>
              <a:t>Ambani</a:t>
            </a:r>
            <a:r>
              <a:rPr lang="en-US" dirty="0"/>
              <a:t> Group filed an official complaint saying that Anil's life was under threat and alleged that his rivals were trying to kill him. The attempt had no links with the feud.</a:t>
            </a:r>
          </a:p>
          <a:p>
            <a:r>
              <a:rPr lang="en-US" dirty="0"/>
              <a:t>Mysteriously though, Bharat </a:t>
            </a:r>
            <a:r>
              <a:rPr lang="en-US" dirty="0" err="1"/>
              <a:t>Borge</a:t>
            </a:r>
            <a:r>
              <a:rPr lang="en-US" dirty="0"/>
              <a:t>, the man who discovered the pebbles in the fuel tank, was found dead at a train station in Mumbai.</a:t>
            </a:r>
          </a:p>
          <a:p>
            <a:endParaRPr lang="en-US" dirty="0"/>
          </a:p>
        </p:txBody>
      </p:sp>
    </p:spTree>
    <p:extLst>
      <p:ext uri="{BB962C8B-B14F-4D97-AF65-F5344CB8AC3E}">
        <p14:creationId xmlns:p14="http://schemas.microsoft.com/office/powerpoint/2010/main" val="1162812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759853"/>
            <a:ext cx="11603865" cy="901521"/>
          </a:xfrm>
        </p:spPr>
        <p:txBody>
          <a:bodyPr>
            <a:noAutofit/>
          </a:bodyPr>
          <a:lstStyle/>
          <a:p>
            <a:r>
              <a:rPr lang="en-US" sz="3600" b="1" u="sng" dirty="0"/>
              <a:t>July 2009: A Mumbai court is forced to order the brothers' companies to enter a gas supply agreement</a:t>
            </a:r>
            <a:br>
              <a:rPr lang="en-US" sz="3600" b="1" u="sng" dirty="0"/>
            </a:br>
            <a:endParaRPr lang="en-US" sz="3600" b="1" u="sng" dirty="0"/>
          </a:p>
        </p:txBody>
      </p:sp>
      <p:sp>
        <p:nvSpPr>
          <p:cNvPr id="3" name="Content Placeholder 2"/>
          <p:cNvSpPr>
            <a:spLocks noGrp="1"/>
          </p:cNvSpPr>
          <p:nvPr>
            <p:ph idx="1"/>
          </p:nvPr>
        </p:nvSpPr>
        <p:spPr>
          <a:xfrm>
            <a:off x="309093" y="1661374"/>
            <a:ext cx="11603865" cy="5196626"/>
          </a:xfrm>
        </p:spPr>
        <p:txBody>
          <a:bodyPr/>
          <a:lstStyle/>
          <a:p>
            <a:r>
              <a:rPr lang="en-US" dirty="0"/>
              <a:t>A Mumbai's High Court gives </a:t>
            </a:r>
            <a:r>
              <a:rPr lang="en-US" dirty="0" err="1"/>
              <a:t>Mukesh</a:t>
            </a:r>
            <a:r>
              <a:rPr lang="en-US" dirty="0"/>
              <a:t> </a:t>
            </a:r>
            <a:r>
              <a:rPr lang="en-US" dirty="0" err="1"/>
              <a:t>Ambani's</a:t>
            </a:r>
            <a:r>
              <a:rPr lang="en-US" dirty="0"/>
              <a:t> Reliance Industries and Anil </a:t>
            </a:r>
            <a:r>
              <a:rPr lang="en-US" dirty="0" err="1"/>
              <a:t>Ambani's</a:t>
            </a:r>
            <a:r>
              <a:rPr lang="en-US" dirty="0"/>
              <a:t> Reliance Natural Resources Ltd. a deadline: Six weeks to sign a gas supply agreement.</a:t>
            </a:r>
          </a:p>
        </p:txBody>
      </p:sp>
    </p:spTree>
    <p:extLst>
      <p:ext uri="{BB962C8B-B14F-4D97-AF65-F5344CB8AC3E}">
        <p14:creationId xmlns:p14="http://schemas.microsoft.com/office/powerpoint/2010/main" val="1883648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474536"/>
            <a:ext cx="11603865" cy="901521"/>
          </a:xfrm>
        </p:spPr>
        <p:txBody>
          <a:bodyPr>
            <a:noAutofit/>
          </a:bodyPr>
          <a:lstStyle/>
          <a:p>
            <a:r>
              <a:rPr lang="en-US" sz="3600" b="1" u="sng" dirty="0"/>
              <a:t>August 2009: Anil </a:t>
            </a:r>
            <a:r>
              <a:rPr lang="en-US" sz="3600" b="1" u="sng" dirty="0" err="1"/>
              <a:t>Ambani</a:t>
            </a:r>
            <a:r>
              <a:rPr lang="en-US" sz="3600" b="1" u="sng" dirty="0"/>
              <a:t> takes out ads </a:t>
            </a:r>
            <a:r>
              <a:rPr lang="en-US" sz="3600" b="1" u="sng" dirty="0" err="1"/>
              <a:t>criticising</a:t>
            </a:r>
            <a:r>
              <a:rPr lang="en-US" sz="3600" b="1" u="sng" dirty="0"/>
              <a:t> his brother's Reliance Industries and the government</a:t>
            </a:r>
            <a:br>
              <a:rPr lang="en-US" sz="3600" b="1" u="sng" dirty="0"/>
            </a:br>
            <a:endParaRPr lang="en-US" sz="3600" b="1" u="sng" dirty="0"/>
          </a:p>
        </p:txBody>
      </p:sp>
      <p:sp>
        <p:nvSpPr>
          <p:cNvPr id="3" name="Content Placeholder 2"/>
          <p:cNvSpPr>
            <a:spLocks noGrp="1"/>
          </p:cNvSpPr>
          <p:nvPr>
            <p:ph idx="1"/>
          </p:nvPr>
        </p:nvSpPr>
        <p:spPr>
          <a:xfrm>
            <a:off x="309093" y="1376057"/>
            <a:ext cx="11603865" cy="5510861"/>
          </a:xfrm>
        </p:spPr>
        <p:txBody>
          <a:bodyPr/>
          <a:lstStyle/>
          <a:p>
            <a:r>
              <a:rPr lang="en-US" dirty="0"/>
              <a:t>Anil </a:t>
            </a:r>
            <a:r>
              <a:rPr lang="en-US" dirty="0" err="1"/>
              <a:t>Ambani's</a:t>
            </a:r>
            <a:r>
              <a:rPr lang="en-US" dirty="0"/>
              <a:t> Reliance Natural Resources Ltd. placed daily advertisements in The Times of India, India's largest newspaper, and 32 other papers alleging that the Indian government had sided with </a:t>
            </a:r>
            <a:r>
              <a:rPr lang="en-US" dirty="0" err="1"/>
              <a:t>Mukesh's</a:t>
            </a:r>
            <a:r>
              <a:rPr lang="en-US" dirty="0"/>
              <a:t> Reliance Industries to raise the price of gas from the </a:t>
            </a:r>
            <a:r>
              <a:rPr lang="en-US" dirty="0" err="1"/>
              <a:t>The</a:t>
            </a:r>
            <a:r>
              <a:rPr lang="en-US" dirty="0"/>
              <a:t> Krishna Godavari basin.</a:t>
            </a:r>
          </a:p>
          <a:p>
            <a:r>
              <a:rPr lang="en-US" dirty="0"/>
              <a:t>The ad claimed Reliance Industries would gain huge profits and electricity bills would jump by 50%.</a:t>
            </a:r>
          </a:p>
          <a:p>
            <a:endParaRPr lang="en-US" dirty="0"/>
          </a:p>
        </p:txBody>
      </p:sp>
    </p:spTree>
    <p:extLst>
      <p:ext uri="{BB962C8B-B14F-4D97-AF65-F5344CB8AC3E}">
        <p14:creationId xmlns:p14="http://schemas.microsoft.com/office/powerpoint/2010/main" val="286538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759853"/>
            <a:ext cx="11603865" cy="901521"/>
          </a:xfrm>
        </p:spPr>
        <p:txBody>
          <a:bodyPr>
            <a:noAutofit/>
          </a:bodyPr>
          <a:lstStyle/>
          <a:p>
            <a:r>
              <a:rPr lang="en-US" sz="3200" b="1" u="sng" dirty="0"/>
              <a:t>August 2009: The Indian finance minister begs the brothers to stop feuding for the sake of the capital markets</a:t>
            </a:r>
            <a:br>
              <a:rPr lang="en-US" sz="3200" b="1" u="sng" dirty="0"/>
            </a:br>
            <a:endParaRPr lang="en-US" sz="3200" b="1" u="sng" dirty="0"/>
          </a:p>
        </p:txBody>
      </p:sp>
      <p:sp>
        <p:nvSpPr>
          <p:cNvPr id="3" name="Content Placeholder 2"/>
          <p:cNvSpPr>
            <a:spLocks noGrp="1"/>
          </p:cNvSpPr>
          <p:nvPr>
            <p:ph idx="1"/>
          </p:nvPr>
        </p:nvSpPr>
        <p:spPr>
          <a:xfrm>
            <a:off x="588135" y="1661375"/>
            <a:ext cx="11603865" cy="4692533"/>
          </a:xfrm>
        </p:spPr>
        <p:txBody>
          <a:bodyPr/>
          <a:lstStyle/>
          <a:p>
            <a:r>
              <a:rPr lang="en-US" dirty="0"/>
              <a:t>India's finance minister </a:t>
            </a:r>
            <a:r>
              <a:rPr lang="en-US" dirty="0" err="1"/>
              <a:t>Pranab</a:t>
            </a:r>
            <a:r>
              <a:rPr lang="en-US" dirty="0"/>
              <a:t> Mukherjee said the corporate dispute had become a matter of 'national interest' and requested the brothers to resolve their dispute privately. He feared the impact of their feud on the markets.</a:t>
            </a:r>
          </a:p>
        </p:txBody>
      </p:sp>
    </p:spTree>
    <p:extLst>
      <p:ext uri="{BB962C8B-B14F-4D97-AF65-F5344CB8AC3E}">
        <p14:creationId xmlns:p14="http://schemas.microsoft.com/office/powerpoint/2010/main" val="903622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2" y="474537"/>
            <a:ext cx="11603865" cy="901521"/>
          </a:xfrm>
        </p:spPr>
        <p:txBody>
          <a:bodyPr>
            <a:noAutofit/>
          </a:bodyPr>
          <a:lstStyle/>
          <a:p>
            <a:r>
              <a:rPr lang="en-US" sz="3600" b="1" u="sng" dirty="0"/>
              <a:t>October 2009: The brothers go to the Supreme Court over the gas dispute</a:t>
            </a:r>
            <a:br>
              <a:rPr lang="en-US" sz="3600" b="1" u="sng" dirty="0"/>
            </a:br>
            <a:endParaRPr lang="en-US" sz="3600" b="1" u="sng" dirty="0"/>
          </a:p>
        </p:txBody>
      </p:sp>
      <p:sp>
        <p:nvSpPr>
          <p:cNvPr id="3" name="Content Placeholder 2"/>
          <p:cNvSpPr>
            <a:spLocks noGrp="1"/>
          </p:cNvSpPr>
          <p:nvPr>
            <p:ph idx="1"/>
          </p:nvPr>
        </p:nvSpPr>
        <p:spPr>
          <a:xfrm>
            <a:off x="309092" y="1347139"/>
            <a:ext cx="11603865" cy="5510861"/>
          </a:xfrm>
        </p:spPr>
        <p:txBody>
          <a:bodyPr/>
          <a:lstStyle/>
          <a:p>
            <a:r>
              <a:rPr lang="en-US" dirty="0"/>
              <a:t>Reliance Industries appeals the High court ruling at the Supreme court. Meanwhile the government filed an appeal at the court saying that gas is state-owned and can't be claimed by corporate entities.</a:t>
            </a:r>
          </a:p>
        </p:txBody>
      </p:sp>
    </p:spTree>
    <p:extLst>
      <p:ext uri="{BB962C8B-B14F-4D97-AF65-F5344CB8AC3E}">
        <p14:creationId xmlns:p14="http://schemas.microsoft.com/office/powerpoint/2010/main" val="1634915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09093"/>
            <a:ext cx="11603865" cy="901521"/>
          </a:xfrm>
        </p:spPr>
        <p:txBody>
          <a:bodyPr>
            <a:noAutofit/>
          </a:bodyPr>
          <a:lstStyle/>
          <a:p>
            <a:r>
              <a:rPr lang="en-US" sz="4000" b="1" u="sng" dirty="0"/>
              <a:t>May 2010: Supreme Court rules in </a:t>
            </a:r>
            <a:r>
              <a:rPr lang="en-US" sz="4000" b="1" u="sng" dirty="0" err="1"/>
              <a:t>Mukesh's</a:t>
            </a:r>
            <a:r>
              <a:rPr lang="en-US" sz="4000" b="1" u="sng" dirty="0"/>
              <a:t> </a:t>
            </a:r>
            <a:r>
              <a:rPr lang="en-US" sz="4000" b="1" u="sng" dirty="0" err="1"/>
              <a:t>favour</a:t>
            </a:r>
            <a:r>
              <a:rPr lang="en-US" sz="4000" b="1" u="sng" dirty="0"/>
              <a:t/>
            </a:r>
            <a:br>
              <a:rPr lang="en-US" sz="4000" b="1" u="sng" dirty="0"/>
            </a:br>
            <a:endParaRPr lang="en-US" sz="4000" b="1" u="sng" dirty="0"/>
          </a:p>
        </p:txBody>
      </p:sp>
      <p:sp>
        <p:nvSpPr>
          <p:cNvPr id="3" name="Content Placeholder 2"/>
          <p:cNvSpPr>
            <a:spLocks noGrp="1"/>
          </p:cNvSpPr>
          <p:nvPr>
            <p:ph idx="1"/>
          </p:nvPr>
        </p:nvSpPr>
        <p:spPr/>
        <p:txBody>
          <a:bodyPr/>
          <a:lstStyle/>
          <a:p>
            <a:r>
              <a:rPr lang="en-US" dirty="0"/>
              <a:t>The Supreme Court ruled in </a:t>
            </a:r>
            <a:r>
              <a:rPr lang="en-US" dirty="0" err="1"/>
              <a:t>Mukesh's</a:t>
            </a:r>
            <a:r>
              <a:rPr lang="en-US" dirty="0"/>
              <a:t> </a:t>
            </a:r>
            <a:r>
              <a:rPr lang="en-US" dirty="0" err="1"/>
              <a:t>favour</a:t>
            </a:r>
            <a:r>
              <a:rPr lang="en-US" dirty="0"/>
              <a:t> and declared that Reliance Industries could sell gas to Anil </a:t>
            </a:r>
            <a:r>
              <a:rPr lang="en-US" dirty="0" err="1"/>
              <a:t>Ambani's</a:t>
            </a:r>
            <a:r>
              <a:rPr lang="en-US" dirty="0"/>
              <a:t> Reliance Natural Resources Ltd. at government-set prices that were higher than those agreed on in a 2005 family agreement. </a:t>
            </a:r>
            <a:endParaRPr lang="en-US" dirty="0" smtClean="0"/>
          </a:p>
          <a:p>
            <a:r>
              <a:rPr lang="en-US" dirty="0" smtClean="0"/>
              <a:t>Anil </a:t>
            </a:r>
            <a:r>
              <a:rPr lang="en-US" dirty="0"/>
              <a:t>said that he would not request a review of the verdict. The companies were given six weeks to renegotiate their agreement.</a:t>
            </a:r>
          </a:p>
        </p:txBody>
      </p:sp>
    </p:spTree>
    <p:extLst>
      <p:ext uri="{BB962C8B-B14F-4D97-AF65-F5344CB8AC3E}">
        <p14:creationId xmlns:p14="http://schemas.microsoft.com/office/powerpoint/2010/main" val="2231716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Conflict in </a:t>
            </a:r>
            <a:r>
              <a:rPr lang="en-US" u="sng" dirty="0" err="1"/>
              <a:t>Ambani</a:t>
            </a:r>
            <a:r>
              <a:rPr lang="en-US" u="sng" dirty="0"/>
              <a:t> Family is widely discussed example of conflict in family businesses</a:t>
            </a:r>
            <a:endParaRPr lang="en-US" dirty="0"/>
          </a:p>
        </p:txBody>
      </p:sp>
      <p:pic>
        <p:nvPicPr>
          <p:cNvPr id="1026" name="Picture 2" descr="Mukesh takes spoils in battle of Ambani brothers | Financial Tim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1399309"/>
            <a:ext cx="11702798" cy="5458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211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759853"/>
            <a:ext cx="11603865" cy="901521"/>
          </a:xfrm>
        </p:spPr>
        <p:txBody>
          <a:bodyPr>
            <a:noAutofit/>
          </a:bodyPr>
          <a:lstStyle/>
          <a:p>
            <a:r>
              <a:rPr lang="en-US" sz="3600" b="1" u="sng" dirty="0"/>
              <a:t>May 2010: </a:t>
            </a:r>
            <a:r>
              <a:rPr lang="en-US" sz="3600" b="1" u="sng" dirty="0" err="1"/>
              <a:t>Ambani's</a:t>
            </a:r>
            <a:r>
              <a:rPr lang="en-US" sz="3600" b="1" u="sng" dirty="0"/>
              <a:t> mother brokers a peace agreement between the brothers</a:t>
            </a:r>
            <a:br>
              <a:rPr lang="en-US" sz="3600" b="1" u="sng" dirty="0"/>
            </a:br>
            <a:endParaRPr lang="en-US" sz="3600" b="1" u="sng" dirty="0"/>
          </a:p>
        </p:txBody>
      </p:sp>
      <p:sp>
        <p:nvSpPr>
          <p:cNvPr id="3" name="Content Placeholder 2"/>
          <p:cNvSpPr>
            <a:spLocks noGrp="1"/>
          </p:cNvSpPr>
          <p:nvPr>
            <p:ph idx="1"/>
          </p:nvPr>
        </p:nvSpPr>
        <p:spPr>
          <a:xfrm>
            <a:off x="309092" y="1661375"/>
            <a:ext cx="11603865" cy="4809764"/>
          </a:xfrm>
        </p:spPr>
        <p:txBody>
          <a:bodyPr/>
          <a:lstStyle/>
          <a:p>
            <a:r>
              <a:rPr lang="en-US" dirty="0" err="1"/>
              <a:t>Kokilaben</a:t>
            </a:r>
            <a:r>
              <a:rPr lang="en-US" dirty="0"/>
              <a:t> brokered a peace agreement between the brothers. Officials of Reliance Industries Ltd. and Anil </a:t>
            </a:r>
            <a:r>
              <a:rPr lang="en-US" dirty="0" err="1"/>
              <a:t>Dhirubhai</a:t>
            </a:r>
            <a:r>
              <a:rPr lang="en-US" dirty="0"/>
              <a:t> </a:t>
            </a:r>
            <a:r>
              <a:rPr lang="en-US" dirty="0" err="1"/>
              <a:t>Ambani</a:t>
            </a:r>
            <a:r>
              <a:rPr lang="en-US" dirty="0"/>
              <a:t> Group both received notes that said the </a:t>
            </a:r>
            <a:r>
              <a:rPr lang="en-US" dirty="0" err="1"/>
              <a:t>Ambani</a:t>
            </a:r>
            <a:r>
              <a:rPr lang="en-US" dirty="0"/>
              <a:t> brothers would draft a non-compete agreement, to replace an earlier one that obviously didn't work</a:t>
            </a:r>
            <a:r>
              <a:rPr lang="en-US" dirty="0" smtClean="0"/>
              <a:t>.</a:t>
            </a:r>
          </a:p>
          <a:p>
            <a:r>
              <a:rPr lang="en-US" dirty="0"/>
              <a:t>RIL, ADAG cancel 2006 non-compete agreements, hope to work in harmony. Two groups cancelled all non-compete agreements that were signed in 2006.</a:t>
            </a:r>
          </a:p>
        </p:txBody>
      </p:sp>
    </p:spTree>
    <p:extLst>
      <p:ext uri="{BB962C8B-B14F-4D97-AF65-F5344CB8AC3E}">
        <p14:creationId xmlns:p14="http://schemas.microsoft.com/office/powerpoint/2010/main" val="2160083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t>June 2010: Anil </a:t>
            </a:r>
            <a:r>
              <a:rPr lang="en-US" sz="3600" b="1" u="sng" dirty="0" err="1"/>
              <a:t>Ambani</a:t>
            </a:r>
            <a:r>
              <a:rPr lang="en-US" sz="3600" b="1" u="sng" dirty="0"/>
              <a:t> withdraws his defamation suit</a:t>
            </a:r>
            <a:br>
              <a:rPr lang="en-US" sz="3600" b="1" u="sng" dirty="0"/>
            </a:br>
            <a:endParaRPr lang="en-US" sz="3600" b="1" u="sng" dirty="0"/>
          </a:p>
        </p:txBody>
      </p:sp>
      <p:sp>
        <p:nvSpPr>
          <p:cNvPr id="3" name="Content Placeholder 2"/>
          <p:cNvSpPr>
            <a:spLocks noGrp="1"/>
          </p:cNvSpPr>
          <p:nvPr>
            <p:ph idx="1"/>
          </p:nvPr>
        </p:nvSpPr>
        <p:spPr>
          <a:xfrm>
            <a:off x="309093" y="890954"/>
            <a:ext cx="11603865" cy="5830521"/>
          </a:xfrm>
        </p:spPr>
        <p:txBody>
          <a:bodyPr/>
          <a:lstStyle/>
          <a:p>
            <a:r>
              <a:rPr lang="en-US" dirty="0"/>
              <a:t>A spokesman for or the Anil </a:t>
            </a:r>
            <a:r>
              <a:rPr lang="en-US" dirty="0" err="1"/>
              <a:t>Dhirubhai</a:t>
            </a:r>
            <a:r>
              <a:rPr lang="en-US" dirty="0"/>
              <a:t> </a:t>
            </a:r>
            <a:r>
              <a:rPr lang="en-US" dirty="0" err="1"/>
              <a:t>Ambani</a:t>
            </a:r>
            <a:r>
              <a:rPr lang="en-US" dirty="0"/>
              <a:t> Group issued a statement: 'Yes, we have withdrawn the suit claiming Rs 10,000 crore (or $2.12 billion) as damages.'</a:t>
            </a:r>
          </a:p>
        </p:txBody>
      </p:sp>
    </p:spTree>
    <p:extLst>
      <p:ext uri="{BB962C8B-B14F-4D97-AF65-F5344CB8AC3E}">
        <p14:creationId xmlns:p14="http://schemas.microsoft.com/office/powerpoint/2010/main" val="3587827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a:t>August 2010: Anil says the feud has been resolved</a:t>
            </a:r>
            <a:br>
              <a:rPr lang="en-US" sz="3600" b="1" u="sng" dirty="0"/>
            </a:br>
            <a:endParaRPr lang="en-US" sz="3600" b="1" u="sng" dirty="0"/>
          </a:p>
        </p:txBody>
      </p:sp>
      <p:sp>
        <p:nvSpPr>
          <p:cNvPr id="3" name="Content Placeholder 2"/>
          <p:cNvSpPr>
            <a:spLocks noGrp="1"/>
          </p:cNvSpPr>
          <p:nvPr>
            <p:ph idx="1"/>
          </p:nvPr>
        </p:nvSpPr>
        <p:spPr>
          <a:xfrm>
            <a:off x="309093" y="914400"/>
            <a:ext cx="11603865" cy="5807075"/>
          </a:xfrm>
        </p:spPr>
        <p:txBody>
          <a:bodyPr/>
          <a:lstStyle/>
          <a:p>
            <a:r>
              <a:rPr lang="en-US" dirty="0"/>
              <a:t>'We have parted on a very cordial note and investors should have no fear whatsoever. This is a one-way street...it's a car with no reverse gear... I look at it simply as an issue that needed to be resolved and it has been resolved. It's a new beginning for me and going forward. I am sure </a:t>
            </a:r>
            <a:r>
              <a:rPr lang="en-US" dirty="0" err="1"/>
              <a:t>Mukesh</a:t>
            </a:r>
            <a:r>
              <a:rPr lang="en-US" dirty="0"/>
              <a:t> will do extremely well.'</a:t>
            </a:r>
          </a:p>
        </p:txBody>
      </p:sp>
    </p:spTree>
    <p:extLst>
      <p:ext uri="{BB962C8B-B14F-4D97-AF65-F5344CB8AC3E}">
        <p14:creationId xmlns:p14="http://schemas.microsoft.com/office/powerpoint/2010/main" val="4251438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December end </a:t>
            </a:r>
            <a:r>
              <a:rPr lang="en-US" b="1" u="sng" dirty="0"/>
              <a:t>2011 </a:t>
            </a:r>
          </a:p>
        </p:txBody>
      </p:sp>
      <p:sp>
        <p:nvSpPr>
          <p:cNvPr id="3" name="Content Placeholder 2"/>
          <p:cNvSpPr>
            <a:spLocks noGrp="1"/>
          </p:cNvSpPr>
          <p:nvPr>
            <p:ph idx="1"/>
          </p:nvPr>
        </p:nvSpPr>
        <p:spPr/>
        <p:txBody>
          <a:bodyPr/>
          <a:lstStyle/>
          <a:p>
            <a:pPr marL="0" indent="0">
              <a:buNone/>
            </a:pPr>
            <a:r>
              <a:rPr lang="en-US" dirty="0"/>
              <a:t>Family gathers at </a:t>
            </a:r>
            <a:r>
              <a:rPr lang="en-US" dirty="0" err="1"/>
              <a:t>Chorwad</a:t>
            </a:r>
            <a:r>
              <a:rPr lang="en-US" dirty="0"/>
              <a:t> in Gujarat to celebrate </a:t>
            </a:r>
            <a:r>
              <a:rPr lang="en-US" dirty="0" err="1"/>
              <a:t>Dhirubhai</a:t>
            </a:r>
            <a:r>
              <a:rPr lang="en-US" dirty="0"/>
              <a:t> </a:t>
            </a:r>
            <a:r>
              <a:rPr lang="en-US" dirty="0" err="1"/>
              <a:t>Ambani’s</a:t>
            </a:r>
            <a:r>
              <a:rPr lang="en-US" dirty="0"/>
              <a:t> birthday, unveil his memorial. </a:t>
            </a:r>
            <a:r>
              <a:rPr lang="en-US" dirty="0" err="1"/>
              <a:t>Ambani</a:t>
            </a:r>
            <a:r>
              <a:rPr lang="en-US" dirty="0"/>
              <a:t> brothers </a:t>
            </a:r>
            <a:r>
              <a:rPr lang="en-US" dirty="0" err="1"/>
              <a:t>Mukesh</a:t>
            </a:r>
            <a:r>
              <a:rPr lang="en-US" dirty="0"/>
              <a:t> and Anil will be seen together in a family reunion for the first time in recent past. Addressing local media, </a:t>
            </a:r>
            <a:r>
              <a:rPr lang="en-US" dirty="0" err="1" smtClean="0"/>
              <a:t>Kokilaben</a:t>
            </a:r>
            <a:r>
              <a:rPr lang="en-US" dirty="0" smtClean="0"/>
              <a:t> </a:t>
            </a:r>
            <a:r>
              <a:rPr lang="en-US" dirty="0"/>
              <a:t>said, </a:t>
            </a:r>
            <a:endParaRPr lang="en-US" dirty="0" smtClean="0"/>
          </a:p>
          <a:p>
            <a:pPr marL="0" indent="0">
              <a:buNone/>
            </a:pPr>
            <a:r>
              <a:rPr lang="en-US" dirty="0" smtClean="0"/>
              <a:t>‘‘</a:t>
            </a:r>
            <a:r>
              <a:rPr lang="en-US" dirty="0"/>
              <a:t>They are both my sons; they are progressing well in their businesses. There is love between them. The </a:t>
            </a:r>
            <a:r>
              <a:rPr lang="en-US" dirty="0" err="1"/>
              <a:t>Ambani</a:t>
            </a:r>
            <a:r>
              <a:rPr lang="en-US" dirty="0"/>
              <a:t> family stands together.’’ </a:t>
            </a:r>
            <a:endParaRPr lang="en-US" dirty="0" smtClean="0"/>
          </a:p>
          <a:p>
            <a:pPr marL="0" indent="0">
              <a:buNone/>
            </a:pPr>
            <a:r>
              <a:rPr lang="en-US" dirty="0" smtClean="0"/>
              <a:t>This </a:t>
            </a:r>
            <a:r>
              <a:rPr lang="en-US" dirty="0"/>
              <a:t>statement leaves people guessing if this is a prelude to brothers getting together.</a:t>
            </a:r>
          </a:p>
        </p:txBody>
      </p:sp>
    </p:spTree>
    <p:extLst>
      <p:ext uri="{BB962C8B-B14F-4D97-AF65-F5344CB8AC3E}">
        <p14:creationId xmlns:p14="http://schemas.microsoft.com/office/powerpoint/2010/main" val="996473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others reunite: Mukesh, Anil Ambani display bonhomie as President honours  their father with Padma Vibhusha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152400"/>
            <a:ext cx="10699954" cy="656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103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Weblink</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www.businessinsider.com.au/ambani-brothers-feud-reliance-2011-05#july-2002-dhirubhai-ambani-dies-1</a:t>
            </a:r>
            <a:r>
              <a:rPr lang="en-US" dirty="0" smtClean="0"/>
              <a:t> </a:t>
            </a:r>
          </a:p>
          <a:p>
            <a:endParaRPr lang="en-US" dirty="0"/>
          </a:p>
        </p:txBody>
      </p:sp>
    </p:spTree>
    <p:extLst>
      <p:ext uri="{BB962C8B-B14F-4D97-AF65-F5344CB8AC3E}">
        <p14:creationId xmlns:p14="http://schemas.microsoft.com/office/powerpoint/2010/main" val="3399436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41457" y="2770128"/>
            <a:ext cx="6770580" cy="9015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Times" panose="02020603050405020304" pitchFamily="18" charset="0"/>
                <a:ea typeface="+mj-ea"/>
                <a:cs typeface="Times" panose="02020603050405020304" pitchFamily="18" charset="0"/>
              </a:defRPr>
            </a:lvl1pPr>
          </a:lstStyle>
          <a:p>
            <a:r>
              <a:rPr lang="en-US" dirty="0" smtClean="0">
                <a:hlinkClick r:id="rId2"/>
              </a:rPr>
              <a:t>Commercestudyguide.com</a:t>
            </a:r>
            <a:endParaRPr lang="en-US" dirty="0"/>
          </a:p>
        </p:txBody>
      </p:sp>
    </p:spTree>
    <p:extLst>
      <p:ext uri="{BB962C8B-B14F-4D97-AF65-F5344CB8AC3E}">
        <p14:creationId xmlns:p14="http://schemas.microsoft.com/office/powerpoint/2010/main" val="3931174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AMBANI FAMILY CONFLICT</a:t>
            </a:r>
            <a:endParaRPr lang="en-US" b="1" u="sng" dirty="0"/>
          </a:p>
        </p:txBody>
      </p:sp>
      <p:sp>
        <p:nvSpPr>
          <p:cNvPr id="3" name="Content Placeholder 2"/>
          <p:cNvSpPr>
            <a:spLocks noGrp="1"/>
          </p:cNvSpPr>
          <p:nvPr>
            <p:ph idx="1"/>
          </p:nvPr>
        </p:nvSpPr>
        <p:spPr/>
        <p:txBody>
          <a:bodyPr/>
          <a:lstStyle/>
          <a:p>
            <a:pPr marL="0" indent="0">
              <a:buNone/>
            </a:pPr>
            <a:r>
              <a:rPr lang="en-US" dirty="0"/>
              <a:t>During their younger years, the brothers worked together at Reliance Industries under their father, </a:t>
            </a:r>
            <a:r>
              <a:rPr lang="en-US" dirty="0" err="1"/>
              <a:t>Dhirubhai</a:t>
            </a:r>
            <a:r>
              <a:rPr lang="en-US" dirty="0"/>
              <a:t> </a:t>
            </a:r>
            <a:r>
              <a:rPr lang="en-US" dirty="0" err="1"/>
              <a:t>Ambani</a:t>
            </a:r>
            <a:r>
              <a:rPr lang="en-US" dirty="0"/>
              <a:t>. During this time, it was reported that the brothers displayed remarkable interpersonal chemistry, sometimes even finishing each other’s sentences. It was a widely held belief that the two would eventually both take over Reliance Industries and run the business empire side by side</a:t>
            </a:r>
            <a:r>
              <a:rPr lang="en-US" dirty="0" smtClean="0"/>
              <a:t>.</a:t>
            </a:r>
          </a:p>
          <a:p>
            <a:pPr marL="0" indent="0" algn="l" fontAlgn="base">
              <a:buNone/>
            </a:pPr>
            <a:r>
              <a:rPr lang="en-US" dirty="0" smtClean="0"/>
              <a:t/>
            </a:r>
            <a:br>
              <a:rPr lang="en-US" dirty="0" smtClean="0"/>
            </a:br>
            <a:endParaRPr lang="en-US" dirty="0"/>
          </a:p>
        </p:txBody>
      </p:sp>
    </p:spTree>
    <p:extLst>
      <p:ext uri="{BB962C8B-B14F-4D97-AF65-F5344CB8AC3E}">
        <p14:creationId xmlns:p14="http://schemas.microsoft.com/office/powerpoint/2010/main" val="168595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EVERYTHING WAS OK TILL DHIRUBHAI AMBANI WAS IN THE BUSINESS</a:t>
            </a:r>
            <a:endParaRPr lang="en-US" sz="3200" dirty="0"/>
          </a:p>
        </p:txBody>
      </p:sp>
      <p:pic>
        <p:nvPicPr>
          <p:cNvPr id="3074" name="Picture 2" descr="Remembering Dhirubhai Ambani On His Death Anniversar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093" y="1299369"/>
            <a:ext cx="11245598"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91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09093"/>
            <a:ext cx="11603865" cy="901521"/>
          </a:xfrm>
        </p:spPr>
        <p:txBody>
          <a:bodyPr>
            <a:normAutofit fontScale="90000"/>
          </a:bodyPr>
          <a:lstStyle/>
          <a:p>
            <a:r>
              <a:rPr lang="en-US" b="1" u="sng" dirty="0"/>
              <a:t>July 2002: </a:t>
            </a:r>
            <a:r>
              <a:rPr lang="en-US" b="1" u="sng" dirty="0" err="1"/>
              <a:t>Dhirubhai</a:t>
            </a:r>
            <a:r>
              <a:rPr lang="en-US" b="1" u="sng" dirty="0"/>
              <a:t> </a:t>
            </a:r>
            <a:r>
              <a:rPr lang="en-US" b="1" u="sng" dirty="0" err="1"/>
              <a:t>Ambani</a:t>
            </a:r>
            <a:r>
              <a:rPr lang="en-US" b="1" u="sng" dirty="0"/>
              <a:t> dies</a:t>
            </a:r>
            <a:br>
              <a:rPr lang="en-US" b="1" u="sng" dirty="0"/>
            </a:br>
            <a:endParaRPr lang="en-US" b="1" u="sng" dirty="0"/>
          </a:p>
        </p:txBody>
      </p:sp>
      <p:sp>
        <p:nvSpPr>
          <p:cNvPr id="3" name="Content Placeholder 2"/>
          <p:cNvSpPr>
            <a:spLocks noGrp="1"/>
          </p:cNvSpPr>
          <p:nvPr>
            <p:ph idx="1"/>
          </p:nvPr>
        </p:nvSpPr>
        <p:spPr>
          <a:xfrm>
            <a:off x="309093" y="1210614"/>
            <a:ext cx="11603865" cy="5510861"/>
          </a:xfrm>
        </p:spPr>
        <p:txBody>
          <a:bodyPr/>
          <a:lstStyle/>
          <a:p>
            <a:r>
              <a:rPr lang="en-US" dirty="0" err="1"/>
              <a:t>Dhirubhai</a:t>
            </a:r>
            <a:r>
              <a:rPr lang="en-US" dirty="0"/>
              <a:t> </a:t>
            </a:r>
            <a:r>
              <a:rPr lang="en-US" dirty="0" err="1"/>
              <a:t>Ambani</a:t>
            </a:r>
            <a:r>
              <a:rPr lang="en-US" dirty="0"/>
              <a:t>, the founder of Reliance Industries died in 2002 after suffering a massive stroke.</a:t>
            </a:r>
          </a:p>
          <a:p>
            <a:r>
              <a:rPr lang="en-US" dirty="0"/>
              <a:t>The patriarch hadn't left a </a:t>
            </a:r>
            <a:r>
              <a:rPr lang="en-US" dirty="0" smtClean="0"/>
              <a:t>will</a:t>
            </a:r>
            <a:r>
              <a:rPr lang="en-US" dirty="0"/>
              <a:t> and his elder son </a:t>
            </a:r>
            <a:r>
              <a:rPr lang="en-US" dirty="0" err="1"/>
              <a:t>Mukesh</a:t>
            </a:r>
            <a:r>
              <a:rPr lang="en-US" dirty="0"/>
              <a:t> </a:t>
            </a:r>
            <a:r>
              <a:rPr lang="en-US" dirty="0" err="1"/>
              <a:t>Ambani</a:t>
            </a:r>
            <a:r>
              <a:rPr lang="en-US" dirty="0"/>
              <a:t> became chairman and managing director of Reliance Industries Ltd while his younger son, Anil </a:t>
            </a:r>
            <a:r>
              <a:rPr lang="en-US" dirty="0" err="1"/>
              <a:t>Ambani</a:t>
            </a:r>
            <a:r>
              <a:rPr lang="en-US" dirty="0"/>
              <a:t> was made vice-chairman.</a:t>
            </a:r>
          </a:p>
          <a:p>
            <a:r>
              <a:rPr lang="en-US" dirty="0" err="1"/>
              <a:t>Mukesh</a:t>
            </a:r>
            <a:r>
              <a:rPr lang="en-US" dirty="0"/>
              <a:t> reportedly tried to oust Anil from the board</a:t>
            </a:r>
            <a:r>
              <a:rPr lang="en-US" dirty="0" smtClean="0"/>
              <a:t>.</a:t>
            </a:r>
          </a:p>
          <a:p>
            <a:r>
              <a:rPr lang="en-US" dirty="0"/>
              <a:t>Group has sales turnover of </a:t>
            </a:r>
            <a:r>
              <a:rPr lang="en-US" dirty="0" smtClean="0"/>
              <a:t>₹</a:t>
            </a:r>
            <a:r>
              <a:rPr lang="en-US" b="1" dirty="0" smtClean="0"/>
              <a:t> </a:t>
            </a:r>
            <a:r>
              <a:rPr lang="en-US" dirty="0" smtClean="0"/>
              <a:t>52,110 </a:t>
            </a:r>
            <a:r>
              <a:rPr lang="en-US" dirty="0"/>
              <a:t>crore and market cap of ₹ 37,688 crore on March 31, 2002.</a:t>
            </a:r>
            <a:endParaRPr lang="en-US" dirty="0" smtClean="0"/>
          </a:p>
          <a:p>
            <a:endParaRPr lang="en-US" dirty="0"/>
          </a:p>
          <a:p>
            <a:endParaRPr lang="en-US" dirty="0"/>
          </a:p>
        </p:txBody>
      </p:sp>
    </p:spTree>
    <p:extLst>
      <p:ext uri="{BB962C8B-B14F-4D97-AF65-F5344CB8AC3E}">
        <p14:creationId xmlns:p14="http://schemas.microsoft.com/office/powerpoint/2010/main" val="4116474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0" y="741831"/>
            <a:ext cx="11603865" cy="901521"/>
          </a:xfrm>
        </p:spPr>
        <p:txBody>
          <a:bodyPr>
            <a:normAutofit fontScale="90000"/>
          </a:bodyPr>
          <a:lstStyle/>
          <a:p>
            <a:r>
              <a:rPr lang="en-US" b="1" dirty="0">
                <a:effectLst>
                  <a:outerShdw blurRad="38100" dist="38100" dir="2700000" algn="tl">
                    <a:srgbClr val="000000">
                      <a:alpha val="43137"/>
                    </a:srgbClr>
                  </a:outerShdw>
                </a:effectLst>
              </a:rPr>
              <a:t>November 2004: The private rift between the brothers becomes public</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854368"/>
            <a:ext cx="11603865" cy="5510861"/>
          </a:xfrm>
        </p:spPr>
        <p:txBody>
          <a:bodyPr/>
          <a:lstStyle/>
          <a:p>
            <a:r>
              <a:rPr lang="en-US" dirty="0"/>
              <a:t>In an interview with CNBC TV18 </a:t>
            </a:r>
            <a:r>
              <a:rPr lang="en-US" dirty="0" err="1"/>
              <a:t>Mukesh</a:t>
            </a:r>
            <a:r>
              <a:rPr lang="en-US" dirty="0"/>
              <a:t> </a:t>
            </a:r>
            <a:r>
              <a:rPr lang="en-US" dirty="0" err="1"/>
              <a:t>Ambani</a:t>
            </a:r>
            <a:r>
              <a:rPr lang="en-US" dirty="0"/>
              <a:t> admitted that the brothers disagreed on the running of the </a:t>
            </a:r>
            <a:r>
              <a:rPr lang="en-US" dirty="0" err="1"/>
              <a:t>Ambani</a:t>
            </a:r>
            <a:r>
              <a:rPr lang="en-US" dirty="0"/>
              <a:t> Group. </a:t>
            </a:r>
            <a:endParaRPr lang="en-US" dirty="0" smtClean="0"/>
          </a:p>
          <a:p>
            <a:pPr marL="457200" lvl="1" indent="0">
              <a:buNone/>
            </a:pPr>
            <a:r>
              <a:rPr lang="en-US" dirty="0" smtClean="0"/>
              <a:t>He </a:t>
            </a:r>
            <a:r>
              <a:rPr lang="en-US" dirty="0"/>
              <a:t>said: 'Well, there are issues which are ownership issues. These are in the private domain, but as far as Reliance is concerned it is a very-very strong professional company</a:t>
            </a:r>
            <a:r>
              <a:rPr lang="en-US" dirty="0" smtClean="0"/>
              <a:t>.'</a:t>
            </a:r>
            <a:endParaRPr lang="en-US" dirty="0"/>
          </a:p>
          <a:p>
            <a:r>
              <a:rPr lang="en-US" dirty="0"/>
              <a:t>At the time the </a:t>
            </a:r>
            <a:r>
              <a:rPr lang="en-US" dirty="0" err="1"/>
              <a:t>Ambanis</a:t>
            </a:r>
            <a:r>
              <a:rPr lang="en-US" dirty="0"/>
              <a:t> had a 46.67% stake in Reliance Industries Ltd, the public 13.48%, and foreign institutional investors 22.85%.</a:t>
            </a:r>
          </a:p>
        </p:txBody>
      </p:sp>
    </p:spTree>
    <p:extLst>
      <p:ext uri="{BB962C8B-B14F-4D97-AF65-F5344CB8AC3E}">
        <p14:creationId xmlns:p14="http://schemas.microsoft.com/office/powerpoint/2010/main" val="342793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404198"/>
            <a:ext cx="11603865" cy="1237032"/>
          </a:xfrm>
        </p:spPr>
        <p:txBody>
          <a:bodyPr>
            <a:noAutofit/>
          </a:bodyPr>
          <a:lstStyle/>
          <a:p>
            <a:r>
              <a:rPr lang="en-US" sz="3600" b="1" u="sng" dirty="0"/>
              <a:t>June 2005: Their mother, </a:t>
            </a:r>
            <a:r>
              <a:rPr lang="en-US" sz="3600" b="1" u="sng" dirty="0" err="1"/>
              <a:t>Kokilaben</a:t>
            </a:r>
            <a:r>
              <a:rPr lang="en-US" sz="3600" b="1" u="sng" dirty="0"/>
              <a:t>, intervenes and splits Reliance Group into 2</a:t>
            </a:r>
            <a:br>
              <a:rPr lang="en-US" sz="3600" b="1" u="sng" dirty="0"/>
            </a:br>
            <a:endParaRPr lang="en-US" sz="3600" b="1" u="sng" dirty="0"/>
          </a:p>
        </p:txBody>
      </p:sp>
      <p:sp>
        <p:nvSpPr>
          <p:cNvPr id="3" name="Content Placeholder 2"/>
          <p:cNvSpPr>
            <a:spLocks noGrp="1"/>
          </p:cNvSpPr>
          <p:nvPr>
            <p:ph idx="1"/>
          </p:nvPr>
        </p:nvSpPr>
        <p:spPr>
          <a:xfrm>
            <a:off x="309093" y="1430215"/>
            <a:ext cx="11603865" cy="5510861"/>
          </a:xfrm>
        </p:spPr>
        <p:txBody>
          <a:bodyPr/>
          <a:lstStyle/>
          <a:p>
            <a:r>
              <a:rPr lang="en-US" dirty="0"/>
              <a:t>The </a:t>
            </a:r>
            <a:r>
              <a:rPr lang="en-US" dirty="0" err="1"/>
              <a:t>Ambani</a:t>
            </a:r>
            <a:r>
              <a:rPr lang="en-US" dirty="0"/>
              <a:t> brothers settled their dispute after their mother </a:t>
            </a:r>
            <a:r>
              <a:rPr lang="en-US" dirty="0" err="1"/>
              <a:t>Kokilaben</a:t>
            </a:r>
            <a:r>
              <a:rPr lang="en-US" dirty="0"/>
              <a:t> intervened and arranged a de-merger</a:t>
            </a:r>
            <a:r>
              <a:rPr lang="en-US" dirty="0" smtClean="0"/>
              <a:t>.</a:t>
            </a:r>
          </a:p>
          <a:p>
            <a:r>
              <a:rPr lang="en-US" dirty="0"/>
              <a:t>The combined Reliance Group has a sales turnover of ₹ 83,310 crore and market cap of ₹ 92,697 crore on March 31, 2005.</a:t>
            </a:r>
          </a:p>
        </p:txBody>
      </p:sp>
      <p:pic>
        <p:nvPicPr>
          <p:cNvPr id="4098" name="Picture 2" descr="Mukesh Ambani's mother Kokilaben – a vegetarian car collector always seen  wearing pink – 5 things to know about the woman who raised India's richest  man | South China Morning P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9029" y="3269673"/>
            <a:ext cx="6993370" cy="329738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3184" y="4003406"/>
            <a:ext cx="3252814" cy="523220"/>
          </a:xfrm>
          <a:prstGeom prst="rect">
            <a:avLst/>
          </a:prstGeom>
          <a:noFill/>
          <a:ln>
            <a:solidFill>
              <a:schemeClr val="tx1"/>
            </a:solidFill>
          </a:ln>
        </p:spPr>
        <p:txBody>
          <a:bodyPr wrap="none" rtlCol="0">
            <a:spAutoFit/>
          </a:bodyPr>
          <a:lstStyle/>
          <a:p>
            <a:r>
              <a:rPr lang="en-US" sz="2800" dirty="0" smtClean="0">
                <a:latin typeface="Times" panose="02020603050405020304" pitchFamily="18" charset="0"/>
                <a:cs typeface="Times" panose="02020603050405020304" pitchFamily="18" charset="0"/>
              </a:rPr>
              <a:t>Mother had to step in</a:t>
            </a:r>
            <a:endParaRPr lang="en-US" sz="28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257044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09093"/>
            <a:ext cx="11603865" cy="901521"/>
          </a:xfrm>
        </p:spPr>
        <p:txBody>
          <a:bodyPr>
            <a:normAutofit fontScale="90000"/>
          </a:bodyPr>
          <a:lstStyle/>
          <a:p>
            <a:r>
              <a:rPr lang="en-US" b="1" u="sng" dirty="0"/>
              <a:t>December 2005: The split is approved </a:t>
            </a:r>
            <a:br>
              <a:rPr lang="en-US" b="1" u="sng" dirty="0"/>
            </a:br>
            <a:endParaRPr lang="en-US" b="1" u="sng" dirty="0"/>
          </a:p>
        </p:txBody>
      </p:sp>
      <p:sp>
        <p:nvSpPr>
          <p:cNvPr id="3" name="Content Placeholder 2"/>
          <p:cNvSpPr>
            <a:spLocks noGrp="1"/>
          </p:cNvSpPr>
          <p:nvPr>
            <p:ph idx="1"/>
          </p:nvPr>
        </p:nvSpPr>
        <p:spPr/>
        <p:txBody>
          <a:bodyPr/>
          <a:lstStyle/>
          <a:p>
            <a:r>
              <a:rPr lang="en-US" dirty="0"/>
              <a:t>The Bombay High Court approved the de-merger for Reliance Industries shareholders after it was accepted by the Bombay Stock Exchange and the National Stock Exchange.</a:t>
            </a:r>
          </a:p>
          <a:p>
            <a:r>
              <a:rPr lang="en-US" dirty="0" err="1"/>
              <a:t>Mukesh</a:t>
            </a:r>
            <a:r>
              <a:rPr lang="en-US" dirty="0"/>
              <a:t> </a:t>
            </a:r>
            <a:r>
              <a:rPr lang="en-US" dirty="0" err="1"/>
              <a:t>Ambani</a:t>
            </a:r>
            <a:r>
              <a:rPr lang="en-US" dirty="0"/>
              <a:t> got Reliance Industries and IPCL, while Anil was given control of Reliance </a:t>
            </a:r>
            <a:r>
              <a:rPr lang="en-US" dirty="0" err="1"/>
              <a:t>Infocomm</a:t>
            </a:r>
            <a:r>
              <a:rPr lang="en-US" dirty="0"/>
              <a:t>, Reliance Energy and Reliance Capital.</a:t>
            </a:r>
          </a:p>
          <a:p>
            <a:r>
              <a:rPr lang="en-US" dirty="0"/>
              <a:t>Some shareholders opposed the decision saying it was more a family arrangement than a business separation.</a:t>
            </a:r>
          </a:p>
          <a:p>
            <a:pPr marL="0" indent="0">
              <a:buNone/>
            </a:pPr>
            <a:endParaRPr lang="en-US" dirty="0"/>
          </a:p>
        </p:txBody>
      </p:sp>
    </p:spTree>
    <p:extLst>
      <p:ext uri="{BB962C8B-B14F-4D97-AF65-F5344CB8AC3E}">
        <p14:creationId xmlns:p14="http://schemas.microsoft.com/office/powerpoint/2010/main" val="2264592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1" y="848354"/>
            <a:ext cx="11603865" cy="901521"/>
          </a:xfrm>
        </p:spPr>
        <p:txBody>
          <a:bodyPr>
            <a:noAutofit/>
          </a:bodyPr>
          <a:lstStyle/>
          <a:p>
            <a:r>
              <a:rPr lang="en-US" sz="3200" b="1" u="sng" dirty="0"/>
              <a:t>November 2006: Anil </a:t>
            </a:r>
            <a:r>
              <a:rPr lang="en-US" sz="3200" b="1" u="sng" dirty="0" err="1"/>
              <a:t>Ambani's</a:t>
            </a:r>
            <a:r>
              <a:rPr lang="en-US" sz="3200" b="1" u="sng" dirty="0"/>
              <a:t> Reliance Group challenges a gas contract signed by </a:t>
            </a:r>
            <a:r>
              <a:rPr lang="en-US" sz="3200" b="1" u="sng" dirty="0" err="1"/>
              <a:t>Mukesh's</a:t>
            </a:r>
            <a:r>
              <a:rPr lang="en-US" sz="3200" b="1" u="sng" dirty="0"/>
              <a:t> company during the split</a:t>
            </a:r>
            <a:br>
              <a:rPr lang="en-US" sz="3200" b="1" u="sng" dirty="0"/>
            </a:br>
            <a:endParaRPr lang="en-US" sz="3200" b="1" u="sng" dirty="0"/>
          </a:p>
        </p:txBody>
      </p:sp>
      <p:sp>
        <p:nvSpPr>
          <p:cNvPr id="3" name="Content Placeholder 2"/>
          <p:cNvSpPr>
            <a:spLocks noGrp="1"/>
          </p:cNvSpPr>
          <p:nvPr>
            <p:ph idx="1"/>
          </p:nvPr>
        </p:nvSpPr>
        <p:spPr>
          <a:xfrm>
            <a:off x="309091" y="1749875"/>
            <a:ext cx="11603865" cy="4853354"/>
          </a:xfrm>
        </p:spPr>
        <p:txBody>
          <a:bodyPr/>
          <a:lstStyle/>
          <a:p>
            <a:r>
              <a:rPr lang="en-US" dirty="0"/>
              <a:t>Anil </a:t>
            </a:r>
            <a:r>
              <a:rPr lang="en-US" dirty="0" err="1"/>
              <a:t>Ambani</a:t>
            </a:r>
            <a:r>
              <a:rPr lang="en-US" dirty="0"/>
              <a:t>, who controlled Reliance Group, publicly questions the terms of the gas supply agreement signed between </a:t>
            </a:r>
            <a:r>
              <a:rPr lang="en-US" dirty="0" err="1"/>
              <a:t>Mukesh's</a:t>
            </a:r>
            <a:r>
              <a:rPr lang="en-US" dirty="0"/>
              <a:t> Reliance Industries Ltd and Anil's Reliance Natural Resources Ltd at the time of the demerger.</a:t>
            </a:r>
          </a:p>
          <a:p>
            <a:r>
              <a:rPr lang="en-US" dirty="0" err="1"/>
              <a:t>Mukesh's</a:t>
            </a:r>
            <a:r>
              <a:rPr lang="en-US" dirty="0"/>
              <a:t> exploration company was reportedly going to sell gas to Anil's power company at a reduced rate. When the government would not approve the deal, Anil suspected covert dealings with his brother.</a:t>
            </a:r>
          </a:p>
          <a:p>
            <a:r>
              <a:rPr lang="en-US" dirty="0"/>
              <a:t>Anil also said the agreements were signed before Anil took charge of them.</a:t>
            </a:r>
          </a:p>
          <a:p>
            <a:endParaRPr lang="en-US" dirty="0"/>
          </a:p>
        </p:txBody>
      </p:sp>
    </p:spTree>
    <p:extLst>
      <p:ext uri="{BB962C8B-B14F-4D97-AF65-F5344CB8AC3E}">
        <p14:creationId xmlns:p14="http://schemas.microsoft.com/office/powerpoint/2010/main" val="45319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5122</TotalTime>
  <Words>797</Words>
  <Application>Microsoft Office PowerPoint</Application>
  <PresentationFormat>Widescreen</PresentationFormat>
  <Paragraphs>70</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Black</vt:lpstr>
      <vt:lpstr>Calibri</vt:lpstr>
      <vt:lpstr>Calibri Light</vt:lpstr>
      <vt:lpstr>Times</vt:lpstr>
      <vt:lpstr>Office Theme</vt:lpstr>
      <vt:lpstr>AMBANI FAMILY CONFLICT</vt:lpstr>
      <vt:lpstr>Conflict in Ambani Family is widely discussed example of conflict in family businesses</vt:lpstr>
      <vt:lpstr>AMBANI FAMILY CONFLICT</vt:lpstr>
      <vt:lpstr>EVERYTHING WAS OK TILL DHIRUBHAI AMBANI WAS IN THE BUSINESS</vt:lpstr>
      <vt:lpstr>July 2002: Dhirubhai Ambani dies </vt:lpstr>
      <vt:lpstr>November 2004: The private rift between the brothers becomes public </vt:lpstr>
      <vt:lpstr>June 2005: Their mother, Kokilaben, intervenes and splits Reliance Group into 2 </vt:lpstr>
      <vt:lpstr>December 2005: The split is approved  </vt:lpstr>
      <vt:lpstr>November 2006: Anil Ambani's Reliance Group challenges a gas contract signed by Mukesh's company during the split </vt:lpstr>
      <vt:lpstr>Early 2008: nil accuses Indian Petroleum Minister Murli Deora of secret dealings with his brother </vt:lpstr>
      <vt:lpstr>September 2008: Anil Ambani files a defamation suit over statements Mukesh made to The New York Times </vt:lpstr>
      <vt:lpstr>June 2008: One of Anil's companies is suspected of losing a deal because of Mukesh's involvement </vt:lpstr>
      <vt:lpstr>Summer 2009: Anil blames his brothers' company for power cuts sweeping across India</vt:lpstr>
      <vt:lpstr>April 2009: Anil Ambani survives assassination attempt. The attempt was not related to the feud. </vt:lpstr>
      <vt:lpstr>July 2009: A Mumbai court is forced to order the brothers' companies to enter a gas supply agreement </vt:lpstr>
      <vt:lpstr>August 2009: Anil Ambani takes out ads criticising his brother's Reliance Industries and the government </vt:lpstr>
      <vt:lpstr>August 2009: The Indian finance minister begs the brothers to stop feuding for the sake of the capital markets </vt:lpstr>
      <vt:lpstr>October 2009: The brothers go to the Supreme Court over the gas dispute </vt:lpstr>
      <vt:lpstr>May 2010: Supreme Court rules in Mukesh's favour </vt:lpstr>
      <vt:lpstr>May 2010: Ambani's mother brokers a peace agreement between the brothers </vt:lpstr>
      <vt:lpstr>June 2010: Anil Ambani withdraws his defamation suit </vt:lpstr>
      <vt:lpstr>August 2010: Anil says the feud has been resolved </vt:lpstr>
      <vt:lpstr>December end 2011 </vt:lpstr>
      <vt:lpstr>PowerPoint Presentation</vt:lpstr>
      <vt:lpstr>Weblink</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63</cp:revision>
  <dcterms:created xsi:type="dcterms:W3CDTF">2020-10-01T11:00:23Z</dcterms:created>
  <dcterms:modified xsi:type="dcterms:W3CDTF">2020-10-10T09:15:21Z</dcterms:modified>
</cp:coreProperties>
</file>