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37" r:id="rId2"/>
    <p:sldId id="314" r:id="rId3"/>
    <p:sldId id="315" r:id="rId4"/>
    <p:sldId id="336" r:id="rId5"/>
    <p:sldId id="316" r:id="rId6"/>
    <p:sldId id="317" r:id="rId7"/>
    <p:sldId id="318" r:id="rId8"/>
    <p:sldId id="319" r:id="rId9"/>
    <p:sldId id="320" r:id="rId10"/>
    <p:sldId id="321" r:id="rId11"/>
    <p:sldId id="333" r:id="rId12"/>
    <p:sldId id="322" r:id="rId13"/>
    <p:sldId id="323" r:id="rId14"/>
    <p:sldId id="324" r:id="rId15"/>
    <p:sldId id="330" r:id="rId16"/>
    <p:sldId id="335" r:id="rId17"/>
    <p:sldId id="331" r:id="rId18"/>
    <p:sldId id="332" r:id="rId19"/>
    <p:sldId id="334" r:id="rId20"/>
    <p:sldId id="338" r:id="rId21"/>
    <p:sldId id="34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8" autoAdjust="0"/>
    <p:restoredTop sz="94660"/>
  </p:normalViewPr>
  <p:slideViewPr>
    <p:cSldViewPr snapToGrid="0">
      <p:cViewPr varScale="1">
        <p:scale>
          <a:sx n="69" d="100"/>
          <a:sy n="69"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AB621-4C25-4248-B2D0-E9EDC9491D36}" type="datetimeFigureOut">
              <a:rPr lang="en-US" smtClean="0"/>
              <a:t>10-Oct-20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2CFC6-68C8-4D44-BD21-751E80476B8B}" type="slidenum">
              <a:rPr lang="en-US" smtClean="0"/>
              <a:t>‹#›</a:t>
            </a:fld>
            <a:endParaRPr lang="en-US"/>
          </a:p>
        </p:txBody>
      </p:sp>
    </p:spTree>
    <p:extLst>
      <p:ext uri="{BB962C8B-B14F-4D97-AF65-F5344CB8AC3E}">
        <p14:creationId xmlns:p14="http://schemas.microsoft.com/office/powerpoint/2010/main" val="349820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23336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7262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0851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93" y="193183"/>
            <a:ext cx="11603865" cy="901521"/>
          </a:xfrm>
        </p:spPr>
        <p:txBody>
          <a:bodyPr/>
          <a:lstStyle>
            <a:lvl1pPr>
              <a:defRPr>
                <a:latin typeface="Times" panose="02020603050405020304" pitchFamily="18" charset="0"/>
                <a:cs typeface="Times"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9093" y="1210614"/>
            <a:ext cx="11603865" cy="5510861"/>
          </a:xfrm>
        </p:spPr>
        <p:txBody>
          <a:bodyPr/>
          <a:lstStyle>
            <a:lvl1pPr algn="just">
              <a:defRPr>
                <a:latin typeface="Times" panose="02020603050405020304" pitchFamily="18" charset="0"/>
                <a:cs typeface="Times" panose="02020603050405020304" pitchFamily="18" charset="0"/>
              </a:defRPr>
            </a:lvl1pPr>
            <a:lvl2pPr algn="just">
              <a:defRPr>
                <a:latin typeface="Times" panose="02020603050405020304" pitchFamily="18" charset="0"/>
                <a:cs typeface="Times" panose="02020603050405020304" pitchFamily="18" charset="0"/>
              </a:defRPr>
            </a:lvl2pPr>
            <a:lvl3pPr algn="just">
              <a:defRPr>
                <a:latin typeface="Times" panose="02020603050405020304" pitchFamily="18" charset="0"/>
                <a:cs typeface="Times" panose="02020603050405020304" pitchFamily="18" charset="0"/>
              </a:defRPr>
            </a:lvl3pPr>
            <a:lvl4pPr algn="just">
              <a:defRPr>
                <a:latin typeface="Times" panose="02020603050405020304" pitchFamily="18" charset="0"/>
                <a:cs typeface="Times" panose="02020603050405020304" pitchFamily="18" charset="0"/>
              </a:defRPr>
            </a:lvl4pPr>
            <a:lvl5pPr algn="just">
              <a:defRPr>
                <a:latin typeface="Times" panose="02020603050405020304" pitchFamily="18" charset="0"/>
                <a:cs typeface="Times" panose="020206030504050203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08443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75778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60612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709AC-E110-4248-8255-4149D5F7B9A8}" type="datetimeFigureOut">
              <a:rPr lang="en-US" smtClean="0"/>
              <a:t>10-Oct-20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5070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709AC-E110-4248-8255-4149D5F7B9A8}" type="datetimeFigureOut">
              <a:rPr lang="en-US" smtClean="0"/>
              <a:t>10-Oct-20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25527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709AC-E110-4248-8255-4149D5F7B9A8}" type="datetimeFigureOut">
              <a:rPr lang="en-US" smtClean="0"/>
              <a:t>10-Oct-20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86844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01847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0930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709AC-E110-4248-8255-4149D5F7B9A8}" type="datetimeFigureOut">
              <a:rPr lang="en-US" smtClean="0"/>
              <a:t>10-Oct-20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53E3-E506-40FA-A853-19B29E921A8D}" type="slidenum">
              <a:rPr lang="en-US" smtClean="0"/>
              <a:t>‹#›</a:t>
            </a:fld>
            <a:endParaRPr lang="en-US"/>
          </a:p>
        </p:txBody>
      </p:sp>
    </p:spTree>
    <p:extLst>
      <p:ext uri="{BB962C8B-B14F-4D97-AF65-F5344CB8AC3E}">
        <p14:creationId xmlns:p14="http://schemas.microsoft.com/office/powerpoint/2010/main" val="171285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usinessmanagementideas.com/business/role-models/contemporary-role-models-in-indian-business/1818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ommercestudyguid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135" y="2922529"/>
            <a:ext cx="11603865" cy="901521"/>
          </a:xfrm>
        </p:spPr>
        <p:txBody>
          <a:bodyPr>
            <a:noAutofit/>
          </a:bodyPr>
          <a:lstStyle/>
          <a:p>
            <a:pPr algn="ctr"/>
            <a:r>
              <a:rPr lang="en-US" b="1" dirty="0"/>
              <a:t>CONTEMPORARY ROLE MODELS IN INDIAN BUSINESSES</a:t>
            </a:r>
            <a:br>
              <a:rPr lang="en-US" b="1" dirty="0"/>
            </a:br>
            <a:endParaRPr lang="en-US" b="1" dirty="0"/>
          </a:p>
        </p:txBody>
      </p:sp>
      <p:sp>
        <p:nvSpPr>
          <p:cNvPr id="4" name="Text Placeholder 3"/>
          <p:cNvSpPr txBox="1">
            <a:spLocks noGrp="1"/>
          </p:cNvSpPr>
          <p:nvPr>
            <p:ph idx="1"/>
          </p:nvPr>
        </p:nvSpPr>
        <p:spPr>
          <a:xfrm>
            <a:off x="588135" y="4516583"/>
            <a:ext cx="4678543" cy="9698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smtClean="0">
                <a:latin typeface="Arial Black" pitchFamily="34" charset="0"/>
              </a:rPr>
              <a:t>TORAN LAL VERMA</a:t>
            </a:r>
          </a:p>
          <a:p>
            <a:pPr marL="0" indent="0" algn="ctr">
              <a:buNone/>
            </a:pPr>
            <a:r>
              <a:rPr lang="en-US" sz="2000" dirty="0" smtClean="0">
                <a:latin typeface="Arial Black" pitchFamily="34" charset="0"/>
              </a:rPr>
              <a:t>DHSGU, SAGAR</a:t>
            </a:r>
          </a:p>
          <a:p>
            <a:endParaRPr lang="en-US" sz="2000" dirty="0"/>
          </a:p>
        </p:txBody>
      </p:sp>
    </p:spTree>
    <p:extLst>
      <p:ext uri="{BB962C8B-B14F-4D97-AF65-F5344CB8AC3E}">
        <p14:creationId xmlns:p14="http://schemas.microsoft.com/office/powerpoint/2010/main" val="424765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Dr. Swati </a:t>
            </a:r>
            <a:r>
              <a:rPr lang="en-US" b="1" u="sng" dirty="0" err="1"/>
              <a:t>Piramal</a:t>
            </a:r>
            <a:r>
              <a:rPr lang="en-US" b="1" u="sng" dirty="0"/>
              <a:t>:</a:t>
            </a:r>
            <a:endParaRPr lang="en-US" u="sng" dirty="0"/>
          </a:p>
        </p:txBody>
      </p:sp>
      <p:sp>
        <p:nvSpPr>
          <p:cNvPr id="3" name="Content Placeholder 2"/>
          <p:cNvSpPr>
            <a:spLocks noGrp="1"/>
          </p:cNvSpPr>
          <p:nvPr>
            <p:ph idx="1"/>
          </p:nvPr>
        </p:nvSpPr>
        <p:spPr/>
        <p:txBody>
          <a:bodyPr/>
          <a:lstStyle/>
          <a:p>
            <a:pPr fontAlgn="base"/>
            <a:r>
              <a:rPr lang="en-US" dirty="0"/>
              <a:t>Swati A. </a:t>
            </a:r>
            <a:r>
              <a:rPr lang="en-US" dirty="0" err="1"/>
              <a:t>Piramal</a:t>
            </a:r>
            <a:r>
              <a:rPr lang="en-US" dirty="0"/>
              <a:t> is the Vice Chairperson of </a:t>
            </a:r>
            <a:r>
              <a:rPr lang="en-US" dirty="0" err="1"/>
              <a:t>Piramal</a:t>
            </a:r>
            <a:r>
              <a:rPr lang="en-US" dirty="0"/>
              <a:t> Life Sciences Limited and Director of </a:t>
            </a:r>
            <a:r>
              <a:rPr lang="en-US" dirty="0" err="1"/>
              <a:t>Piramal</a:t>
            </a:r>
            <a:r>
              <a:rPr lang="en-US" dirty="0"/>
              <a:t> Healthcare Limited.</a:t>
            </a:r>
          </a:p>
          <a:p>
            <a:pPr fontAlgn="base"/>
            <a:r>
              <a:rPr lang="en-US" dirty="0"/>
              <a:t>Dr. </a:t>
            </a:r>
            <a:r>
              <a:rPr lang="en-US" dirty="0" err="1"/>
              <a:t>Piramal</a:t>
            </a:r>
            <a:r>
              <a:rPr lang="en-US" dirty="0"/>
              <a:t> received one of India’s highest civilian </a:t>
            </a:r>
            <a:r>
              <a:rPr lang="en-US" dirty="0" err="1"/>
              <a:t>honour’s</a:t>
            </a:r>
            <a:r>
              <a:rPr lang="en-US" dirty="0"/>
              <a:t>, the </a:t>
            </a:r>
            <a:r>
              <a:rPr lang="en-US" dirty="0" err="1"/>
              <a:t>Padmashri</a:t>
            </a:r>
            <a:r>
              <a:rPr lang="en-US" dirty="0"/>
              <a:t> award, by the President of India, Ms. </a:t>
            </a:r>
            <a:r>
              <a:rPr lang="en-US" dirty="0" err="1"/>
              <a:t>Pratibha</a:t>
            </a:r>
            <a:r>
              <a:rPr lang="en-US" dirty="0"/>
              <a:t> </a:t>
            </a:r>
            <a:r>
              <a:rPr lang="en-US" dirty="0" err="1"/>
              <a:t>Patil</a:t>
            </a:r>
            <a:r>
              <a:rPr lang="en-US" dirty="0"/>
              <a:t> on 4th April, </a:t>
            </a:r>
            <a:r>
              <a:rPr lang="en-US" dirty="0" smtClean="0"/>
              <a:t>2012.</a:t>
            </a:r>
          </a:p>
          <a:p>
            <a:pPr fontAlgn="base"/>
            <a:r>
              <a:rPr lang="en-US" dirty="0" smtClean="0"/>
              <a:t> </a:t>
            </a:r>
            <a:r>
              <a:rPr lang="en-US" dirty="0"/>
              <a:t>She has been nominated as one of the 25 Most Powerful Business Women in India eight times and is now a member of the Hall of Fame of the Most Powerful Women. </a:t>
            </a:r>
            <a:endParaRPr lang="en-US" dirty="0" smtClean="0"/>
          </a:p>
          <a:p>
            <a:pPr fontAlgn="base"/>
            <a:r>
              <a:rPr lang="en-US" dirty="0" smtClean="0"/>
              <a:t>She </a:t>
            </a:r>
            <a:r>
              <a:rPr lang="en-US" dirty="0"/>
              <a:t>was the first woman in 90 years to head the Apex Chamber of Commerce ASSOCHAM in 2009-10. </a:t>
            </a:r>
          </a:p>
          <a:p>
            <a:pPr fontAlgn="base"/>
            <a:r>
              <a:rPr lang="en-US" dirty="0" smtClean="0"/>
              <a:t>She </a:t>
            </a:r>
            <a:r>
              <a:rPr lang="en-US" dirty="0"/>
              <a:t>has contributed towards innovations in Public Health Services and other projects.</a:t>
            </a:r>
          </a:p>
          <a:p>
            <a:endParaRPr lang="en-US" dirty="0"/>
          </a:p>
        </p:txBody>
      </p:sp>
    </p:spTree>
    <p:extLst>
      <p:ext uri="{BB962C8B-B14F-4D97-AF65-F5344CB8AC3E}">
        <p14:creationId xmlns:p14="http://schemas.microsoft.com/office/powerpoint/2010/main" val="3077527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037" y="0"/>
            <a:ext cx="11603865" cy="901521"/>
          </a:xfrm>
        </p:spPr>
        <p:txBody>
          <a:bodyPr/>
          <a:lstStyle/>
          <a:p>
            <a:r>
              <a:rPr lang="en-US" dirty="0" smtClean="0"/>
              <a:t>SWATI PIRAMA</a:t>
            </a:r>
            <a:endParaRPr lang="en-US" dirty="0"/>
          </a:p>
        </p:txBody>
      </p:sp>
      <p:pic>
        <p:nvPicPr>
          <p:cNvPr id="1026" name="Picture 2" descr="Dr. Swati A. Piramal : Piram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655" y="789710"/>
            <a:ext cx="11139054" cy="5915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492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She has been a part of public policy related to health care which led to major policy changes that help reduce the spread of life-threatening diseases. </a:t>
            </a:r>
            <a:endParaRPr lang="en-US" dirty="0" smtClean="0"/>
          </a:p>
          <a:p>
            <a:r>
              <a:rPr lang="en-US" dirty="0" smtClean="0"/>
              <a:t>Dr</a:t>
            </a:r>
            <a:r>
              <a:rPr lang="en-US" dirty="0"/>
              <a:t>. Swati </a:t>
            </a:r>
            <a:r>
              <a:rPr lang="en-US" dirty="0" err="1"/>
              <a:t>Piramal</a:t>
            </a:r>
            <a:r>
              <a:rPr lang="en-US" dirty="0"/>
              <a:t> also serves on Indian Government public policy expert committees for trade, planning, environment, arts, women’s entrepreneurship, national integration and regional development. </a:t>
            </a:r>
            <a:endParaRPr lang="en-US" dirty="0" smtClean="0"/>
          </a:p>
          <a:p>
            <a:r>
              <a:rPr lang="en-US" dirty="0" smtClean="0"/>
              <a:t>Dr</a:t>
            </a:r>
            <a:r>
              <a:rPr lang="en-US" dirty="0"/>
              <a:t>. </a:t>
            </a:r>
            <a:r>
              <a:rPr lang="en-US" dirty="0" err="1"/>
              <a:t>Piramal</a:t>
            </a:r>
            <a:r>
              <a:rPr lang="en-US" dirty="0"/>
              <a:t> is a member of many Indian and foreign business councils, and has received numerous Indian and international awards.</a:t>
            </a:r>
          </a:p>
          <a:p>
            <a:endParaRPr lang="en-US" dirty="0"/>
          </a:p>
        </p:txBody>
      </p:sp>
    </p:spTree>
    <p:extLst>
      <p:ext uri="{BB962C8B-B14F-4D97-AF65-F5344CB8AC3E}">
        <p14:creationId xmlns:p14="http://schemas.microsoft.com/office/powerpoint/2010/main" val="416792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9093"/>
            <a:ext cx="11603865" cy="901521"/>
          </a:xfrm>
        </p:spPr>
        <p:txBody>
          <a:bodyPr>
            <a:normAutofit fontScale="90000"/>
          </a:bodyPr>
          <a:lstStyle/>
          <a:p>
            <a:r>
              <a:rPr lang="en-US" b="1" u="sng" dirty="0"/>
              <a:t>Her Values:</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smtClean="0"/>
              <a:t>Doing </a:t>
            </a:r>
            <a:r>
              <a:rPr lang="en-US" dirty="0"/>
              <a:t>good for society</a:t>
            </a:r>
          </a:p>
          <a:p>
            <a:pPr fontAlgn="base"/>
            <a:r>
              <a:rPr lang="en-US" dirty="0" smtClean="0"/>
              <a:t>Extending </a:t>
            </a:r>
            <a:r>
              <a:rPr lang="en-US" dirty="0"/>
              <a:t>helping hand</a:t>
            </a:r>
          </a:p>
          <a:p>
            <a:pPr fontAlgn="base"/>
            <a:r>
              <a:rPr lang="en-US" dirty="0" smtClean="0"/>
              <a:t>Courtesy </a:t>
            </a:r>
            <a:r>
              <a:rPr lang="en-US" dirty="0"/>
              <a:t>&amp; humility</a:t>
            </a:r>
          </a:p>
          <a:p>
            <a:pPr marL="0" indent="0">
              <a:buNone/>
            </a:pPr>
            <a:endParaRPr lang="en-US" b="1" dirty="0" smtClean="0"/>
          </a:p>
          <a:p>
            <a:pPr marL="0" indent="0">
              <a:buNone/>
            </a:pPr>
            <a:r>
              <a:rPr lang="en-US" b="1" u="sng" dirty="0" smtClean="0"/>
              <a:t>Her </a:t>
            </a:r>
            <a:r>
              <a:rPr lang="en-US" b="1" u="sng" dirty="0"/>
              <a:t>Business Philosophy:</a:t>
            </a:r>
            <a:endParaRPr lang="en-US" u="sng" dirty="0"/>
          </a:p>
          <a:p>
            <a:pPr fontAlgn="base"/>
            <a:r>
              <a:rPr lang="en-US" dirty="0"/>
              <a:t>Innovation as mantra of success</a:t>
            </a:r>
          </a:p>
          <a:p>
            <a:pPr fontAlgn="base"/>
            <a:r>
              <a:rPr lang="en-US" dirty="0" smtClean="0"/>
              <a:t>Ethical </a:t>
            </a:r>
            <a:r>
              <a:rPr lang="en-US" dirty="0"/>
              <a:t>business</a:t>
            </a:r>
          </a:p>
          <a:p>
            <a:endParaRPr lang="en-US" dirty="0"/>
          </a:p>
        </p:txBody>
      </p:sp>
    </p:spTree>
    <p:extLst>
      <p:ext uri="{BB962C8B-B14F-4D97-AF65-F5344CB8AC3E}">
        <p14:creationId xmlns:p14="http://schemas.microsoft.com/office/powerpoint/2010/main" val="756675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Her </a:t>
            </a:r>
            <a:r>
              <a:rPr lang="en-US" b="1" u="sng" dirty="0" err="1" smtClean="0"/>
              <a:t>Behavioural</a:t>
            </a:r>
            <a:r>
              <a:rPr lang="en-US" b="1" u="sng" dirty="0" smtClean="0"/>
              <a:t> </a:t>
            </a:r>
            <a:r>
              <a:rPr lang="en-US" b="1" u="sng" dirty="0"/>
              <a:t>Orientation:</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a:t>Hard working</a:t>
            </a:r>
          </a:p>
          <a:p>
            <a:pPr fontAlgn="base"/>
            <a:r>
              <a:rPr lang="en-US" dirty="0" smtClean="0"/>
              <a:t>Persistence</a:t>
            </a:r>
            <a:endParaRPr lang="en-US" dirty="0"/>
          </a:p>
          <a:p>
            <a:pPr fontAlgn="base"/>
            <a:r>
              <a:rPr lang="en-US" dirty="0" smtClean="0"/>
              <a:t>Enthusiasm</a:t>
            </a:r>
            <a:endParaRPr lang="en-US" dirty="0"/>
          </a:p>
          <a:p>
            <a:pPr fontAlgn="base"/>
            <a:r>
              <a:rPr lang="en-US" dirty="0" smtClean="0"/>
              <a:t>Self </a:t>
            </a:r>
            <a:r>
              <a:rPr lang="en-US" dirty="0"/>
              <a:t>confidence</a:t>
            </a:r>
          </a:p>
          <a:p>
            <a:endParaRPr lang="en-US" dirty="0"/>
          </a:p>
        </p:txBody>
      </p:sp>
    </p:spTree>
    <p:extLst>
      <p:ext uri="{BB962C8B-B14F-4D97-AF65-F5344CB8AC3E}">
        <p14:creationId xmlns:p14="http://schemas.microsoft.com/office/powerpoint/2010/main" val="388617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72166"/>
            <a:ext cx="11603865" cy="838448"/>
          </a:xfrm>
        </p:spPr>
        <p:txBody>
          <a:bodyPr>
            <a:normAutofit fontScale="90000"/>
          </a:bodyPr>
          <a:lstStyle/>
          <a:p>
            <a:r>
              <a:rPr lang="en-US" b="1" u="sng" dirty="0" err="1"/>
              <a:t>Vandana</a:t>
            </a:r>
            <a:r>
              <a:rPr lang="en-US" b="1" u="sng" dirty="0"/>
              <a:t> </a:t>
            </a:r>
            <a:r>
              <a:rPr lang="en-US" b="1" u="sng" dirty="0" err="1"/>
              <a:t>Luthra</a:t>
            </a:r>
            <a:r>
              <a:rPr lang="en-US" b="1" u="sng" dirty="0"/>
              <a:t>:</a:t>
            </a:r>
            <a:r>
              <a:rPr lang="en-US" u="sng" dirty="0"/>
              <a:t/>
            </a:r>
            <a:br>
              <a:rPr lang="en-US" u="sng" dirty="0"/>
            </a:br>
            <a:endParaRPr lang="en-US" u="sng" dirty="0"/>
          </a:p>
        </p:txBody>
      </p:sp>
      <p:sp>
        <p:nvSpPr>
          <p:cNvPr id="3" name="Content Placeholder 2"/>
          <p:cNvSpPr>
            <a:spLocks noGrp="1"/>
          </p:cNvSpPr>
          <p:nvPr>
            <p:ph idx="1"/>
          </p:nvPr>
        </p:nvSpPr>
        <p:spPr/>
        <p:txBody>
          <a:bodyPr/>
          <a:lstStyle/>
          <a:p>
            <a:r>
              <a:rPr lang="en-US" dirty="0" err="1"/>
              <a:t>Vandana</a:t>
            </a:r>
            <a:r>
              <a:rPr lang="en-US" dirty="0"/>
              <a:t> </a:t>
            </a:r>
            <a:r>
              <a:rPr lang="en-US" dirty="0" err="1"/>
              <a:t>Luthra</a:t>
            </a:r>
            <a:r>
              <a:rPr lang="en-US" dirty="0"/>
              <a:t> is an entrepreneur who can be said to be embodiments of her enterprise. She is slim and svelte. </a:t>
            </a:r>
            <a:endParaRPr lang="en-US" dirty="0" smtClean="0"/>
          </a:p>
          <a:p>
            <a:r>
              <a:rPr lang="en-US" dirty="0" smtClean="0"/>
              <a:t>She </a:t>
            </a:r>
            <a:r>
              <a:rPr lang="en-US" dirty="0"/>
              <a:t>carries herself with the grace that only comes with enormous self-confidence. She’s the founder and mentor of the VLCC, India’s leading slimming, beauty and fitness brand, and one with seven outlets in Abu Dhabi, Dubai and Sharjah, and many more to open. </a:t>
            </a:r>
            <a:endParaRPr lang="en-US" dirty="0" smtClean="0"/>
          </a:p>
          <a:p>
            <a:r>
              <a:rPr lang="en-US" dirty="0" smtClean="0"/>
              <a:t>There </a:t>
            </a:r>
            <a:r>
              <a:rPr lang="en-US" dirty="0"/>
              <a:t>are VLCC slimming, beauty and fitness centers in Muscat and Bahrain, and by next year there will be a total of some 28 across the Middle East.</a:t>
            </a:r>
          </a:p>
          <a:p>
            <a:endParaRPr lang="en-US" dirty="0"/>
          </a:p>
        </p:txBody>
      </p:sp>
    </p:spTree>
    <p:extLst>
      <p:ext uri="{BB962C8B-B14F-4D97-AF65-F5344CB8AC3E}">
        <p14:creationId xmlns:p14="http://schemas.microsoft.com/office/powerpoint/2010/main" val="2963398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Vandana</a:t>
            </a:r>
            <a:r>
              <a:rPr lang="en-US" b="1" dirty="0"/>
              <a:t> </a:t>
            </a:r>
            <a:r>
              <a:rPr lang="en-US" b="1" dirty="0" err="1"/>
              <a:t>Luthra</a:t>
            </a:r>
            <a:r>
              <a:rPr lang="en-US" b="1" dirty="0"/>
              <a:t>:</a:t>
            </a:r>
            <a:r>
              <a:rPr lang="en-US" dirty="0"/>
              <a:t/>
            </a:r>
            <a:br>
              <a:rPr lang="en-US" dirty="0"/>
            </a:br>
            <a:endParaRPr lang="en-US" dirty="0"/>
          </a:p>
        </p:txBody>
      </p:sp>
      <p:pic>
        <p:nvPicPr>
          <p:cNvPr id="2050" name="Picture 2" descr="Success Story of Vandana Luthra - Founder Of VLCC | The CEO Stor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831513"/>
            <a:ext cx="11183815" cy="5850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832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374074"/>
            <a:ext cx="11603865" cy="6347402"/>
          </a:xfrm>
        </p:spPr>
        <p:txBody>
          <a:bodyPr/>
          <a:lstStyle/>
          <a:p>
            <a:pPr fontAlgn="base"/>
            <a:r>
              <a:rPr lang="en-US" dirty="0"/>
              <a:t>The largest number of VLCC centers, of course, is in Ms. </a:t>
            </a:r>
            <a:r>
              <a:rPr lang="en-US" dirty="0" err="1"/>
              <a:t>Luthra’s</a:t>
            </a:r>
            <a:r>
              <a:rPr lang="en-US" dirty="0"/>
              <a:t> native India – 150 of them in 75 cities. She facilitates professional development through her vocational training school, the VLCC Institute of Beauty, Health &amp; Management, which currently has 43 campuses in 35 cities.</a:t>
            </a:r>
          </a:p>
          <a:p>
            <a:pPr fontAlgn="base"/>
            <a:r>
              <a:rPr lang="en-US" dirty="0"/>
              <a:t>Ms. </a:t>
            </a:r>
            <a:r>
              <a:rPr lang="en-US" dirty="0" err="1"/>
              <a:t>Luthra</a:t>
            </a:r>
            <a:r>
              <a:rPr lang="en-US" dirty="0"/>
              <a:t> says “The entrepreneur as an educator – That would be a fair way to characterize me and Fitness and well-being are a matter of education, and for that you need skilled trainers.” </a:t>
            </a:r>
            <a:endParaRPr lang="en-US" dirty="0" smtClean="0"/>
          </a:p>
          <a:p>
            <a:pPr fontAlgn="base"/>
            <a:r>
              <a:rPr lang="en-US" dirty="0" smtClean="0"/>
              <a:t>Her </a:t>
            </a:r>
            <a:r>
              <a:rPr lang="en-US" dirty="0"/>
              <a:t>own training after graduating from Delhi University was in nutrition and cosmetology in Germany. Then Ms. </a:t>
            </a:r>
            <a:r>
              <a:rPr lang="en-US" dirty="0" err="1"/>
              <a:t>Luthra</a:t>
            </a:r>
            <a:r>
              <a:rPr lang="en-US" dirty="0"/>
              <a:t> took a series of specialized courses and modules in beauty care, fitness, food and nutrition and skin care in London, Munich and Paris. And then she returned to her middle-class home in New Delhi, India’s capital, and started a </a:t>
            </a:r>
            <a:r>
              <a:rPr lang="en-US" dirty="0" err="1"/>
              <a:t>neighbourhood</a:t>
            </a:r>
            <a:r>
              <a:rPr lang="en-US" dirty="0"/>
              <a:t> beauty </a:t>
            </a:r>
            <a:r>
              <a:rPr lang="en-US" dirty="0" err="1"/>
              <a:t>parlour</a:t>
            </a:r>
            <a:r>
              <a:rPr lang="en-US" dirty="0"/>
              <a:t>.</a:t>
            </a:r>
          </a:p>
          <a:p>
            <a:endParaRPr lang="en-US" dirty="0"/>
          </a:p>
        </p:txBody>
      </p:sp>
    </p:spTree>
    <p:extLst>
      <p:ext uri="{BB962C8B-B14F-4D97-AF65-F5344CB8AC3E}">
        <p14:creationId xmlns:p14="http://schemas.microsoft.com/office/powerpoint/2010/main" val="3901344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135" y="521429"/>
            <a:ext cx="11603865" cy="901521"/>
          </a:xfrm>
        </p:spPr>
        <p:txBody>
          <a:bodyPr>
            <a:normAutofit fontScale="90000"/>
          </a:bodyPr>
          <a:lstStyle/>
          <a:p>
            <a:r>
              <a:rPr lang="en-US" b="1" u="sng" dirty="0"/>
              <a:t>Values:</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smtClean="0"/>
              <a:t>Good </a:t>
            </a:r>
            <a:r>
              <a:rPr lang="en-US" dirty="0"/>
              <a:t>clean business</a:t>
            </a:r>
          </a:p>
          <a:p>
            <a:pPr fontAlgn="base"/>
            <a:r>
              <a:rPr lang="en-US" dirty="0" smtClean="0"/>
              <a:t>Doing </a:t>
            </a:r>
            <a:r>
              <a:rPr lang="en-US" dirty="0"/>
              <a:t>good to women in particular</a:t>
            </a:r>
          </a:p>
          <a:p>
            <a:pPr fontAlgn="base"/>
            <a:r>
              <a:rPr lang="en-US" dirty="0" smtClean="0"/>
              <a:t>Belief </a:t>
            </a:r>
            <a:r>
              <a:rPr lang="en-US" dirty="0"/>
              <a:t>in good </a:t>
            </a:r>
            <a:r>
              <a:rPr lang="en-US" dirty="0" smtClean="0"/>
              <a:t>heath</a:t>
            </a:r>
          </a:p>
          <a:p>
            <a:pPr fontAlgn="base"/>
            <a:endParaRPr lang="en-US" dirty="0"/>
          </a:p>
          <a:p>
            <a:pPr fontAlgn="base"/>
            <a:r>
              <a:rPr lang="en-US" b="1" u="sng" dirty="0"/>
              <a:t>Business Philosophy:</a:t>
            </a:r>
            <a:endParaRPr lang="en-US" u="sng" dirty="0"/>
          </a:p>
          <a:p>
            <a:pPr fontAlgn="base"/>
            <a:r>
              <a:rPr lang="en-US" dirty="0" smtClean="0"/>
              <a:t>Healthy </a:t>
            </a:r>
            <a:r>
              <a:rPr lang="en-US" dirty="0"/>
              <a:t>life – Happy life</a:t>
            </a:r>
          </a:p>
          <a:p>
            <a:pPr marL="0" indent="0" fontAlgn="base">
              <a:buNone/>
            </a:pPr>
            <a:endParaRPr lang="en-US" dirty="0"/>
          </a:p>
          <a:p>
            <a:endParaRPr lang="en-US" dirty="0"/>
          </a:p>
        </p:txBody>
      </p:sp>
    </p:spTree>
    <p:extLst>
      <p:ext uri="{BB962C8B-B14F-4D97-AF65-F5344CB8AC3E}">
        <p14:creationId xmlns:p14="http://schemas.microsoft.com/office/powerpoint/2010/main" val="738043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Behavioural</a:t>
            </a:r>
            <a:r>
              <a:rPr lang="en-US" b="1" u="sng" dirty="0"/>
              <a:t> Orientation:</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a:t>Good communication</a:t>
            </a:r>
          </a:p>
          <a:p>
            <a:pPr fontAlgn="base"/>
            <a:r>
              <a:rPr lang="en-US" dirty="0" smtClean="0"/>
              <a:t>Smart </a:t>
            </a:r>
            <a:r>
              <a:rPr lang="en-US" dirty="0"/>
              <a:t>&amp; sophisticated</a:t>
            </a:r>
          </a:p>
          <a:p>
            <a:pPr fontAlgn="base"/>
            <a:r>
              <a:rPr lang="en-US" dirty="0" smtClean="0"/>
              <a:t>Good </a:t>
            </a:r>
            <a:r>
              <a:rPr lang="en-US" dirty="0"/>
              <a:t>soft skills</a:t>
            </a:r>
          </a:p>
          <a:p>
            <a:pPr marL="0" indent="0">
              <a:buNone/>
            </a:pPr>
            <a:endParaRPr lang="en-US" dirty="0"/>
          </a:p>
          <a:p>
            <a:endParaRPr lang="en-US" dirty="0"/>
          </a:p>
        </p:txBody>
      </p:sp>
    </p:spTree>
    <p:extLst>
      <p:ext uri="{BB962C8B-B14F-4D97-AF65-F5344CB8AC3E}">
        <p14:creationId xmlns:p14="http://schemas.microsoft.com/office/powerpoint/2010/main" val="3858781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905716"/>
            <a:ext cx="11603865" cy="609795"/>
          </a:xfrm>
        </p:spPr>
        <p:txBody>
          <a:bodyPr>
            <a:normAutofit fontScale="90000"/>
          </a:bodyPr>
          <a:lstStyle/>
          <a:p>
            <a:r>
              <a:rPr lang="en-US" u="sng" dirty="0"/>
              <a:t>CONTEMPORARY ROLE MODELS IN INDIAN BUSINESSES</a:t>
            </a:r>
            <a:br>
              <a:rPr lang="en-US" u="sng" dirty="0"/>
            </a:br>
            <a:endParaRPr lang="en-US" u="sng" dirty="0"/>
          </a:p>
        </p:txBody>
      </p:sp>
      <p:sp>
        <p:nvSpPr>
          <p:cNvPr id="3" name="Content Placeholder 2"/>
          <p:cNvSpPr>
            <a:spLocks noGrp="1"/>
          </p:cNvSpPr>
          <p:nvPr>
            <p:ph idx="1"/>
          </p:nvPr>
        </p:nvSpPr>
        <p:spPr>
          <a:xfrm>
            <a:off x="419928" y="2042988"/>
            <a:ext cx="11603865" cy="5510861"/>
          </a:xfrm>
        </p:spPr>
        <p:txBody>
          <a:bodyPr/>
          <a:lstStyle/>
          <a:p>
            <a:pPr marL="0" indent="0">
              <a:buNone/>
            </a:pPr>
            <a:r>
              <a:rPr lang="en-US" u="sng" dirty="0"/>
              <a:t>There are a huge number of entrepreneurs doing very well for them as well as for the economy</a:t>
            </a:r>
            <a:r>
              <a:rPr lang="en-US" u="sng" dirty="0" smtClean="0"/>
              <a:t>. it is very important for us to learn their </a:t>
            </a:r>
            <a:r>
              <a:rPr lang="en-US" u="sng" dirty="0" smtClean="0"/>
              <a:t>values.</a:t>
            </a:r>
          </a:p>
          <a:p>
            <a:pPr marL="0" indent="0">
              <a:buNone/>
            </a:pPr>
            <a:r>
              <a:rPr lang="en-US" u="sng" dirty="0" smtClean="0"/>
              <a:t>We have discussed three influential women entrepreneurs in this presentation.</a:t>
            </a:r>
            <a:endParaRPr lang="en-US" dirty="0"/>
          </a:p>
        </p:txBody>
      </p:sp>
    </p:spTree>
    <p:extLst>
      <p:ext uri="{BB962C8B-B14F-4D97-AF65-F5344CB8AC3E}">
        <p14:creationId xmlns:p14="http://schemas.microsoft.com/office/powerpoint/2010/main" val="2797468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Weblink</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www.businessmanagementideas.com/business/role-models/contemporary-role-models-in-indian-business/18182</a:t>
            </a:r>
            <a:r>
              <a:rPr lang="en-US" dirty="0" smtClean="0"/>
              <a:t> </a:t>
            </a:r>
          </a:p>
          <a:p>
            <a:endParaRPr lang="en-US" dirty="0"/>
          </a:p>
        </p:txBody>
      </p:sp>
    </p:spTree>
    <p:extLst>
      <p:ext uri="{BB962C8B-B14F-4D97-AF65-F5344CB8AC3E}">
        <p14:creationId xmlns:p14="http://schemas.microsoft.com/office/powerpoint/2010/main" val="2324392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38439" y="2728565"/>
            <a:ext cx="6770580" cy="9015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imes" panose="02020603050405020304" pitchFamily="18" charset="0"/>
                <a:ea typeface="+mj-ea"/>
                <a:cs typeface="Times" panose="02020603050405020304" pitchFamily="18" charset="0"/>
              </a:defRPr>
            </a:lvl1pPr>
          </a:lstStyle>
          <a:p>
            <a:r>
              <a:rPr lang="en-US" dirty="0" smtClean="0">
                <a:hlinkClick r:id="rId2"/>
              </a:rPr>
              <a:t>Commercestudyguide.com</a:t>
            </a:r>
            <a:endParaRPr lang="en-US" dirty="0"/>
          </a:p>
        </p:txBody>
      </p:sp>
    </p:spTree>
    <p:extLst>
      <p:ext uri="{BB962C8B-B14F-4D97-AF65-F5344CB8AC3E}">
        <p14:creationId xmlns:p14="http://schemas.microsoft.com/office/powerpoint/2010/main" val="58758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38" y="309094"/>
            <a:ext cx="11603865" cy="743852"/>
          </a:xfrm>
        </p:spPr>
        <p:txBody>
          <a:bodyPr>
            <a:normAutofit fontScale="90000"/>
          </a:bodyPr>
          <a:lstStyle/>
          <a:p>
            <a:r>
              <a:rPr lang="en-US" b="1" u="sng" dirty="0" smtClean="0"/>
              <a:t>KIRAN MAZUMDAR SHAW:</a:t>
            </a:r>
            <a:br>
              <a:rPr lang="en-US" b="1" u="sng" dirty="0" smtClean="0"/>
            </a:br>
            <a:endParaRPr lang="en-US" b="1" u="sng" dirty="0"/>
          </a:p>
        </p:txBody>
      </p:sp>
      <p:sp>
        <p:nvSpPr>
          <p:cNvPr id="3" name="Content Placeholder 2"/>
          <p:cNvSpPr>
            <a:spLocks noGrp="1"/>
          </p:cNvSpPr>
          <p:nvPr>
            <p:ph idx="1"/>
          </p:nvPr>
        </p:nvSpPr>
        <p:spPr>
          <a:xfrm>
            <a:off x="309093" y="1052946"/>
            <a:ext cx="11603865" cy="5668529"/>
          </a:xfrm>
        </p:spPr>
        <p:txBody>
          <a:bodyPr/>
          <a:lstStyle/>
          <a:p>
            <a:r>
              <a:rPr lang="en-US" dirty="0"/>
              <a:t>Kiran </a:t>
            </a:r>
            <a:r>
              <a:rPr lang="en-US" dirty="0" err="1"/>
              <a:t>Mazumdar</a:t>
            </a:r>
            <a:r>
              <a:rPr lang="en-US" dirty="0"/>
              <a:t> is an Indian entrepreneur. She is the Chairman &amp; Managing Director of </a:t>
            </a:r>
            <a:r>
              <a:rPr lang="en-US" dirty="0" err="1"/>
              <a:t>Biocon</a:t>
            </a:r>
            <a:r>
              <a:rPr lang="en-US" dirty="0"/>
              <a:t> Limited a biotechnology company based in </a:t>
            </a:r>
            <a:r>
              <a:rPr lang="en-US" dirty="0" smtClean="0"/>
              <a:t>Bangalore.</a:t>
            </a:r>
          </a:p>
          <a:p>
            <a:r>
              <a:rPr lang="en-US" dirty="0" smtClean="0"/>
              <a:t>Kiran </a:t>
            </a:r>
            <a:r>
              <a:rPr lang="en-US" dirty="0" err="1"/>
              <a:t>Mazumdar</a:t>
            </a:r>
            <a:r>
              <a:rPr lang="en-US" dirty="0"/>
              <a:t>-Shaw was born on March 23, 1953 in Bangalore, India.</a:t>
            </a:r>
          </a:p>
          <a:p>
            <a:r>
              <a:rPr lang="en-US" dirty="0" err="1"/>
              <a:t>Mazumdar</a:t>
            </a:r>
            <a:r>
              <a:rPr lang="en-US" dirty="0"/>
              <a:t>-Shaw completed her schooling from the city’s Bishop Cotton Girl’s High School (1968). </a:t>
            </a:r>
            <a:endParaRPr lang="en-US" dirty="0" smtClean="0"/>
          </a:p>
          <a:p>
            <a:r>
              <a:rPr lang="en-US" dirty="0" smtClean="0"/>
              <a:t>She </a:t>
            </a:r>
            <a:r>
              <a:rPr lang="en-US" dirty="0"/>
              <a:t>wanted to join medical school but </a:t>
            </a:r>
            <a:r>
              <a:rPr lang="en-US" dirty="0" err="1"/>
              <a:t>inste</a:t>
            </a:r>
            <a:r>
              <a:rPr lang="en-US" dirty="0"/>
              <a:t> </a:t>
            </a:r>
            <a:r>
              <a:rPr lang="en-US" dirty="0" err="1"/>
              <a:t>ead</a:t>
            </a:r>
            <a:r>
              <a:rPr lang="en-US" dirty="0"/>
              <a:t> took up biology and completed her BSc Zoology Honors course from Mount Carmel College, Bangalore University (1973). </a:t>
            </a:r>
            <a:endParaRPr lang="en-US" dirty="0" smtClean="0"/>
          </a:p>
          <a:p>
            <a:r>
              <a:rPr lang="en-US" dirty="0" smtClean="0"/>
              <a:t>She </a:t>
            </a:r>
            <a:r>
              <a:rPr lang="en-US" dirty="0"/>
              <a:t>later did her post-graduation in Malting and Brewing from </a:t>
            </a:r>
            <a:r>
              <a:rPr lang="en-US" dirty="0" err="1"/>
              <a:t>Ballarat</a:t>
            </a:r>
            <a:r>
              <a:rPr lang="en-US" dirty="0"/>
              <a:t> College, Melbourne University (1975).</a:t>
            </a:r>
          </a:p>
          <a:p>
            <a:endParaRPr lang="en-US" dirty="0"/>
          </a:p>
        </p:txBody>
      </p:sp>
    </p:spTree>
    <p:extLst>
      <p:ext uri="{BB962C8B-B14F-4D97-AF65-F5344CB8AC3E}">
        <p14:creationId xmlns:p14="http://schemas.microsoft.com/office/powerpoint/2010/main" val="4243104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KIRAN MAZUMDAR SHAW:</a:t>
            </a:r>
            <a:br>
              <a:rPr lang="en-US" b="1" u="sng" dirty="0"/>
            </a:br>
            <a:endParaRPr lang="en-US" dirty="0"/>
          </a:p>
        </p:txBody>
      </p:sp>
      <p:pic>
        <p:nvPicPr>
          <p:cNvPr id="3074" name="Picture 2" descr="Covid could help India become an innovator: Kiran Mazumdar Sha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844063"/>
            <a:ext cx="11350250" cy="601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272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360218"/>
            <a:ext cx="11603865" cy="6361257"/>
          </a:xfrm>
        </p:spPr>
        <p:txBody>
          <a:bodyPr/>
          <a:lstStyle/>
          <a:p>
            <a:r>
              <a:rPr lang="en-US" dirty="0"/>
              <a:t>She worked as a trainee brewer in Melbourne and as a trainee maltster in Australia. </a:t>
            </a:r>
            <a:endParaRPr lang="en-US" dirty="0" smtClean="0"/>
          </a:p>
          <a:p>
            <a:r>
              <a:rPr lang="en-US" dirty="0" smtClean="0"/>
              <a:t>She </a:t>
            </a:r>
            <a:r>
              <a:rPr lang="en-US" dirty="0"/>
              <a:t>also worked for some time as a technical consultant at Jupiter Breweries Limited, Calcutta and as a technical manager at Standard Makings Corporation, Baroda between 1975 and 1977.</a:t>
            </a:r>
          </a:p>
          <a:p>
            <a:r>
              <a:rPr lang="en-US" dirty="0"/>
              <a:t>She started </a:t>
            </a:r>
            <a:r>
              <a:rPr lang="en-US" dirty="0" err="1"/>
              <a:t>Biocon</a:t>
            </a:r>
            <a:r>
              <a:rPr lang="en-US" dirty="0"/>
              <a:t> in 1978 and spearheaded its evolution from an industrial enzyme manufacturing company to a fully integrated bio-pharmaceutical company with a well-balanced business portfolio of products and a research focus on diabetes, oncology and auto-immune diseases. She also established two subsidiaries- </a:t>
            </a:r>
            <a:r>
              <a:rPr lang="en-US" dirty="0" err="1"/>
              <a:t>Syngene</a:t>
            </a:r>
            <a:r>
              <a:rPr lang="en-US" dirty="0"/>
              <a:t> in 1994.</a:t>
            </a:r>
          </a:p>
          <a:p>
            <a:endParaRPr lang="en-US" dirty="0"/>
          </a:p>
        </p:txBody>
      </p:sp>
    </p:spTree>
    <p:extLst>
      <p:ext uri="{BB962C8B-B14F-4D97-AF65-F5344CB8AC3E}">
        <p14:creationId xmlns:p14="http://schemas.microsoft.com/office/powerpoint/2010/main" val="1772677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595746"/>
            <a:ext cx="11603865" cy="6125730"/>
          </a:xfrm>
        </p:spPr>
        <p:txBody>
          <a:bodyPr/>
          <a:lstStyle/>
          <a:p>
            <a:r>
              <a:rPr lang="en-US" dirty="0"/>
              <a:t>Her pioneering work in the sector has earned her several awards, including the prestigious Padma Shri in 1989 and the Padma </a:t>
            </a:r>
            <a:r>
              <a:rPr lang="en-US" dirty="0" err="1"/>
              <a:t>Bhushan</a:t>
            </a:r>
            <a:r>
              <a:rPr lang="en-US" dirty="0"/>
              <a:t> in 2005 from the government of India. </a:t>
            </a:r>
            <a:endParaRPr lang="en-US" dirty="0" smtClean="0"/>
          </a:p>
          <a:p>
            <a:r>
              <a:rPr lang="en-US" dirty="0" smtClean="0"/>
              <a:t>She </a:t>
            </a:r>
            <a:r>
              <a:rPr lang="en-US" dirty="0"/>
              <a:t>was recently named among TIME magazine’s 100 most influential people in the world. She is on the Forbes list of the world’s 100 most powerful women and the Financial Times’ top 50 women in business </a:t>
            </a:r>
            <a:r>
              <a:rPr lang="en-US" dirty="0" smtClean="0"/>
              <a:t>list.</a:t>
            </a:r>
          </a:p>
          <a:p>
            <a:r>
              <a:rPr lang="en-US" dirty="0" smtClean="0"/>
              <a:t>She </a:t>
            </a:r>
            <a:r>
              <a:rPr lang="en-US" dirty="0"/>
              <a:t>is also a member of the board of governors of the prestigious Indian School of Business and Indian Institute of Technology Hyderabad.</a:t>
            </a:r>
          </a:p>
          <a:p>
            <a:endParaRPr lang="en-US" dirty="0"/>
          </a:p>
        </p:txBody>
      </p:sp>
    </p:spTree>
    <p:extLst>
      <p:ext uri="{BB962C8B-B14F-4D97-AF65-F5344CB8AC3E}">
        <p14:creationId xmlns:p14="http://schemas.microsoft.com/office/powerpoint/2010/main" val="4126423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Her Values:</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a:t>Belief in herself</a:t>
            </a:r>
          </a:p>
          <a:p>
            <a:pPr fontAlgn="base"/>
            <a:r>
              <a:rPr lang="en-US" dirty="0" smtClean="0"/>
              <a:t>Leadership</a:t>
            </a:r>
            <a:endParaRPr lang="en-US" dirty="0"/>
          </a:p>
          <a:p>
            <a:pPr fontAlgn="base"/>
            <a:r>
              <a:rPr lang="en-US" dirty="0" smtClean="0"/>
              <a:t>Vision</a:t>
            </a:r>
            <a:endParaRPr lang="en-US" dirty="0"/>
          </a:p>
          <a:p>
            <a:pPr fontAlgn="base"/>
            <a:r>
              <a:rPr lang="en-US" dirty="0" smtClean="0"/>
              <a:t>Go-getter </a:t>
            </a:r>
            <a:r>
              <a:rPr lang="en-US" dirty="0"/>
              <a:t>spirit</a:t>
            </a:r>
          </a:p>
          <a:p>
            <a:pPr fontAlgn="base"/>
            <a:r>
              <a:rPr lang="en-US" dirty="0" smtClean="0"/>
              <a:t>Not </a:t>
            </a:r>
            <a:r>
              <a:rPr lang="en-US" dirty="0"/>
              <a:t>afraid of failures</a:t>
            </a:r>
          </a:p>
          <a:p>
            <a:endParaRPr lang="en-US" dirty="0"/>
          </a:p>
        </p:txBody>
      </p:sp>
    </p:spTree>
    <p:extLst>
      <p:ext uri="{BB962C8B-B14F-4D97-AF65-F5344CB8AC3E}">
        <p14:creationId xmlns:p14="http://schemas.microsoft.com/office/powerpoint/2010/main" val="3643717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Her Business Philosophy:</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smtClean="0"/>
              <a:t>Ethics </a:t>
            </a:r>
            <a:r>
              <a:rPr lang="en-US" dirty="0"/>
              <a:t>in business</a:t>
            </a:r>
          </a:p>
          <a:p>
            <a:pPr fontAlgn="base"/>
            <a:r>
              <a:rPr lang="en-US" dirty="0" smtClean="0"/>
              <a:t>Precision </a:t>
            </a:r>
            <a:r>
              <a:rPr lang="en-US" dirty="0"/>
              <a:t>in work</a:t>
            </a:r>
          </a:p>
          <a:p>
            <a:pPr fontAlgn="base"/>
            <a:r>
              <a:rPr lang="en-US" dirty="0" smtClean="0"/>
              <a:t>Quality matters the most</a:t>
            </a:r>
            <a:endParaRPr lang="en-US" dirty="0"/>
          </a:p>
          <a:p>
            <a:endParaRPr lang="en-US" dirty="0"/>
          </a:p>
        </p:txBody>
      </p:sp>
    </p:spTree>
    <p:extLst>
      <p:ext uri="{BB962C8B-B14F-4D97-AF65-F5344CB8AC3E}">
        <p14:creationId xmlns:p14="http://schemas.microsoft.com/office/powerpoint/2010/main" val="1515786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Her Behavioral Orientation:</a:t>
            </a:r>
            <a:r>
              <a:rPr lang="en-US" u="sng" dirty="0"/>
              <a:t/>
            </a:r>
            <a:br>
              <a:rPr lang="en-US" u="sng" dirty="0"/>
            </a:br>
            <a:endParaRPr lang="en-US" u="sng" dirty="0"/>
          </a:p>
        </p:txBody>
      </p:sp>
      <p:sp>
        <p:nvSpPr>
          <p:cNvPr id="3" name="Content Placeholder 2"/>
          <p:cNvSpPr>
            <a:spLocks noGrp="1"/>
          </p:cNvSpPr>
          <p:nvPr>
            <p:ph idx="1"/>
          </p:nvPr>
        </p:nvSpPr>
        <p:spPr/>
        <p:txBody>
          <a:bodyPr/>
          <a:lstStyle/>
          <a:p>
            <a:pPr fontAlgn="base"/>
            <a:r>
              <a:rPr lang="en-US" dirty="0"/>
              <a:t>Courageous</a:t>
            </a:r>
          </a:p>
          <a:p>
            <a:pPr fontAlgn="base"/>
            <a:r>
              <a:rPr lang="en-US" dirty="0" smtClean="0"/>
              <a:t>Undeterred </a:t>
            </a:r>
            <a:r>
              <a:rPr lang="en-US" dirty="0"/>
              <a:t>by set-backs</a:t>
            </a:r>
          </a:p>
          <a:p>
            <a:pPr fontAlgn="base"/>
            <a:r>
              <a:rPr lang="en-US" dirty="0" smtClean="0"/>
              <a:t>Corporate </a:t>
            </a:r>
            <a:r>
              <a:rPr lang="en-US" dirty="0"/>
              <a:t>citizenship</a:t>
            </a:r>
          </a:p>
          <a:p>
            <a:pPr marL="0" indent="0">
              <a:buNone/>
            </a:pPr>
            <a:endParaRPr lang="en-US" dirty="0"/>
          </a:p>
          <a:p>
            <a:endParaRPr lang="en-US" dirty="0"/>
          </a:p>
        </p:txBody>
      </p:sp>
    </p:spTree>
    <p:extLst>
      <p:ext uri="{BB962C8B-B14F-4D97-AF65-F5344CB8AC3E}">
        <p14:creationId xmlns:p14="http://schemas.microsoft.com/office/powerpoint/2010/main" val="2992722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5116</TotalTime>
  <Words>945</Words>
  <Application>Microsoft Office PowerPoint</Application>
  <PresentationFormat>Widescreen</PresentationFormat>
  <Paragraphs>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Calibri Light</vt:lpstr>
      <vt:lpstr>Times</vt:lpstr>
      <vt:lpstr>Office Theme</vt:lpstr>
      <vt:lpstr>CONTEMPORARY ROLE MODELS IN INDIAN BUSINESSES </vt:lpstr>
      <vt:lpstr>CONTEMPORARY ROLE MODELS IN INDIAN BUSINESSES </vt:lpstr>
      <vt:lpstr>KIRAN MAZUMDAR SHAW: </vt:lpstr>
      <vt:lpstr>KIRAN MAZUMDAR SHAW: </vt:lpstr>
      <vt:lpstr>PowerPoint Presentation</vt:lpstr>
      <vt:lpstr>PowerPoint Presentation</vt:lpstr>
      <vt:lpstr>Her Values: </vt:lpstr>
      <vt:lpstr>Her Business Philosophy: </vt:lpstr>
      <vt:lpstr>Her Behavioral Orientation: </vt:lpstr>
      <vt:lpstr>Dr. Swati Piramal:</vt:lpstr>
      <vt:lpstr>SWATI PIRAMA</vt:lpstr>
      <vt:lpstr>PowerPoint Presentation</vt:lpstr>
      <vt:lpstr>Her Values: </vt:lpstr>
      <vt:lpstr>Her Behavioural Orientation: </vt:lpstr>
      <vt:lpstr>Vandana Luthra: </vt:lpstr>
      <vt:lpstr>Vandana Luthra: </vt:lpstr>
      <vt:lpstr>PowerPoint Presentation</vt:lpstr>
      <vt:lpstr>Values: </vt:lpstr>
      <vt:lpstr>Behavioural Orientation: </vt:lpstr>
      <vt:lpstr>Weblink</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59</cp:revision>
  <dcterms:created xsi:type="dcterms:W3CDTF">2020-10-01T11:00:23Z</dcterms:created>
  <dcterms:modified xsi:type="dcterms:W3CDTF">2020-10-10T09:01:14Z</dcterms:modified>
</cp:coreProperties>
</file>