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4" r:id="rId2"/>
    <p:sldId id="278" r:id="rId3"/>
    <p:sldId id="279" r:id="rId4"/>
    <p:sldId id="280" r:id="rId5"/>
    <p:sldId id="281" r:id="rId6"/>
    <p:sldId id="313" r:id="rId7"/>
    <p:sldId id="283" r:id="rId8"/>
    <p:sldId id="284" r:id="rId9"/>
    <p:sldId id="285" r:id="rId10"/>
    <p:sldId id="286" r:id="rId11"/>
    <p:sldId id="287" r:id="rId12"/>
    <p:sldId id="288" r:id="rId13"/>
    <p:sldId id="289" r:id="rId14"/>
    <p:sldId id="317" r:id="rId15"/>
    <p:sldId id="315" r:id="rId16"/>
    <p:sldId id="31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8" autoAdjust="0"/>
    <p:restoredTop sz="94660"/>
  </p:normalViewPr>
  <p:slideViewPr>
    <p:cSldViewPr snapToGrid="0">
      <p:cViewPr varScale="1">
        <p:scale>
          <a:sx n="69" d="100"/>
          <a:sy n="69"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AB621-4C25-4248-B2D0-E9EDC9491D36}" type="datetimeFigureOut">
              <a:rPr lang="en-US" smtClean="0"/>
              <a:t>10-Oct-20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2CFC6-68C8-4D44-BD21-751E80476B8B}" type="slidenum">
              <a:rPr lang="en-US" smtClean="0"/>
              <a:t>‹#›</a:t>
            </a:fld>
            <a:endParaRPr lang="en-US"/>
          </a:p>
        </p:txBody>
      </p:sp>
    </p:spTree>
    <p:extLst>
      <p:ext uri="{BB962C8B-B14F-4D97-AF65-F5344CB8AC3E}">
        <p14:creationId xmlns:p14="http://schemas.microsoft.com/office/powerpoint/2010/main" val="3498200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23336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47262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30851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093" y="193183"/>
            <a:ext cx="11603865" cy="901521"/>
          </a:xfrm>
        </p:spPr>
        <p:txBody>
          <a:bodyPr/>
          <a:lstStyle>
            <a:lvl1pPr>
              <a:defRPr>
                <a:latin typeface="Times" panose="02020603050405020304" pitchFamily="18" charset="0"/>
                <a:cs typeface="Times"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9093" y="1210614"/>
            <a:ext cx="11603865" cy="5510861"/>
          </a:xfrm>
        </p:spPr>
        <p:txBody>
          <a:bodyPr/>
          <a:lstStyle>
            <a:lvl1pPr algn="just">
              <a:defRPr>
                <a:latin typeface="Times" panose="02020603050405020304" pitchFamily="18" charset="0"/>
                <a:cs typeface="Times" panose="02020603050405020304" pitchFamily="18" charset="0"/>
              </a:defRPr>
            </a:lvl1pPr>
            <a:lvl2pPr algn="just">
              <a:defRPr>
                <a:latin typeface="Times" panose="02020603050405020304" pitchFamily="18" charset="0"/>
                <a:cs typeface="Times" panose="02020603050405020304" pitchFamily="18" charset="0"/>
              </a:defRPr>
            </a:lvl2pPr>
            <a:lvl3pPr algn="just">
              <a:defRPr>
                <a:latin typeface="Times" panose="02020603050405020304" pitchFamily="18" charset="0"/>
                <a:cs typeface="Times" panose="02020603050405020304" pitchFamily="18" charset="0"/>
              </a:defRPr>
            </a:lvl3pPr>
            <a:lvl4pPr algn="just">
              <a:defRPr>
                <a:latin typeface="Times" panose="02020603050405020304" pitchFamily="18" charset="0"/>
                <a:cs typeface="Times" panose="02020603050405020304" pitchFamily="18" charset="0"/>
              </a:defRPr>
            </a:lvl4pPr>
            <a:lvl5pPr algn="just">
              <a:defRPr>
                <a:latin typeface="Times" panose="02020603050405020304" pitchFamily="18" charset="0"/>
                <a:cs typeface="Times" panose="020206030504050203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408443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75778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260612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8709AC-E110-4248-8255-4149D5F7B9A8}" type="datetimeFigureOut">
              <a:rPr lang="en-US" smtClean="0"/>
              <a:t>10-Oct-20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35070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8709AC-E110-4248-8255-4149D5F7B9A8}" type="datetimeFigureOut">
              <a:rPr lang="en-US" smtClean="0"/>
              <a:t>10-Oct-20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25527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709AC-E110-4248-8255-4149D5F7B9A8}" type="datetimeFigureOut">
              <a:rPr lang="en-US" smtClean="0"/>
              <a:t>10-Oct-20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86844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201847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09309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709AC-E110-4248-8255-4149D5F7B9A8}" type="datetimeFigureOut">
              <a:rPr lang="en-US" smtClean="0"/>
              <a:t>10-Oct-20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653E3-E506-40FA-A853-19B29E921A8D}" type="slidenum">
              <a:rPr lang="en-US" smtClean="0"/>
              <a:t>‹#›</a:t>
            </a:fld>
            <a:endParaRPr lang="en-US"/>
          </a:p>
        </p:txBody>
      </p:sp>
    </p:spTree>
    <p:extLst>
      <p:ext uri="{BB962C8B-B14F-4D97-AF65-F5344CB8AC3E}">
        <p14:creationId xmlns:p14="http://schemas.microsoft.com/office/powerpoint/2010/main" val="1712850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newsletters.isb.edu/FamilyBusiness-Newsletter/File/Article_Summary_03_Nov_2015.pdf" TargetMode="External"/><Relationship Id="rId7" Type="http://schemas.openxmlformats.org/officeDocument/2006/relationships/hyperlink" Target="https://www.forbes.com/sites/iese/2019/12/27/five-rules-to-prevent-conflicts-in-family-businesses/#c26da8b66620" TargetMode="External"/><Relationship Id="rId2" Type="http://schemas.openxmlformats.org/officeDocument/2006/relationships/hyperlink" Target="https://cfeg.com/insights_research/understanding-conflict-in-the-family-business/#:~:text=A%20family%20conflict%20can%20impede,area%20of%20the%20family's%20life" TargetMode="External"/><Relationship Id="rId1" Type="http://schemas.openxmlformats.org/officeDocument/2006/relationships/slideLayout" Target="../slideLayouts/slideLayout2.xml"/><Relationship Id="rId6" Type="http://schemas.openxmlformats.org/officeDocument/2006/relationships/hyperlink" Target="https://guthriejensen.com/blog/5-steps-to-overcome-conflicts-in-family-business/" TargetMode="External"/><Relationship Id="rId5" Type="http://schemas.openxmlformats.org/officeDocument/2006/relationships/hyperlink" Target="https://www.intheblack.com/articles/2015/10/28/5-ways-to-manage-conflict-in-a-family-business" TargetMode="External"/><Relationship Id="rId4" Type="http://schemas.openxmlformats.org/officeDocument/2006/relationships/hyperlink" Target="http://www.uabsknowledge.ac.nz/en/business-review/family-business-issue/conflict-in-a-family-business.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commercestudyguid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135" y="2811692"/>
            <a:ext cx="11603865" cy="901521"/>
          </a:xfrm>
        </p:spPr>
        <p:txBody>
          <a:bodyPr>
            <a:noAutofit/>
          </a:bodyPr>
          <a:lstStyle/>
          <a:p>
            <a:pPr algn="ctr"/>
            <a:r>
              <a:rPr lang="en-US" sz="3600" b="1" u="sng" dirty="0"/>
              <a:t> CONFLICTS IN FAMILY </a:t>
            </a:r>
            <a:r>
              <a:rPr lang="en-US" sz="3600" b="1" u="sng" dirty="0" smtClean="0"/>
              <a:t>BUSINESS AND THEIR RESOLUTION</a:t>
            </a:r>
            <a:r>
              <a:rPr lang="en-US" sz="3600" b="1" u="sng" dirty="0"/>
              <a:t/>
            </a:r>
            <a:br>
              <a:rPr lang="en-US" sz="3600" b="1" u="sng" dirty="0"/>
            </a:br>
            <a:endParaRPr lang="en-US" sz="3600" u="sng" dirty="0"/>
          </a:p>
        </p:txBody>
      </p:sp>
      <p:sp>
        <p:nvSpPr>
          <p:cNvPr id="5" name="Text Placeholder 3"/>
          <p:cNvSpPr txBox="1">
            <a:spLocks noGrp="1"/>
          </p:cNvSpPr>
          <p:nvPr>
            <p:ph idx="1"/>
          </p:nvPr>
        </p:nvSpPr>
        <p:spPr>
          <a:xfrm>
            <a:off x="0" y="4211783"/>
            <a:ext cx="4678543" cy="9698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smtClean="0">
                <a:solidFill>
                  <a:schemeClr val="accent2">
                    <a:lumMod val="50000"/>
                  </a:schemeClr>
                </a:solidFill>
                <a:latin typeface="Arial Black" pitchFamily="34" charset="0"/>
              </a:rPr>
              <a:t>TORAN LAL VERMA</a:t>
            </a:r>
          </a:p>
          <a:p>
            <a:pPr marL="0" indent="0" algn="ctr">
              <a:buNone/>
            </a:pPr>
            <a:r>
              <a:rPr lang="en-US" sz="2000" dirty="0" smtClean="0">
                <a:solidFill>
                  <a:schemeClr val="accent2">
                    <a:lumMod val="50000"/>
                  </a:schemeClr>
                </a:solidFill>
                <a:latin typeface="Arial Black" pitchFamily="34" charset="0"/>
              </a:rPr>
              <a:t>DHSGU, SAGAR</a:t>
            </a:r>
          </a:p>
          <a:p>
            <a:endParaRPr lang="en-US" sz="2000" dirty="0"/>
          </a:p>
        </p:txBody>
      </p:sp>
    </p:spTree>
    <p:extLst>
      <p:ext uri="{BB962C8B-B14F-4D97-AF65-F5344CB8AC3E}">
        <p14:creationId xmlns:p14="http://schemas.microsoft.com/office/powerpoint/2010/main" val="99765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112" y="457201"/>
            <a:ext cx="11603865" cy="5820930"/>
          </a:xfrm>
        </p:spPr>
        <p:txBody>
          <a:bodyPr/>
          <a:lstStyle/>
          <a:p>
            <a:pPr marL="514350" lvl="0" indent="-514350">
              <a:buFont typeface="+mj-lt"/>
              <a:buAutoNum type="arabicPeriod" startAt="12"/>
            </a:pPr>
            <a:r>
              <a:rPr lang="en-US" b="1" u="sng" dirty="0" smtClean="0"/>
              <a:t>Finances: </a:t>
            </a:r>
            <a:r>
              <a:rPr lang="en-US" dirty="0"/>
              <a:t>Money matters often become major sources of conflict among family members. These differences are compounded in cases where there is no or little distinction between individual and business funds. A financial management mechanism that takes care of needs of all family members must be devised in a way that does not over burden the business</a:t>
            </a:r>
            <a:r>
              <a:rPr lang="en-US" dirty="0" smtClean="0"/>
              <a:t>.</a:t>
            </a:r>
          </a:p>
          <a:p>
            <a:pPr marL="514350" indent="-514350">
              <a:buFont typeface="+mj-lt"/>
              <a:buAutoNum type="arabicPeriod" startAt="12"/>
            </a:pPr>
            <a:r>
              <a:rPr lang="en-US" b="1" u="sng" dirty="0"/>
              <a:t>Estate </a:t>
            </a:r>
            <a:r>
              <a:rPr lang="en-US" b="1" u="sng" dirty="0" smtClean="0"/>
              <a:t>Plans: </a:t>
            </a:r>
            <a:r>
              <a:rPr lang="en-US" dirty="0"/>
              <a:t>Lack of clarity on the estate plan formulated by the senior generation raises anxiety among other members. If family members do not have a clear idea of what will be their share in the inheritance, conflicts are bound to arise.</a:t>
            </a:r>
          </a:p>
          <a:p>
            <a:pPr lvl="0"/>
            <a:endParaRPr lang="en-US" dirty="0"/>
          </a:p>
          <a:p>
            <a:endParaRPr lang="en-US" dirty="0"/>
          </a:p>
        </p:txBody>
      </p:sp>
    </p:spTree>
    <p:extLst>
      <p:ext uri="{BB962C8B-B14F-4D97-AF65-F5344CB8AC3E}">
        <p14:creationId xmlns:p14="http://schemas.microsoft.com/office/powerpoint/2010/main" val="287694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193184"/>
            <a:ext cx="11603865" cy="707362"/>
          </a:xfrm>
        </p:spPr>
        <p:txBody>
          <a:bodyPr>
            <a:normAutofit fontScale="90000"/>
          </a:bodyPr>
          <a:lstStyle/>
          <a:p>
            <a:r>
              <a:rPr lang="en-US" b="1" u="sng" dirty="0"/>
              <a:t>Resolution </a:t>
            </a:r>
            <a:r>
              <a:rPr lang="en-US" b="1" u="sng" dirty="0" smtClean="0"/>
              <a:t>of Conflicts in </a:t>
            </a:r>
            <a:r>
              <a:rPr lang="en-US" b="1" u="sng" dirty="0"/>
              <a:t>Family Businesses</a:t>
            </a:r>
            <a:br>
              <a:rPr lang="en-US" b="1" u="sng" dirty="0"/>
            </a:br>
            <a:endParaRPr lang="en-US" b="1" u="sng" dirty="0"/>
          </a:p>
        </p:txBody>
      </p:sp>
      <p:sp>
        <p:nvSpPr>
          <p:cNvPr id="3" name="Content Placeholder 2"/>
          <p:cNvSpPr>
            <a:spLocks noGrp="1"/>
          </p:cNvSpPr>
          <p:nvPr>
            <p:ph idx="1"/>
          </p:nvPr>
        </p:nvSpPr>
        <p:spPr>
          <a:xfrm>
            <a:off x="309093" y="900546"/>
            <a:ext cx="11603865" cy="5820929"/>
          </a:xfrm>
        </p:spPr>
        <p:txBody>
          <a:bodyPr/>
          <a:lstStyle/>
          <a:p>
            <a:pPr marL="514350" indent="-514350">
              <a:buFont typeface="+mj-lt"/>
              <a:buAutoNum type="arabicPeriod"/>
            </a:pPr>
            <a:r>
              <a:rPr lang="en-US" b="1" dirty="0" smtClean="0"/>
              <a:t>Treating </a:t>
            </a:r>
            <a:r>
              <a:rPr lang="en-US" b="1" dirty="0"/>
              <a:t>the company as a company, and the family as a family: </a:t>
            </a:r>
            <a:r>
              <a:rPr lang="en-US" dirty="0"/>
              <a:t>Naming a business charge due to the place they occupy in the family tree, or belittling or overvaluing a family member due to their position in the company, is not only a mistake but also a source of conflicts that risk the survival of both the company and the family. The only rule for hiring and promotions should be the merits of each person for each position, regardless of whether or not they belong to the family or their place in the family tree. </a:t>
            </a:r>
            <a:endParaRPr lang="en-US" dirty="0" smtClean="0"/>
          </a:p>
          <a:p>
            <a:pPr marL="514350" lvl="0" indent="-514350">
              <a:buFont typeface="+mj-lt"/>
              <a:buAutoNum type="arabicPeriod"/>
            </a:pPr>
            <a:r>
              <a:rPr lang="en-US" b="1" dirty="0"/>
              <a:t>Establish conflict resolution mechanisms: </a:t>
            </a:r>
            <a:r>
              <a:rPr lang="en-US" dirty="0"/>
              <a:t>most successful family businesses have conflict resolution mechanisms in place and functioning - even when everyone seems to be happy and nothing points to a brewing conflict. having these types of mechanisms is important for any type of organization. But it is even more crucial in an environment where there are so many more emotions and sensitivities at play. The likelihood of conflicts appearing is much higher when there is more personal involvement.</a:t>
            </a:r>
          </a:p>
          <a:p>
            <a:pPr marL="514350" indent="-514350">
              <a:buFont typeface="+mj-lt"/>
              <a:buAutoNum type="arabicPeriod"/>
            </a:pPr>
            <a:endParaRPr lang="en-US" dirty="0"/>
          </a:p>
        </p:txBody>
      </p:sp>
    </p:spTree>
    <p:extLst>
      <p:ext uri="{BB962C8B-B14F-4D97-AF65-F5344CB8AC3E}">
        <p14:creationId xmlns:p14="http://schemas.microsoft.com/office/powerpoint/2010/main" val="1558226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525780"/>
            <a:ext cx="11603865" cy="6195695"/>
          </a:xfrm>
        </p:spPr>
        <p:txBody>
          <a:bodyPr>
            <a:normAutofit lnSpcReduction="10000"/>
          </a:bodyPr>
          <a:lstStyle/>
          <a:p>
            <a:pPr marL="514350" lvl="0" indent="-514350">
              <a:buFont typeface="+mj-lt"/>
              <a:buAutoNum type="arabicPeriod" startAt="3"/>
            </a:pPr>
            <a:r>
              <a:rPr lang="en-US" b="1" u="sng" dirty="0"/>
              <a:t>Have structures in place: </a:t>
            </a:r>
            <a:r>
              <a:rPr lang="en-US" dirty="0"/>
              <a:t>Due to the variety of sensitive issues and governance implications that arise in a family business, it is highly recommended to have governance and management structures for almost everything. On the family side, it is advisable to provide tools such as a Family Constitution and create governing structures such as a </a:t>
            </a:r>
            <a:r>
              <a:rPr lang="en-US" b="1" dirty="0"/>
              <a:t>Family Council, a Family Assembly and/or a Family Office.</a:t>
            </a:r>
            <a:r>
              <a:rPr lang="en-US" dirty="0"/>
              <a:t> Having these structures in place gives clarity to the scope of everyone´s roles and responsibilities in the business, and helps improve governance and family cohesion</a:t>
            </a:r>
            <a:r>
              <a:rPr lang="en-US" dirty="0" smtClean="0"/>
              <a:t>.</a:t>
            </a:r>
          </a:p>
          <a:p>
            <a:pPr marL="514350" lvl="0" indent="-514350">
              <a:buFont typeface="+mj-lt"/>
              <a:buAutoNum type="arabicPeriod" startAt="3"/>
            </a:pPr>
            <a:r>
              <a:rPr lang="en-US" b="1" u="sng" dirty="0"/>
              <a:t>Establish shared family values, goals, and objectives: </a:t>
            </a:r>
            <a:r>
              <a:rPr lang="en-US" dirty="0"/>
              <a:t>The key to a harmonious working relationship with your family is to make sure that everyone understands what you’re trying to achieve and how meeting that goal can benefit your family individually and as a business unit. It’s also important to share the same family values with one another and that there’s an attempt to stay away from misconduct that will not contribute to your goals.</a:t>
            </a:r>
          </a:p>
          <a:p>
            <a:endParaRPr lang="en-US" dirty="0"/>
          </a:p>
          <a:p>
            <a:pPr lvl="0"/>
            <a:endParaRPr lang="en-US" dirty="0"/>
          </a:p>
          <a:p>
            <a:endParaRPr lang="en-US" dirty="0"/>
          </a:p>
        </p:txBody>
      </p:sp>
    </p:spTree>
    <p:extLst>
      <p:ext uri="{BB962C8B-B14F-4D97-AF65-F5344CB8AC3E}">
        <p14:creationId xmlns:p14="http://schemas.microsoft.com/office/powerpoint/2010/main" val="1989662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502920"/>
            <a:ext cx="11603865" cy="6218555"/>
          </a:xfrm>
        </p:spPr>
        <p:txBody>
          <a:bodyPr/>
          <a:lstStyle/>
          <a:p>
            <a:pPr marL="514350" lvl="0" indent="-514350">
              <a:buFont typeface="+mj-lt"/>
              <a:buAutoNum type="arabicPeriod" startAt="5"/>
            </a:pPr>
            <a:r>
              <a:rPr lang="en-US" b="1" u="sng" dirty="0" smtClean="0"/>
              <a:t>Early </a:t>
            </a:r>
            <a:r>
              <a:rPr lang="en-US" b="1" u="sng" dirty="0"/>
              <a:t>and frequent Communication: </a:t>
            </a:r>
            <a:r>
              <a:rPr lang="en-US" dirty="0"/>
              <a:t>Many large complications start as small problems that could have been resolved with early intervention. Sometimes, spotting issues early and addressing them through clear communication can be enough to prevent a conflict from developing. formal family meetings can be a better place to hash out complex issues that issues are not ignored and that members of the family have the opportunity to make their opinions heard. </a:t>
            </a:r>
            <a:endParaRPr lang="en-US" dirty="0" smtClean="0"/>
          </a:p>
          <a:p>
            <a:pPr marL="514350" indent="-514350">
              <a:buFont typeface="+mj-lt"/>
              <a:buAutoNum type="arabicPeriod" startAt="5"/>
            </a:pPr>
            <a:r>
              <a:rPr lang="en-US" b="1" u="sng" dirty="0" smtClean="0"/>
              <a:t>Seeking the help of mediators: </a:t>
            </a:r>
            <a:r>
              <a:rPr lang="en-US" dirty="0" smtClean="0"/>
              <a:t>Some conflicts cannot be resolved among family members, so it might be best to bring in experts to help reach an agreement through a formal mediation process. Expert mediators have an objective view of the issue and can use their training to lead your family through initial talks until they reach a final resolution. </a:t>
            </a:r>
          </a:p>
          <a:p>
            <a:pPr lvl="0"/>
            <a:endParaRPr lang="en-US" dirty="0"/>
          </a:p>
          <a:p>
            <a:endParaRPr lang="en-US" dirty="0"/>
          </a:p>
        </p:txBody>
      </p:sp>
    </p:spTree>
    <p:extLst>
      <p:ext uri="{BB962C8B-B14F-4D97-AF65-F5344CB8AC3E}">
        <p14:creationId xmlns:p14="http://schemas.microsoft.com/office/powerpoint/2010/main" val="1618850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others reunite: Mukesh, Anil Ambani display bonhomie as President honours  their father with Padma Vibhusha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93" y="152400"/>
            <a:ext cx="10699954" cy="656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827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Weblinks</a:t>
            </a:r>
            <a:endParaRPr lang="en-US" b="1" u="sng" dirty="0"/>
          </a:p>
        </p:txBody>
      </p:sp>
      <p:sp>
        <p:nvSpPr>
          <p:cNvPr id="3" name="Content Placeholder 2"/>
          <p:cNvSpPr>
            <a:spLocks noGrp="1"/>
          </p:cNvSpPr>
          <p:nvPr>
            <p:ph idx="1"/>
          </p:nvPr>
        </p:nvSpPr>
        <p:spPr/>
        <p:txBody>
          <a:bodyPr>
            <a:normAutofit lnSpcReduction="10000"/>
          </a:bodyPr>
          <a:lstStyle/>
          <a:p>
            <a:r>
              <a:rPr lang="en-US" dirty="0">
                <a:hlinkClick r:id="rId2"/>
              </a:rPr>
              <a:t>https://cfeg.com/insights_research/understanding-conflict-in-the-family-business/#:~:</a:t>
            </a:r>
            <a:r>
              <a:rPr lang="en-US" dirty="0" smtClean="0">
                <a:hlinkClick r:id="rId2"/>
              </a:rPr>
              <a:t>text=A%20family%20conflict%20can%20impede,area%20of%20the%20family's%20life</a:t>
            </a:r>
            <a:r>
              <a:rPr lang="en-US" dirty="0" smtClean="0"/>
              <a:t> </a:t>
            </a:r>
          </a:p>
          <a:p>
            <a:r>
              <a:rPr lang="en-US" dirty="0">
                <a:hlinkClick r:id="rId3"/>
              </a:rPr>
              <a:t>https://</a:t>
            </a:r>
            <a:r>
              <a:rPr lang="en-US" dirty="0" smtClean="0">
                <a:hlinkClick r:id="rId3"/>
              </a:rPr>
              <a:t>newsletters.isb.edu/FamilyBusiness-Newsletter/File/Article_Summary_03_Nov_2015.pdf</a:t>
            </a:r>
            <a:r>
              <a:rPr lang="en-US" dirty="0" smtClean="0"/>
              <a:t> </a:t>
            </a:r>
          </a:p>
          <a:p>
            <a:r>
              <a:rPr lang="en-US" dirty="0">
                <a:hlinkClick r:id="rId4"/>
              </a:rPr>
              <a:t>http://</a:t>
            </a:r>
            <a:r>
              <a:rPr lang="en-US" dirty="0" smtClean="0">
                <a:hlinkClick r:id="rId4"/>
              </a:rPr>
              <a:t>www.uabsknowledge.ac.nz/en/business-review/family-business-issue/conflict-in-a-family-business.html</a:t>
            </a:r>
            <a:r>
              <a:rPr lang="en-US" dirty="0" smtClean="0"/>
              <a:t> </a:t>
            </a:r>
          </a:p>
          <a:p>
            <a:r>
              <a:rPr lang="en-US" dirty="0">
                <a:hlinkClick r:id="rId5"/>
              </a:rPr>
              <a:t>https://</a:t>
            </a:r>
            <a:r>
              <a:rPr lang="en-US" dirty="0" smtClean="0">
                <a:hlinkClick r:id="rId5"/>
              </a:rPr>
              <a:t>www.intheblack.com/articles/2015/10/28/5-ways-to-manage-conflict-in-a-family-business</a:t>
            </a:r>
            <a:r>
              <a:rPr lang="en-US" dirty="0" smtClean="0"/>
              <a:t> </a:t>
            </a:r>
          </a:p>
          <a:p>
            <a:r>
              <a:rPr lang="en-US" dirty="0">
                <a:hlinkClick r:id="rId6"/>
              </a:rPr>
              <a:t>https://guthriejensen.com/blog/5-steps-to-overcome-conflicts-in-family-business</a:t>
            </a:r>
            <a:r>
              <a:rPr lang="en-US" dirty="0" smtClean="0">
                <a:hlinkClick r:id="rId6"/>
              </a:rPr>
              <a:t>/</a:t>
            </a:r>
            <a:endParaRPr lang="en-US" dirty="0" smtClean="0"/>
          </a:p>
          <a:p>
            <a:r>
              <a:rPr lang="en-US" dirty="0">
                <a:hlinkClick r:id="rId7"/>
              </a:rPr>
              <a:t>https://www.forbes.com/sites/iese/2019/12/27/five-rules-to-prevent-conflicts-in-family-businesses/#</a:t>
            </a:r>
            <a:r>
              <a:rPr lang="en-US" dirty="0" smtClean="0">
                <a:hlinkClick r:id="rId7"/>
              </a:rPr>
              <a:t>c26da8b66620</a:t>
            </a:r>
            <a:r>
              <a:rPr lang="en-US" dirty="0" smtClean="0"/>
              <a:t> </a:t>
            </a:r>
            <a:endParaRPr lang="en-US" dirty="0"/>
          </a:p>
        </p:txBody>
      </p:sp>
    </p:spTree>
    <p:extLst>
      <p:ext uri="{BB962C8B-B14F-4D97-AF65-F5344CB8AC3E}">
        <p14:creationId xmlns:p14="http://schemas.microsoft.com/office/powerpoint/2010/main" val="462624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38439" y="2728565"/>
            <a:ext cx="6770580" cy="9015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imes" panose="02020603050405020304" pitchFamily="18" charset="0"/>
                <a:ea typeface="+mj-ea"/>
                <a:cs typeface="Times" panose="02020603050405020304" pitchFamily="18" charset="0"/>
              </a:defRPr>
            </a:lvl1pPr>
          </a:lstStyle>
          <a:p>
            <a:r>
              <a:rPr lang="en-US" dirty="0" smtClean="0">
                <a:hlinkClick r:id="rId2"/>
              </a:rPr>
              <a:t>Commercestudyguide.com</a:t>
            </a:r>
            <a:endParaRPr lang="en-US" dirty="0"/>
          </a:p>
        </p:txBody>
      </p:sp>
    </p:spTree>
    <p:extLst>
      <p:ext uri="{BB962C8B-B14F-4D97-AF65-F5344CB8AC3E}">
        <p14:creationId xmlns:p14="http://schemas.microsoft.com/office/powerpoint/2010/main" val="210600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929" y="484129"/>
            <a:ext cx="11603865" cy="901521"/>
          </a:xfrm>
        </p:spPr>
        <p:txBody>
          <a:bodyPr>
            <a:normAutofit fontScale="90000"/>
          </a:bodyPr>
          <a:lstStyle/>
          <a:p>
            <a:r>
              <a:rPr lang="en-US" b="1" u="sng" dirty="0"/>
              <a:t>Family Business</a:t>
            </a:r>
            <a:br>
              <a:rPr lang="en-US" b="1" u="sng" dirty="0"/>
            </a:br>
            <a:endParaRPr lang="en-US" b="1" u="sng" dirty="0"/>
          </a:p>
        </p:txBody>
      </p:sp>
      <p:sp>
        <p:nvSpPr>
          <p:cNvPr id="3" name="Content Placeholder 2"/>
          <p:cNvSpPr>
            <a:spLocks noGrp="1"/>
          </p:cNvSpPr>
          <p:nvPr>
            <p:ph idx="1"/>
          </p:nvPr>
        </p:nvSpPr>
        <p:spPr>
          <a:xfrm>
            <a:off x="309092" y="1260764"/>
            <a:ext cx="11603865" cy="5959475"/>
          </a:xfrm>
        </p:spPr>
        <p:txBody>
          <a:bodyPr/>
          <a:lstStyle/>
          <a:p>
            <a:r>
              <a:rPr lang="en-US" dirty="0"/>
              <a:t>Family business has been as common in the Indian economy like elsewhere in the world, it is perceived in a common sense. Various terms like ‘family-owned,’ family controlled,’ ‘family managed,’ ‘business houses,’ and ‘industrial houses’ are used to refer to family business.</a:t>
            </a:r>
          </a:p>
          <a:p>
            <a:pPr marL="0" indent="0">
              <a:buNone/>
            </a:pPr>
            <a:endParaRPr lang="en-US" dirty="0" smtClean="0"/>
          </a:p>
          <a:p>
            <a:r>
              <a:rPr lang="en-US" b="1" dirty="0" smtClean="0"/>
              <a:t>According to Berry</a:t>
            </a:r>
          </a:p>
          <a:p>
            <a:pPr marL="457200" lvl="1" indent="0">
              <a:buNone/>
            </a:pPr>
            <a:r>
              <a:rPr lang="en-US" dirty="0" smtClean="0"/>
              <a:t>“Ownership control by the members of a single family.”</a:t>
            </a:r>
          </a:p>
          <a:p>
            <a:pPr lvl="1"/>
            <a:endParaRPr lang="en-US" b="1" dirty="0" smtClean="0"/>
          </a:p>
          <a:p>
            <a:r>
              <a:rPr lang="en-US" b="1" dirty="0"/>
              <a:t>Rosenblatt, de </a:t>
            </a:r>
            <a:r>
              <a:rPr lang="en-US" b="1" dirty="0" err="1"/>
              <a:t>Mik</a:t>
            </a:r>
            <a:r>
              <a:rPr lang="en-US" b="1" dirty="0"/>
              <a:t>, Anderson, and Johnson. </a:t>
            </a:r>
            <a:endParaRPr lang="en-US" dirty="0"/>
          </a:p>
          <a:p>
            <a:pPr marL="457200" lvl="1" indent="0">
              <a:buNone/>
            </a:pPr>
            <a:r>
              <a:rPr lang="en-US" dirty="0"/>
              <a:t>“Majority ownership by a single family and direct involvement by at least two members in its operation.”</a:t>
            </a:r>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2253200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u="sng" dirty="0"/>
              <a:t>R. G. Donnelley</a:t>
            </a:r>
          </a:p>
          <a:p>
            <a:pPr lvl="1"/>
            <a:r>
              <a:rPr lang="en-US" dirty="0"/>
              <a:t> “Family business is a firm which has been closely identified with at least two generations of a family and when this link has had a mutual influence on company policy and on the interests and objectives of the family.”</a:t>
            </a:r>
          </a:p>
          <a:p>
            <a:pPr marL="457200" lvl="1" indent="0">
              <a:buNone/>
            </a:pPr>
            <a:endParaRPr lang="en-US" dirty="0" smtClean="0"/>
          </a:p>
          <a:p>
            <a:pPr marL="457200" lvl="1" indent="0">
              <a:buNone/>
            </a:pPr>
            <a:endParaRPr lang="en-US" dirty="0"/>
          </a:p>
          <a:p>
            <a:pPr marL="457200" lvl="1" indent="0">
              <a:buNone/>
            </a:pPr>
            <a:r>
              <a:rPr lang="en-US" dirty="0" smtClean="0"/>
              <a:t>a </a:t>
            </a:r>
            <a:r>
              <a:rPr lang="en-US" dirty="0"/>
              <a:t>business can be defined as a family business when its ownership and management are concentrated within a family unit. </a:t>
            </a:r>
          </a:p>
          <a:p>
            <a:pPr marL="457200" lvl="1" indent="0">
              <a:buNone/>
            </a:pPr>
            <a:endParaRPr lang="en-US" dirty="0" smtClean="0"/>
          </a:p>
        </p:txBody>
      </p:sp>
    </p:spTree>
    <p:extLst>
      <p:ext uri="{BB962C8B-B14F-4D97-AF65-F5344CB8AC3E}">
        <p14:creationId xmlns:p14="http://schemas.microsoft.com/office/powerpoint/2010/main" val="2716320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Characteristics of family Business:</a:t>
            </a:r>
            <a:r>
              <a:rPr lang="en-US" b="1" u="sng" dirty="0"/>
              <a:t/>
            </a:r>
            <a:br>
              <a:rPr lang="en-US" b="1" u="sng" dirty="0"/>
            </a:br>
            <a:endParaRPr lang="en-US" b="1" u="sng" dirty="0"/>
          </a:p>
        </p:txBody>
      </p:sp>
      <p:sp>
        <p:nvSpPr>
          <p:cNvPr id="3" name="Content Placeholder 2"/>
          <p:cNvSpPr>
            <a:spLocks noGrp="1"/>
          </p:cNvSpPr>
          <p:nvPr>
            <p:ph idx="1"/>
          </p:nvPr>
        </p:nvSpPr>
        <p:spPr>
          <a:xfrm>
            <a:off x="309093" y="850396"/>
            <a:ext cx="11603865" cy="5510861"/>
          </a:xfrm>
        </p:spPr>
        <p:txBody>
          <a:bodyPr>
            <a:normAutofit lnSpcReduction="10000"/>
          </a:bodyPr>
          <a:lstStyle/>
          <a:p>
            <a:pPr marL="514350" lvl="0" indent="-514350">
              <a:buFont typeface="+mj-lt"/>
              <a:buAutoNum type="arabicPeriod"/>
            </a:pPr>
            <a:r>
              <a:rPr lang="en-US" dirty="0"/>
              <a:t>A group of people belonging to one or more families run one business enterprise.</a:t>
            </a:r>
          </a:p>
          <a:p>
            <a:pPr marL="514350" lvl="0" indent="-514350">
              <a:buFont typeface="+mj-lt"/>
              <a:buAutoNum type="arabicPeriod"/>
            </a:pPr>
            <a:r>
              <a:rPr lang="en-US" dirty="0"/>
              <a:t>Position in family business is influenced by the relationship the family members enjoy among themselves.</a:t>
            </a:r>
          </a:p>
          <a:p>
            <a:pPr marL="514350" lvl="0" indent="-514350" fontAlgn="base">
              <a:buFont typeface="+mj-lt"/>
              <a:buAutoNum type="arabicPeriod"/>
            </a:pPr>
            <a:r>
              <a:rPr lang="en-US" dirty="0"/>
              <a:t>Family exercises control over business in the form of ownership or in the form of management of the firm where family members are employed on key positions.</a:t>
            </a:r>
          </a:p>
          <a:p>
            <a:pPr marL="514350" lvl="0" indent="-514350" fontAlgn="base">
              <a:buFont typeface="+mj-lt"/>
              <a:buAutoNum type="arabicPeriod"/>
            </a:pPr>
            <a:r>
              <a:rPr lang="en-US" dirty="0"/>
              <a:t>Family exercises the influence on the firm’s policy direction in the mutual interest of family and business.</a:t>
            </a:r>
          </a:p>
          <a:p>
            <a:pPr marL="514350" lvl="0" indent="-514350" fontAlgn="base">
              <a:buFont typeface="+mj-lt"/>
              <a:buAutoNum type="arabicPeriod"/>
            </a:pPr>
            <a:r>
              <a:rPr lang="en-US" dirty="0"/>
              <a:t>The succession of family business goes to the next generation.</a:t>
            </a:r>
          </a:p>
          <a:p>
            <a:pPr marL="514350" lvl="0" indent="-514350" fontAlgn="base">
              <a:buFont typeface="+mj-lt"/>
              <a:buAutoNum type="arabicPeriod"/>
            </a:pPr>
            <a:r>
              <a:rPr lang="en-US" dirty="0"/>
              <a:t>Family business in India is largely caste-related.</a:t>
            </a:r>
          </a:p>
          <a:p>
            <a:pPr marL="514350" lvl="0" indent="-514350" fontAlgn="base">
              <a:buFont typeface="+mj-lt"/>
              <a:buAutoNum type="arabicPeriod"/>
            </a:pPr>
            <a:r>
              <a:rPr lang="en-US" dirty="0"/>
              <a:t> Every caste enjoys a dominant culture which gets duly reflected in their family businesses also.</a:t>
            </a:r>
          </a:p>
          <a:p>
            <a:endParaRPr lang="en-US" dirty="0"/>
          </a:p>
        </p:txBody>
      </p:sp>
    </p:spTree>
    <p:extLst>
      <p:ext uri="{BB962C8B-B14F-4D97-AF65-F5344CB8AC3E}">
        <p14:creationId xmlns:p14="http://schemas.microsoft.com/office/powerpoint/2010/main" val="432528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Conflicts in family business</a:t>
            </a:r>
            <a:br>
              <a:rPr lang="en-US" b="1" u="sng" dirty="0"/>
            </a:br>
            <a:endParaRPr lang="en-US" b="1" u="sng" dirty="0"/>
          </a:p>
        </p:txBody>
      </p:sp>
      <p:sp>
        <p:nvSpPr>
          <p:cNvPr id="3" name="Content Placeholder 2"/>
          <p:cNvSpPr>
            <a:spLocks noGrp="1"/>
          </p:cNvSpPr>
          <p:nvPr>
            <p:ph idx="1"/>
          </p:nvPr>
        </p:nvSpPr>
        <p:spPr>
          <a:xfrm>
            <a:off x="309093" y="803564"/>
            <a:ext cx="11603865" cy="5917911"/>
          </a:xfrm>
        </p:spPr>
        <p:txBody>
          <a:bodyPr/>
          <a:lstStyle/>
          <a:p>
            <a:r>
              <a:rPr lang="en-US" dirty="0"/>
              <a:t>Conflict is unavoidable in family businesses as it is an amalgam of individuals (family and non-family members) who are more likely to hold different opinions on a matter that result in disagreements on strategic or tactical issues. </a:t>
            </a:r>
            <a:endParaRPr lang="en-US" dirty="0" smtClean="0"/>
          </a:p>
          <a:p>
            <a:r>
              <a:rPr lang="en-US" dirty="0" smtClean="0"/>
              <a:t>In </a:t>
            </a:r>
            <a:r>
              <a:rPr lang="en-US" dirty="0"/>
              <a:t>fact, if there is no conflict, it reflects that people are not either thinking or trying to improve or have no power to assert.</a:t>
            </a:r>
          </a:p>
          <a:p>
            <a:pPr marL="0" indent="0">
              <a:buNone/>
            </a:pPr>
            <a:endParaRPr lang="en-US" dirty="0"/>
          </a:p>
          <a:p>
            <a:endParaRPr lang="en-US" dirty="0"/>
          </a:p>
        </p:txBody>
      </p:sp>
    </p:spTree>
    <p:extLst>
      <p:ext uri="{BB962C8B-B14F-4D97-AF65-F5344CB8AC3E}">
        <p14:creationId xmlns:p14="http://schemas.microsoft.com/office/powerpoint/2010/main" val="545658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Conflict in </a:t>
            </a:r>
            <a:r>
              <a:rPr lang="en-US" u="sng" dirty="0" err="1" smtClean="0"/>
              <a:t>Ambani</a:t>
            </a:r>
            <a:r>
              <a:rPr lang="en-US" u="sng" dirty="0" smtClean="0"/>
              <a:t> Family is widely discussed example of conflict in family businesses</a:t>
            </a:r>
            <a:endParaRPr lang="en-US" u="sng" dirty="0"/>
          </a:p>
        </p:txBody>
      </p:sp>
      <p:pic>
        <p:nvPicPr>
          <p:cNvPr id="15362" name="Picture 2" descr="The $41 billion wealth gap that divides the Ambani broth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93" y="1312985"/>
            <a:ext cx="11202969" cy="5228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598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Major conflicts in Family Business</a:t>
            </a:r>
            <a:endParaRPr lang="en-US" b="1" u="sng" dirty="0"/>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US" b="1" u="sng" dirty="0"/>
              <a:t>Direction for the </a:t>
            </a:r>
            <a:r>
              <a:rPr lang="en-US" b="1" u="sng" dirty="0" smtClean="0"/>
              <a:t>business: </a:t>
            </a:r>
            <a:r>
              <a:rPr lang="en-US" dirty="0"/>
              <a:t>Lack of commonly shared vision and values often leads to disagreements among family members. If the business is not directed towards a set of shared strategic goals, conflicts are bound to arise.</a:t>
            </a:r>
          </a:p>
          <a:p>
            <a:pPr marL="514350" lvl="0" indent="-514350">
              <a:buFont typeface="+mj-lt"/>
              <a:buAutoNum type="arabicPeriod"/>
            </a:pPr>
            <a:r>
              <a:rPr lang="en-US" b="1" u="sng" dirty="0" smtClean="0"/>
              <a:t>Decision-making: </a:t>
            </a:r>
            <a:r>
              <a:rPr lang="en-US" dirty="0"/>
              <a:t>Another major source of conflict is lack of clarity on the decision-making process and the authority over decisions that respective family members have. In addition, lack of a conflict resolution mechanism in cases of differences often crop up and spill over to the family business.</a:t>
            </a:r>
          </a:p>
          <a:p>
            <a:pPr marL="514350" lvl="0" indent="-514350">
              <a:buFont typeface="+mj-lt"/>
              <a:buAutoNum type="arabicPeriod"/>
            </a:pPr>
            <a:r>
              <a:rPr lang="en-US" b="1" u="sng" dirty="0"/>
              <a:t>Roles and </a:t>
            </a:r>
            <a:r>
              <a:rPr lang="en-US" b="1" u="sng" dirty="0" smtClean="0"/>
              <a:t>responsibilities: </a:t>
            </a:r>
            <a:r>
              <a:rPr lang="en-US" dirty="0"/>
              <a:t>Lack of clarity on the roles and responsibilities of individual members and their understanding of the same are potential sources of conflict. Role-overlaps and poorly described performance expectations also become potential sources of conflicts.</a:t>
            </a:r>
          </a:p>
          <a:p>
            <a:pPr marL="514350" lvl="0" indent="-514350">
              <a:buFont typeface="+mj-lt"/>
              <a:buAutoNum type="arabicPeriod"/>
            </a:pPr>
            <a:r>
              <a:rPr lang="en-US" b="1" u="sng" dirty="0" smtClean="0"/>
              <a:t>Compensation/benefits:</a:t>
            </a:r>
            <a:r>
              <a:rPr lang="en-US" b="1" dirty="0" smtClean="0"/>
              <a:t> </a:t>
            </a:r>
            <a:r>
              <a:rPr lang="en-US" dirty="0"/>
              <a:t>Remuneration and rewards are among the most frequent sources of conflict. If these are perceived to be unjust or inequitable, a solid ground for potential conflicts is generated, especially among next generation members.</a:t>
            </a:r>
          </a:p>
          <a:p>
            <a:endParaRPr lang="en-US" dirty="0"/>
          </a:p>
        </p:txBody>
      </p:sp>
    </p:spTree>
    <p:extLst>
      <p:ext uri="{BB962C8B-B14F-4D97-AF65-F5344CB8AC3E}">
        <p14:creationId xmlns:p14="http://schemas.microsoft.com/office/powerpoint/2010/main" val="2284307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360218"/>
            <a:ext cx="11603865" cy="6361257"/>
          </a:xfrm>
        </p:spPr>
        <p:txBody>
          <a:bodyPr>
            <a:normAutofit/>
          </a:bodyPr>
          <a:lstStyle/>
          <a:p>
            <a:pPr marL="514350" lvl="0" indent="-514350">
              <a:buFont typeface="+mj-lt"/>
              <a:buAutoNum type="arabicPeriod" startAt="5"/>
            </a:pPr>
            <a:r>
              <a:rPr lang="en-US" b="1" u="sng" dirty="0" smtClean="0"/>
              <a:t>Ownership: </a:t>
            </a:r>
            <a:r>
              <a:rPr lang="en-US" dirty="0"/>
              <a:t>Family ownership of business is a major responsibility. The actual ownership of the stake and the terms of its transfer to the next generation need to be clearly documented and communicated to family members. Failure in doing so can result in conflicts.</a:t>
            </a:r>
          </a:p>
          <a:p>
            <a:pPr marL="514350" lvl="0" indent="-514350" algn="l">
              <a:buFont typeface="+mj-lt"/>
              <a:buAutoNum type="arabicPeriod" startAt="5"/>
            </a:pPr>
            <a:r>
              <a:rPr lang="en-US" b="1" u="sng" dirty="0"/>
              <a:t>Distributions to non-employee </a:t>
            </a:r>
            <a:r>
              <a:rPr lang="en-US" b="1" u="sng" dirty="0" smtClean="0"/>
              <a:t>shareholders: </a:t>
            </a:r>
            <a:r>
              <a:rPr lang="en-US" dirty="0"/>
              <a:t>Shareholders expect fair treatment and distribution of dividends and earnings. Inequitable distributions are invitations to conflicts.</a:t>
            </a:r>
          </a:p>
          <a:p>
            <a:pPr marL="514350" lvl="0" indent="-514350">
              <a:buFont typeface="+mj-lt"/>
              <a:buAutoNum type="arabicPeriod" startAt="5"/>
            </a:pPr>
            <a:r>
              <a:rPr lang="en-US" b="1" u="sng" dirty="0"/>
              <a:t>Personality </a:t>
            </a:r>
            <a:r>
              <a:rPr lang="en-US" b="1" u="sng" dirty="0" smtClean="0"/>
              <a:t>Differences: </a:t>
            </a:r>
            <a:r>
              <a:rPr lang="en-US" dirty="0"/>
              <a:t>Family businesses that fail to acknowledge and accommodate differences in the personalities of individuals involved are more prone to conflict. Interpersonal businesses must devise forums for open communication where members can say what they need to say to others.</a:t>
            </a:r>
          </a:p>
          <a:p>
            <a:pPr marL="514350" lvl="0" indent="-514350">
              <a:buFont typeface="+mj-lt"/>
              <a:buAutoNum type="arabicPeriod" startAt="5"/>
            </a:pPr>
            <a:r>
              <a:rPr lang="en-US" b="1" u="sng" dirty="0" smtClean="0"/>
              <a:t>Accountability: </a:t>
            </a:r>
            <a:r>
              <a:rPr lang="en-US" dirty="0"/>
              <a:t>Family members need to be accountable and perform as per expectations. Disciplining may be needed if resentments grow into confrontations.</a:t>
            </a:r>
          </a:p>
          <a:p>
            <a:endParaRPr lang="en-US" dirty="0"/>
          </a:p>
        </p:txBody>
      </p:sp>
    </p:spTree>
    <p:extLst>
      <p:ext uri="{BB962C8B-B14F-4D97-AF65-F5344CB8AC3E}">
        <p14:creationId xmlns:p14="http://schemas.microsoft.com/office/powerpoint/2010/main" val="2787128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443346"/>
            <a:ext cx="11603865" cy="6278130"/>
          </a:xfrm>
        </p:spPr>
        <p:txBody>
          <a:bodyPr/>
          <a:lstStyle/>
          <a:p>
            <a:pPr marL="514350" lvl="0" indent="-514350">
              <a:buFont typeface="+mj-lt"/>
              <a:buAutoNum type="arabicPeriod" startAt="9"/>
            </a:pPr>
            <a:r>
              <a:rPr lang="en-US" b="1" u="sng" dirty="0" smtClean="0"/>
              <a:t>Succession: </a:t>
            </a:r>
            <a:r>
              <a:rPr lang="en-US" dirty="0"/>
              <a:t>Clear and mutually agreed decision regarding the successor is important to save family business from conflicts in leadership transition stage. Everyone must be taken into confidence regarding the transition process and time.</a:t>
            </a:r>
          </a:p>
          <a:p>
            <a:pPr marL="514350" lvl="0" indent="-514350">
              <a:buFont typeface="+mj-lt"/>
              <a:buAutoNum type="arabicPeriod" startAt="9"/>
            </a:pPr>
            <a:r>
              <a:rPr lang="en-US" b="1" u="sng" dirty="0"/>
              <a:t>Sibling </a:t>
            </a:r>
            <a:r>
              <a:rPr lang="en-US" b="1" u="sng" dirty="0" smtClean="0"/>
              <a:t>Rivalries: </a:t>
            </a:r>
            <a:r>
              <a:rPr lang="en-US" dirty="0"/>
              <a:t>It is natural for siblings to vie for parents’ attention in childhood. However, if these rivalries continue even after growing up life stages and into the business, these can result into bitter conflicts. Parents need to treat children equally and help them resolve differences.</a:t>
            </a:r>
          </a:p>
          <a:p>
            <a:pPr marL="514350" lvl="0" indent="-514350">
              <a:buFont typeface="+mj-lt"/>
              <a:buAutoNum type="arabicPeriod" startAt="9"/>
            </a:pPr>
            <a:r>
              <a:rPr lang="en-US" b="1" u="sng" dirty="0" smtClean="0"/>
              <a:t>Communication: </a:t>
            </a:r>
            <a:r>
              <a:rPr lang="en-US" dirty="0"/>
              <a:t>Unclear, infrequent, partial communication leads to gaps in understanding and create conflicts. Family businesses must devise forums for open communication where members can say what they need to say to others.</a:t>
            </a:r>
          </a:p>
          <a:p>
            <a:pPr marL="514350" indent="-514350">
              <a:buFont typeface="+mj-lt"/>
              <a:buAutoNum type="arabicPeriod" startAt="9"/>
            </a:pPr>
            <a:endParaRPr lang="en-US" dirty="0"/>
          </a:p>
        </p:txBody>
      </p:sp>
    </p:spTree>
    <p:extLst>
      <p:ext uri="{BB962C8B-B14F-4D97-AF65-F5344CB8AC3E}">
        <p14:creationId xmlns:p14="http://schemas.microsoft.com/office/powerpoint/2010/main" val="2581376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5130</TotalTime>
  <Words>1457</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Times</vt:lpstr>
      <vt:lpstr>Office Theme</vt:lpstr>
      <vt:lpstr> CONFLICTS IN FAMILY BUSINESS AND THEIR RESOLUTION </vt:lpstr>
      <vt:lpstr>Family Business </vt:lpstr>
      <vt:lpstr>PowerPoint Presentation</vt:lpstr>
      <vt:lpstr>Characteristics of family Business: </vt:lpstr>
      <vt:lpstr>Conflicts in family business </vt:lpstr>
      <vt:lpstr>Conflict in Ambani Family is widely discussed example of conflict in family businesses</vt:lpstr>
      <vt:lpstr>Major conflicts in Family Business</vt:lpstr>
      <vt:lpstr>PowerPoint Presentation</vt:lpstr>
      <vt:lpstr>PowerPoint Presentation</vt:lpstr>
      <vt:lpstr>PowerPoint Presentation</vt:lpstr>
      <vt:lpstr>Resolution of Conflicts in Family Businesses </vt:lpstr>
      <vt:lpstr>PowerPoint Presentation</vt:lpstr>
      <vt:lpstr>PowerPoint Presentation</vt:lpstr>
      <vt:lpstr>PowerPoint Presentation</vt:lpstr>
      <vt:lpstr>Weblinks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60</cp:revision>
  <dcterms:created xsi:type="dcterms:W3CDTF">2020-10-01T11:00:23Z</dcterms:created>
  <dcterms:modified xsi:type="dcterms:W3CDTF">2020-10-10T09:11:00Z</dcterms:modified>
</cp:coreProperties>
</file>